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71" r:id="rId3"/>
    <p:sldId id="272" r:id="rId4"/>
    <p:sldId id="273" r:id="rId5"/>
    <p:sldId id="274" r:id="rId6"/>
    <p:sldId id="270" r:id="rId7"/>
    <p:sldId id="276" r:id="rId8"/>
    <p:sldId id="260" r:id="rId9"/>
    <p:sldId id="261" r:id="rId10"/>
    <p:sldId id="263" r:id="rId11"/>
    <p:sldId id="264" r:id="rId12"/>
    <p:sldId id="265" r:id="rId13"/>
    <p:sldId id="268" r:id="rId14"/>
    <p:sldId id="269" r:id="rId15"/>
    <p:sldId id="27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134C2-C7E7-4CBA-BCBC-2849A1093E3D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B2955-00E5-4CA1-8885-F43C70330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8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8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5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8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7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4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2786D-D6B3-40C6-83D6-989FDED3C987}" type="datetimeFigureOut">
              <a:rPr lang="en-US" smtClean="0"/>
              <a:t>5/1/2012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C3D61-B750-4336-9099-596C3D06B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0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ba.mit.edu/media/logo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codeproject.com/Articles/26203/Genetic-Algorithm-Librar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laikaspoetnik.wordpress.com/2008/12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en.wikipedia.org/wiki/V(D)J_recombination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hyperlink" Target="http://pediaview.com/openpedia/Homologous_recombin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7" descr="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" y="79621"/>
            <a:ext cx="2394255" cy="5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encrypted-tbn1.google.com/images?q=tbn:ANd9GcTn9JBXSjgqvLsu37efSBrG-OLgawGuS9yPqfUw4BYfDTxkH78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2"/>
          <a:stretch/>
        </p:blipFill>
        <p:spPr bwMode="auto">
          <a:xfrm>
            <a:off x="6705600" y="-1"/>
            <a:ext cx="2438400" cy="115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0775"/>
            <a:ext cx="9144000" cy="16224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Self Evolving Systems</a:t>
            </a:r>
            <a:br>
              <a:rPr lang="en-US" sz="3600" b="1" dirty="0" smtClean="0"/>
            </a:br>
            <a:r>
              <a:rPr lang="en-US" sz="3600" dirty="0" smtClean="0"/>
              <a:t>MAS.S62 FAB</a:t>
            </a:r>
            <a:r>
              <a:rPr lang="en-US" sz="3600" baseline="30000" dirty="0" smtClean="0"/>
              <a:t>2</a:t>
            </a:r>
            <a:br>
              <a:rPr lang="en-US" sz="3600" baseline="30000" dirty="0" smtClean="0"/>
            </a:br>
            <a:r>
              <a:rPr lang="en-US" sz="3600" baseline="30000" dirty="0" smtClean="0"/>
              <a:t>5.1.12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491" y="3124200"/>
            <a:ext cx="2597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1] </a:t>
            </a:r>
            <a:r>
              <a:rPr lang="en-US" b="1" dirty="0"/>
              <a:t>Immune </a:t>
            </a:r>
            <a:r>
              <a:rPr lang="en-US" b="1" dirty="0" smtClean="0"/>
              <a:t>System</a:t>
            </a:r>
            <a:endParaRPr lang="en-US" b="1" dirty="0" smtClean="0"/>
          </a:p>
          <a:p>
            <a:r>
              <a:rPr lang="en-US" b="1" dirty="0"/>
              <a:t>2</a:t>
            </a:r>
            <a:r>
              <a:rPr lang="en-US" b="1" dirty="0" smtClean="0"/>
              <a:t>] </a:t>
            </a:r>
            <a:r>
              <a:rPr lang="en-US" b="1" dirty="0" smtClean="0"/>
              <a:t>Cell Based Systems  </a:t>
            </a:r>
            <a:endParaRPr lang="en-US" b="1" dirty="0" smtClean="0"/>
          </a:p>
          <a:p>
            <a:r>
              <a:rPr lang="en-US" b="1" dirty="0"/>
              <a:t>3</a:t>
            </a:r>
            <a:r>
              <a:rPr lang="en-US" b="1" dirty="0" smtClean="0"/>
              <a:t>] </a:t>
            </a:r>
            <a:r>
              <a:rPr lang="en-US" b="1" dirty="0" smtClean="0"/>
              <a:t>Self Evolving </a:t>
            </a:r>
            <a:r>
              <a:rPr lang="en-US" b="1" dirty="0" smtClean="0"/>
              <a:t>hardware</a:t>
            </a:r>
          </a:p>
          <a:p>
            <a:r>
              <a:rPr lang="en-US" b="1" dirty="0"/>
              <a:t>4] Genetic </a:t>
            </a:r>
            <a:r>
              <a:rPr lang="en-US" b="1" dirty="0" smtClean="0"/>
              <a:t>Algorithms</a:t>
            </a:r>
            <a:endParaRPr lang="en-US" b="1" dirty="0"/>
          </a:p>
        </p:txBody>
      </p:sp>
      <p:pic>
        <p:nvPicPr>
          <p:cNvPr id="10" name="Picture 8" descr="http://upload.wikimedia.org/wikipedia/commons/thumb/3/3e/VDJ_recombination.png/400px-VDJ_recombin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30174"/>
            <a:ext cx="3188709" cy="31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419225"/>
            <a:ext cx="42100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960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8800"/>
            <a:ext cx="86487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1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7275"/>
            <a:ext cx="8534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5629275"/>
            <a:ext cx="8143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Clock </a:t>
            </a:r>
            <a:r>
              <a:rPr lang="en-US" sz="3600" b="1" dirty="0" smtClean="0"/>
              <a:t>Skew Correction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5606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43775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6391275"/>
            <a:ext cx="81438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02069"/>
            <a:ext cx="9109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</a:t>
            </a:r>
            <a:r>
              <a:rPr lang="en-US" dirty="0">
                <a:solidFill>
                  <a:srgbClr val="FF0000"/>
                </a:solidFill>
              </a:rPr>
              <a:t>device </a:t>
            </a:r>
            <a:r>
              <a:rPr lang="en-US" dirty="0" smtClean="0">
                <a:solidFill>
                  <a:srgbClr val="FF0000"/>
                </a:solidFill>
              </a:rPr>
              <a:t>can run </a:t>
            </a:r>
            <a:r>
              <a:rPr lang="en-US" dirty="0">
                <a:solidFill>
                  <a:srgbClr val="FF0000"/>
                </a:solidFill>
              </a:rPr>
              <a:t>at be increased (in the paper by 25%) but that also the supply voltage can be</a:t>
            </a:r>
          </a:p>
          <a:p>
            <a:r>
              <a:rPr lang="en-US" dirty="0">
                <a:solidFill>
                  <a:srgbClr val="FF0000"/>
                </a:solidFill>
              </a:rPr>
              <a:t>reduced while maintaining a functioning chip (in some cases by more than 50%).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Clock </a:t>
            </a:r>
            <a:r>
              <a:rPr lang="en-US" sz="3600" b="1" dirty="0" smtClean="0"/>
              <a:t>Skew Correction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159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3"/>
          <a:stretch/>
        </p:blipFill>
        <p:spPr bwMode="auto">
          <a:xfrm>
            <a:off x="914400" y="152400"/>
            <a:ext cx="7578436" cy="4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8077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13778"/>
            <a:ext cx="7586663" cy="64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68868"/>
            <a:ext cx="1056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Bit DAC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781800" cy="292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2771775" cy="261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71" y="1524000"/>
            <a:ext cx="42005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138362"/>
            <a:ext cx="46005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386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066800"/>
            <a:ext cx="29908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1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http://www.codeproject.com/Articles/26203/Genetic-Algorithm-Library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271790"/>
            <a:ext cx="3044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Genetic Algorithms</a:t>
            </a:r>
            <a:endParaRPr lang="en-US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3211384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984" y="1143000"/>
            <a:ext cx="2837422" cy="295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406" y="1216608"/>
            <a:ext cx="2714194" cy="244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lonal-selection-users-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37" y="987427"/>
            <a:ext cx="3264090" cy="273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4114800"/>
            <a:ext cx="2156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3×10</a:t>
            </a:r>
            <a:r>
              <a:rPr lang="en-US" b="1" baseline="30000" dirty="0"/>
              <a:t>11</a:t>
            </a:r>
            <a:r>
              <a:rPr lang="en-US" b="1" dirty="0"/>
              <a:t> combinations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9575" y="18894"/>
            <a:ext cx="74599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Key Elements of Evolution: </a:t>
            </a:r>
          </a:p>
          <a:p>
            <a:pPr algn="ctr"/>
            <a:r>
              <a:rPr lang="en-US" sz="2400" b="1" dirty="0" smtClean="0"/>
              <a:t>Diversity Library Generation - &gt; Selection -&gt; Amplification</a:t>
            </a:r>
            <a:endParaRPr lang="en-US" sz="2400" b="1" dirty="0"/>
          </a:p>
        </p:txBody>
      </p:sp>
      <p:pic>
        <p:nvPicPr>
          <p:cNvPr id="6152" name="Picture 8" descr="http://upload.wikimedia.org/wikipedia/commons/thumb/3/3e/VDJ_recombination.png/400px-VDJ_recombin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5" y="849891"/>
            <a:ext cx="3188709" cy="31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laikaspoetnik.files.wordpress.com/2008/12/vdj-recombination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9" t="55372"/>
          <a:stretch/>
        </p:blipFill>
        <p:spPr bwMode="auto">
          <a:xfrm>
            <a:off x="3586306" y="1295400"/>
            <a:ext cx="1399309" cy="149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File:HR schematic diagram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2990560" cy="391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epiction of chromosome 1 after undergoing homologous recombination in meios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718358"/>
            <a:ext cx="2046934" cy="30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20782" y="657697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7"/>
              </a:rPr>
              <a:t>http://en.wikipedia.org/wiki/V(D)J_recombination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0" y="6361535"/>
            <a:ext cx="21194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hlinkClick r:id="rId8"/>
              </a:rPr>
              <a:t>http://laikaspoetnik.wordpress.com/2008/12/</a:t>
            </a:r>
            <a:endParaRPr lang="en-US" sz="800" dirty="0"/>
          </a:p>
        </p:txBody>
      </p:sp>
      <p:sp>
        <p:nvSpPr>
          <p:cNvPr id="6" name="Rectangle 5"/>
          <p:cNvSpPr/>
          <p:nvPr/>
        </p:nvSpPr>
        <p:spPr>
          <a:xfrm>
            <a:off x="34060" y="6146091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hlinkClick r:id="rId9"/>
              </a:rPr>
              <a:t>http://pediaview.com/openpedia/Homologous_recombination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7598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3"/>
          <a:stretch/>
        </p:blipFill>
        <p:spPr bwMode="auto">
          <a:xfrm>
            <a:off x="1080655" y="1295400"/>
            <a:ext cx="7286625" cy="52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62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32670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8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0"/>
          <a:stretch/>
        </p:blipFill>
        <p:spPr bwMode="auto">
          <a:xfrm>
            <a:off x="13855" y="1371600"/>
            <a:ext cx="4533900" cy="412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5" y="1684625"/>
            <a:ext cx="45910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629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32670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60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653328"/>
            <a:ext cx="4532477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075" y="3014879"/>
            <a:ext cx="5181143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32" y="0"/>
            <a:ext cx="5207668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5029200" cy="95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959386"/>
            <a:ext cx="30194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17" y="1198377"/>
            <a:ext cx="4904511" cy="338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01848"/>
            <a:ext cx="8839200" cy="210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295400"/>
            <a:ext cx="4260272" cy="290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44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" y="1905000"/>
            <a:ext cx="5216283" cy="3903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266825"/>
            <a:ext cx="30384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66825"/>
            <a:ext cx="3309402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36" y="4038600"/>
            <a:ext cx="2438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197" y="6260068"/>
            <a:ext cx="855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 Rounds of Selection - &gt; 140X increase in </a:t>
            </a:r>
            <a:r>
              <a:rPr lang="en-US" b="1" dirty="0" err="1" smtClean="0"/>
              <a:t>Sortase</a:t>
            </a:r>
            <a:r>
              <a:rPr lang="en-US" b="1" dirty="0" smtClean="0"/>
              <a:t> A mediated LPETG Coupling Efficiency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8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2345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76200"/>
            <a:ext cx="8953500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1190625"/>
            <a:ext cx="31718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6070708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200 rounds of protein evolution over </a:t>
            </a:r>
            <a:r>
              <a:rPr lang="en-US" b="1" dirty="0" smtClean="0"/>
              <a:t>8 </a:t>
            </a:r>
            <a:r>
              <a:rPr lang="en-US" b="1" dirty="0"/>
              <a:t>days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49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30"/>
          <a:stretch/>
        </p:blipFill>
        <p:spPr bwMode="auto">
          <a:xfrm>
            <a:off x="564182" y="304800"/>
            <a:ext cx="8229600" cy="193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64" y="6248400"/>
            <a:ext cx="3567936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617160"/>
            <a:ext cx="3799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T7 RNAP is highly specific for its promoter sequence</a:t>
            </a:r>
          </a:p>
          <a:p>
            <a:r>
              <a:rPr lang="en-US" sz="1000" b="1" dirty="0"/>
              <a:t>(TAATACGACTCACTATA), and exhibits virtually no detectable</a:t>
            </a:r>
          </a:p>
          <a:p>
            <a:r>
              <a:rPr lang="en-US" sz="1000" b="1" dirty="0"/>
              <a:t>activity on the consensus promoter of the related bacteriophage T3</a:t>
            </a:r>
          </a:p>
          <a:p>
            <a:r>
              <a:rPr lang="en-US" sz="1000" b="1" dirty="0"/>
              <a:t>(AATTAACCCTCACTAAA, differences underlined)21,22</a:t>
            </a:r>
            <a:endParaRPr lang="en-US" sz="1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19400"/>
            <a:ext cx="906780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</TotalTime>
  <Words>151</Words>
  <Application>Microsoft Office PowerPoint</Application>
  <PresentationFormat>On-screen Show (4:3)</PresentationFormat>
  <Paragraphs>24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Self Evolving Systems MAS.S62 FAB2 5.1.12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81</cp:revision>
  <dcterms:created xsi:type="dcterms:W3CDTF">2012-03-06T04:50:25Z</dcterms:created>
  <dcterms:modified xsi:type="dcterms:W3CDTF">2012-05-02T16:48:40Z</dcterms:modified>
</cp:coreProperties>
</file>