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9" r:id="rId2"/>
    <p:sldId id="345" r:id="rId3"/>
    <p:sldId id="363" r:id="rId4"/>
    <p:sldId id="361" r:id="rId5"/>
    <p:sldId id="362" r:id="rId6"/>
    <p:sldId id="344" r:id="rId7"/>
    <p:sldId id="349" r:id="rId8"/>
    <p:sldId id="381" r:id="rId9"/>
    <p:sldId id="346" r:id="rId10"/>
    <p:sldId id="377" r:id="rId11"/>
    <p:sldId id="375" r:id="rId12"/>
    <p:sldId id="376" r:id="rId13"/>
    <p:sldId id="348" r:id="rId14"/>
    <p:sldId id="364" r:id="rId15"/>
    <p:sldId id="378" r:id="rId16"/>
    <p:sldId id="365" r:id="rId17"/>
    <p:sldId id="382" r:id="rId18"/>
    <p:sldId id="368" r:id="rId19"/>
    <p:sldId id="367" r:id="rId20"/>
    <p:sldId id="379" r:id="rId21"/>
    <p:sldId id="347" r:id="rId22"/>
    <p:sldId id="370" r:id="rId23"/>
    <p:sldId id="372" r:id="rId24"/>
    <p:sldId id="373" r:id="rId25"/>
    <p:sldId id="383" r:id="rId26"/>
    <p:sldId id="353" r:id="rId27"/>
    <p:sldId id="369" r:id="rId28"/>
    <p:sldId id="359" r:id="rId29"/>
    <p:sldId id="360" r:id="rId30"/>
    <p:sldId id="356" r:id="rId31"/>
    <p:sldId id="357" r:id="rId32"/>
    <p:sldId id="358" r:id="rId33"/>
    <p:sldId id="380" r:id="rId34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6600CC"/>
    <a:srgbClr val="F632D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horzBarState="maximized">
    <p:restoredLeft sz="15620"/>
    <p:restoredTop sz="99676" autoAdjust="0"/>
  </p:normalViewPr>
  <p:slideViewPr>
    <p:cSldViewPr>
      <p:cViewPr>
        <p:scale>
          <a:sx n="108" d="100"/>
          <a:sy n="108" d="100"/>
        </p:scale>
        <p:origin x="-552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8713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691063"/>
            <a:ext cx="5435600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cs typeface="+mn-cs"/>
              </a:defRPr>
            </a:lvl1pPr>
          </a:lstStyle>
          <a:p>
            <a:pPr>
              <a:defRPr/>
            </a:pPr>
            <a:fld id="{527A69D2-502C-4436-B917-E887A5B5FB4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2901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1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10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11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12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13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14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15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20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21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22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23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2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24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25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26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27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28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29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30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31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32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33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3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4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5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6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7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8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7E0BD-42A6-4B05-96A0-09FE200AD5B7}" type="slidenum">
              <a:rPr lang="en-GB" smtClean="0">
                <a:cs typeface="Arial" charset="0"/>
              </a:rPr>
              <a:pPr/>
              <a:t>9</a:t>
            </a:fld>
            <a:endParaRPr lang="en-GB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3FA0A6-9139-448A-AE44-249CEA3F6B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5D205-54A5-4C9C-8EF7-ABE734DD2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4450"/>
            <a:ext cx="2057400" cy="60817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4450"/>
            <a:ext cx="6019800" cy="60817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43D5C-5959-44A6-8C35-8172E109F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4450"/>
            <a:ext cx="5905500" cy="86427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EBBCF-B7AB-45D3-8977-0373DF94A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4450"/>
            <a:ext cx="59055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C5C29-CD9A-4BC8-97CD-3BA34964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4450"/>
            <a:ext cx="59055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E4BBD-91D2-4A74-9F05-8ED00EB0B4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4450"/>
            <a:ext cx="59055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D4DE7-5A3E-4A9B-8535-AFF84057F1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4450"/>
            <a:ext cx="6985322" cy="72025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73D30D-A95E-4714-8424-C2D641E2A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C2EC4-1775-49E1-B177-D66235AD8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BF8AE-4C9C-4292-BDBD-D5964E3D0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CAA06-3839-4797-9202-F0FDFD8457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F5337-232C-43E0-8D03-7C4B5D497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F8229-0948-4A35-ACD3-7AE61E910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D8D97-71A9-4753-9087-E810FF686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538FF-CB64-4624-96CC-8D1A07E04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35150" y="44450"/>
            <a:ext cx="69850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400">
                <a:cs typeface="+mn-cs"/>
              </a:defRPr>
            </a:lvl1pPr>
          </a:lstStyle>
          <a:p>
            <a:pPr>
              <a:defRPr/>
            </a:pPr>
            <a:fld id="{2ADB4E5C-B3E5-46F2-8C04-12626F2CD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9095" name="Picture 11" descr="TUOM_4COL_cropped_300"/>
          <p:cNvPicPr>
            <a:picLocks noChangeAspect="1" noChangeArrowheads="1"/>
          </p:cNvPicPr>
          <p:nvPr/>
        </p:nvPicPr>
        <p:blipFill>
          <a:blip r:embed="rId17" cstate="print">
            <a:lum brigh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20"/>
          <a:stretch>
            <a:fillRect/>
          </a:stretch>
        </p:blipFill>
        <p:spPr bwMode="auto">
          <a:xfrm>
            <a:off x="3175" y="549275"/>
            <a:ext cx="552450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6" name="Picture 5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581025" y="30163"/>
            <a:ext cx="1385888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indent="357188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00CC"/>
          </a:solidFill>
          <a:latin typeface="+mj-lt"/>
          <a:ea typeface="+mj-ea"/>
          <a:cs typeface="+mj-cs"/>
        </a:defRPr>
      </a:lvl1pPr>
      <a:lvl2pPr indent="357188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00CC"/>
          </a:solidFill>
          <a:latin typeface="Arial" charset="0"/>
        </a:defRPr>
      </a:lvl2pPr>
      <a:lvl3pPr indent="357188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00CC"/>
          </a:solidFill>
          <a:latin typeface="Arial" charset="0"/>
        </a:defRPr>
      </a:lvl3pPr>
      <a:lvl4pPr indent="357188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00CC"/>
          </a:solidFill>
          <a:latin typeface="Arial" charset="0"/>
        </a:defRPr>
      </a:lvl4pPr>
      <a:lvl5pPr indent="357188"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6600CC"/>
          </a:solidFill>
          <a:latin typeface="Arial" charset="0"/>
        </a:defRPr>
      </a:lvl5pPr>
      <a:lvl6pPr marL="457200" indent="357188" algn="ctr" rtl="0" fontAlgn="base">
        <a:spcBef>
          <a:spcPct val="0"/>
        </a:spcBef>
        <a:spcAft>
          <a:spcPct val="0"/>
        </a:spcAft>
        <a:defRPr sz="3600">
          <a:solidFill>
            <a:srgbClr val="6600CC"/>
          </a:solidFill>
          <a:latin typeface="Arial" charset="0"/>
        </a:defRPr>
      </a:lvl6pPr>
      <a:lvl7pPr marL="914400" indent="357188" algn="ctr" rtl="0" fontAlgn="base">
        <a:spcBef>
          <a:spcPct val="0"/>
        </a:spcBef>
        <a:spcAft>
          <a:spcPct val="0"/>
        </a:spcAft>
        <a:defRPr sz="3600">
          <a:solidFill>
            <a:srgbClr val="6600CC"/>
          </a:solidFill>
          <a:latin typeface="Arial" charset="0"/>
        </a:defRPr>
      </a:lvl7pPr>
      <a:lvl8pPr marL="1371600" indent="357188" algn="ctr" rtl="0" fontAlgn="base">
        <a:spcBef>
          <a:spcPct val="0"/>
        </a:spcBef>
        <a:spcAft>
          <a:spcPct val="0"/>
        </a:spcAft>
        <a:defRPr sz="3600">
          <a:solidFill>
            <a:srgbClr val="6600CC"/>
          </a:solidFill>
          <a:latin typeface="Arial" charset="0"/>
        </a:defRPr>
      </a:lvl8pPr>
      <a:lvl9pPr marL="1828800" indent="357188" algn="ctr" rtl="0" fontAlgn="base">
        <a:spcBef>
          <a:spcPct val="0"/>
        </a:spcBef>
        <a:spcAft>
          <a:spcPct val="0"/>
        </a:spcAft>
        <a:defRPr sz="3600">
          <a:solidFill>
            <a:srgbClr val="6600C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224B5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224B5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224B5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224B5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224B5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image" Target="../media/image36.png"/><Relationship Id="rId1" Type="http://schemas.microsoft.com/office/2007/relationships/media" Target="file://localhost/Users/PhilipWithers/Documents/macair%20microsoft/Talks/animations/tomography%20principles.mpg" TargetMode="External"/><Relationship Id="rId2" Type="http://schemas.openxmlformats.org/officeDocument/2006/relationships/video" Target="file://localhost/Users/PhilipWithers/Documents/macair%20microsoft/Talks/animations/tomography%20principles.m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iki.makerbot.com/makerscanner" TargetMode="External"/><Relationship Id="rId4" Type="http://schemas.openxmlformats.org/officeDocument/2006/relationships/hyperlink" Target="http://www.david-laserscanner.com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16632"/>
            <a:ext cx="6985025" cy="558800"/>
          </a:xfrm>
        </p:spPr>
        <p:txBody>
          <a:bodyPr/>
          <a:lstStyle/>
          <a:p>
            <a:pPr algn="ctr"/>
            <a:r>
              <a:rPr lang="en-US" sz="2400" dirty="0"/>
              <a:t>rapid-prototyping of rapid-prototyping machines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628775"/>
            <a:ext cx="8229600" cy="4525963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4000" b="1" dirty="0" smtClean="0"/>
              <a:t>Volume scanning</a:t>
            </a:r>
          </a:p>
          <a:p>
            <a:pPr marL="0" indent="0" algn="ctr">
              <a:lnSpc>
                <a:spcPct val="80000"/>
              </a:lnSpc>
              <a:buNone/>
            </a:pPr>
            <a:endParaRPr lang="en-US" sz="2000" b="1" dirty="0" smtClean="0"/>
          </a:p>
          <a:p>
            <a:pPr marL="0" indent="0" algn="ctr">
              <a:lnSpc>
                <a:spcPct val="80000"/>
              </a:lnSpc>
              <a:buNone/>
            </a:pPr>
            <a:r>
              <a:rPr lang="en-US" sz="2000" b="1" dirty="0" smtClean="0"/>
              <a:t>Prof Phil Withers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000" b="1" dirty="0" smtClean="0"/>
              <a:t>Manchester X-ray imaging </a:t>
            </a:r>
            <a:r>
              <a:rPr lang="en-US" sz="2000" b="1" dirty="0" smtClean="0"/>
              <a:t>Facility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000" b="1" dirty="0" smtClean="0"/>
              <a:t>University of Manchester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16632"/>
            <a:ext cx="6985025" cy="558800"/>
          </a:xfrm>
        </p:spPr>
        <p:txBody>
          <a:bodyPr/>
          <a:lstStyle/>
          <a:p>
            <a:pPr algn="ctr"/>
            <a:r>
              <a:rPr lang="en-US" sz="2800" dirty="0" smtClean="0"/>
              <a:t>X-ray sources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1043608" y="1549241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Broadly speaking X-ray penetration increases with energy to the 3</a:t>
            </a:r>
            <a:r>
              <a:rPr lang="en-US" baseline="30000" dirty="0" smtClean="0"/>
              <a:t>rd</a:t>
            </a:r>
            <a:r>
              <a:rPr lang="en-US" dirty="0" smtClean="0"/>
              <a:t> power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88579"/>
            <a:ext cx="4497275" cy="32941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2672308"/>
            <a:ext cx="3989357" cy="32769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220072" y="1484784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Broadly speaking X-ray penetration decreases with atomic number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755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16632"/>
            <a:ext cx="6985025" cy="558800"/>
          </a:xfrm>
        </p:spPr>
        <p:txBody>
          <a:bodyPr/>
          <a:lstStyle/>
          <a:p>
            <a:pPr algn="ctr"/>
            <a:r>
              <a:rPr lang="en-US" sz="2800" dirty="0" smtClean="0"/>
              <a:t>X-ray Geometries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en-US" dirty="0" smtClean="0"/>
              <a:t>Spiral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Cone beam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Parallel beam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2204864"/>
            <a:ext cx="3322712" cy="24510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6" y="700617"/>
            <a:ext cx="4536504" cy="1648263"/>
          </a:xfrm>
          <a:prstGeom prst="rect">
            <a:avLst/>
          </a:prstGeom>
        </p:spPr>
      </p:pic>
      <p:pic>
        <p:nvPicPr>
          <p:cNvPr id="5" name="Picture 4" descr="Fig 1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3888" y="4509120"/>
            <a:ext cx="2841997" cy="2502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59" t="-2439"/>
          <a:stretch/>
        </p:blipFill>
        <p:spPr>
          <a:xfrm>
            <a:off x="6732240" y="620688"/>
            <a:ext cx="1793831" cy="165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495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16632"/>
            <a:ext cx="6985025" cy="558800"/>
          </a:xfrm>
        </p:spPr>
        <p:txBody>
          <a:bodyPr/>
          <a:lstStyle/>
          <a:p>
            <a:pPr algn="ctr"/>
            <a:r>
              <a:rPr lang="en-US" sz="2800" dirty="0" smtClean="0"/>
              <a:t>Lab X-ray cone CT system</a:t>
            </a:r>
            <a:endParaRPr lang="en-US" sz="2800" dirty="0"/>
          </a:p>
        </p:txBody>
      </p:sp>
      <p:pic>
        <p:nvPicPr>
          <p:cNvPr id="3" name="Picture 2" descr="Fig 1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196752"/>
            <a:ext cx="74549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43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77912"/>
            <a:ext cx="6985025" cy="558800"/>
          </a:xfrm>
        </p:spPr>
        <p:txBody>
          <a:bodyPr/>
          <a:lstStyle/>
          <a:p>
            <a:pPr algn="ctr"/>
            <a:r>
              <a:rPr lang="en-US" dirty="0" smtClean="0"/>
              <a:t>Contrast mechanisms</a:t>
            </a:r>
            <a:br>
              <a:rPr lang="en-US" dirty="0" smtClean="0"/>
            </a:br>
            <a:r>
              <a:rPr lang="en-US" dirty="0" smtClean="0"/>
              <a:t> (attenuation Contrast)</a:t>
            </a:r>
            <a:endParaRPr lang="en-US" dirty="0"/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40769"/>
            <a:ext cx="8229600" cy="151216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/>
              <a:t>Let us consider the contrast in a 2D radiograph.  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 smtClean="0"/>
              <a:t>If the source is incoherent then features are recorded on the radiograph according to the attenuation of the x-rays along the travelled path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95536" y="5345832"/>
            <a:ext cx="822960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24B5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224B5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24B5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24B5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4B5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/>
              <a:t>Consequently elements of high atomic number (e.g. </a:t>
            </a:r>
            <a:r>
              <a:rPr lang="en-US" sz="2000" dirty="0" err="1" smtClean="0"/>
              <a:t>Ca</a:t>
            </a:r>
            <a:r>
              <a:rPr lang="en-US" sz="2000" dirty="0" smtClean="0"/>
              <a:t> containing bones) attenuate more than those of low atomic number (e.g. C, H, O in soft tissue)</a:t>
            </a:r>
            <a:endParaRPr 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"/>
          <a:stretch/>
        </p:blipFill>
        <p:spPr>
          <a:xfrm>
            <a:off x="1331640" y="2678418"/>
            <a:ext cx="2838233" cy="25507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2694518"/>
            <a:ext cx="4143896" cy="248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77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16632"/>
            <a:ext cx="6985025" cy="558800"/>
          </a:xfrm>
        </p:spPr>
        <p:txBody>
          <a:bodyPr/>
          <a:lstStyle/>
          <a:p>
            <a:pPr algn="ctr"/>
            <a:r>
              <a:rPr lang="en-US" dirty="0" smtClean="0"/>
              <a:t>Contrast mechanisms </a:t>
            </a:r>
            <a:br>
              <a:rPr lang="en-US" dirty="0" smtClean="0"/>
            </a:br>
            <a:r>
              <a:rPr lang="en-US" dirty="0" smtClean="0"/>
              <a:t>(phase Contrast)</a:t>
            </a:r>
            <a:endParaRPr lang="en-US" dirty="0"/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908720"/>
            <a:ext cx="8229600" cy="151216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/>
              <a:t>For low contrast features illuminated by coherent x-rays the phase change can be more significant than the attenuation change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By imaging at increasing sample to detector distances can increase the phase contrast. </a:t>
            </a:r>
          </a:p>
          <a:p>
            <a:pPr>
              <a:lnSpc>
                <a:spcPct val="80000"/>
              </a:lnSpc>
            </a:pPr>
            <a:endParaRPr lang="en-US" sz="2000" dirty="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95536" y="6453336"/>
            <a:ext cx="864096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24B5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224B5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24B5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24B5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4B5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 smtClean="0"/>
              <a:t>Good for low contrast objects – e.g. fossils in amber, plastic objects, </a:t>
            </a:r>
            <a:r>
              <a:rPr lang="en-US" sz="2000" dirty="0" err="1" smtClean="0"/>
              <a:t>etc</a:t>
            </a:r>
            <a:endParaRPr lang="en-US" sz="20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622587" y="3109007"/>
            <a:ext cx="1872208" cy="4170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5848214" y="3193046"/>
            <a:ext cx="1861503" cy="40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043608" y="6058420"/>
            <a:ext cx="2407976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ts val="2800"/>
              </a:lnSpc>
              <a:spcBef>
                <a:spcPct val="20000"/>
              </a:spcBef>
              <a:defRPr/>
            </a:pP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Attenuation contrast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204216" y="5986412"/>
            <a:ext cx="3040192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ts val="2800"/>
              </a:lnSpc>
              <a:spcBef>
                <a:spcPct val="20000"/>
              </a:spcBef>
              <a:defRPr/>
            </a:pPr>
            <a:r>
              <a:rPr lang="en-GB" sz="1800" dirty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Phase </a:t>
            </a:r>
            <a:r>
              <a:rPr lang="en-GB" sz="1800" dirty="0" smtClean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contrast</a:t>
            </a:r>
            <a:endParaRPr lang="en-GB" sz="1800" dirty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0" y="1988840"/>
            <a:ext cx="5983932" cy="23042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4958329" y="2420888"/>
            <a:ext cx="45719" cy="115212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588224" y="2276872"/>
            <a:ext cx="72008" cy="1296144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flipH="1">
            <a:off x="4644008" y="3573016"/>
            <a:ext cx="360040" cy="72008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H="1">
            <a:off x="4716016" y="3573016"/>
            <a:ext cx="1895068" cy="72008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6660232" y="3573016"/>
            <a:ext cx="2160240" cy="72008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H="1">
            <a:off x="467544" y="2420888"/>
            <a:ext cx="4464496" cy="187220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217580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16632"/>
            <a:ext cx="6985025" cy="558800"/>
          </a:xfrm>
        </p:spPr>
        <p:txBody>
          <a:bodyPr/>
          <a:lstStyle/>
          <a:p>
            <a:pPr algn="ctr"/>
            <a:r>
              <a:rPr lang="en-US" sz="2800" dirty="0" smtClean="0"/>
              <a:t>CT tomography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908721"/>
            <a:ext cx="8229600" cy="2664296"/>
          </a:xfrm>
        </p:spPr>
        <p:txBody>
          <a:bodyPr/>
          <a:lstStyle/>
          <a:p>
            <a:r>
              <a:rPr lang="en-US" sz="2400" dirty="0"/>
              <a:t>Generally collect many projections (ideally ~ 1 for every 2 pixels across the detector)</a:t>
            </a:r>
          </a:p>
          <a:p>
            <a:pPr lvl="1"/>
            <a:r>
              <a:rPr lang="en-US" sz="2000" dirty="0"/>
              <a:t>i.e. </a:t>
            </a:r>
            <a:r>
              <a:rPr lang="en-US" sz="2000" dirty="0" smtClean="0"/>
              <a:t>for 2000 pixel detector use &gt;1000 </a:t>
            </a:r>
            <a:r>
              <a:rPr lang="en-US" sz="2000" dirty="0"/>
              <a:t>projections (radiographs) over 180° </a:t>
            </a:r>
            <a:r>
              <a:rPr lang="en-US" sz="2000" dirty="0" smtClean="0"/>
              <a:t>degrees</a:t>
            </a:r>
          </a:p>
          <a:p>
            <a:r>
              <a:rPr lang="en-US" sz="2400" dirty="0" smtClean="0"/>
              <a:t>For complete solution need to capture whole width of sample in every image</a:t>
            </a:r>
            <a:endParaRPr lang="en-US" sz="2400" dirty="0"/>
          </a:p>
          <a:p>
            <a:pPr lvl="1"/>
            <a:r>
              <a:rPr lang="en-US" sz="2000" dirty="0" smtClean="0"/>
              <a:t>Otherwise incomplete data (region of interest methods)</a:t>
            </a:r>
            <a:endParaRPr lang="en-US" sz="2000" b="1" dirty="0"/>
          </a:p>
          <a:p>
            <a:pPr lvl="1"/>
            <a:endParaRPr lang="en-US" sz="2000" b="1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971600" y="4797152"/>
            <a:ext cx="6552728" cy="1512168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899592" y="3933056"/>
            <a:ext cx="6696744" cy="864096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074" y="4278127"/>
            <a:ext cx="228600" cy="13716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00000">
            <a:off x="4914074" y="4278127"/>
            <a:ext cx="228600" cy="1371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00000">
            <a:off x="4914074" y="4278127"/>
            <a:ext cx="228600" cy="1371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000000">
            <a:off x="4914074" y="4278127"/>
            <a:ext cx="228600" cy="1371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00000">
            <a:off x="4914074" y="4278127"/>
            <a:ext cx="228600" cy="1371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 bwMode="auto">
          <a:xfrm>
            <a:off x="7668344" y="3857600"/>
            <a:ext cx="144016" cy="144016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7668344" y="4010000"/>
            <a:ext cx="144016" cy="144016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7668344" y="4162400"/>
            <a:ext cx="144016" cy="144016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7668344" y="4314800"/>
            <a:ext cx="144016" cy="144016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7668344" y="4467200"/>
            <a:ext cx="144016" cy="144016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7668344" y="4619600"/>
            <a:ext cx="144016" cy="144016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7668344" y="4772000"/>
            <a:ext cx="144016" cy="144016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7668344" y="4924400"/>
            <a:ext cx="144016" cy="144016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7668344" y="5076800"/>
            <a:ext cx="144016" cy="144016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7668344" y="5229200"/>
            <a:ext cx="144016" cy="144016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Rectangle 37"/>
          <p:cNvSpPr/>
          <p:nvPr/>
        </p:nvSpPr>
        <p:spPr bwMode="auto">
          <a:xfrm>
            <a:off x="7668344" y="5381600"/>
            <a:ext cx="144016" cy="144016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7668344" y="5534000"/>
            <a:ext cx="144016" cy="144016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7668344" y="5686400"/>
            <a:ext cx="144016" cy="144016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Rectangle 40"/>
          <p:cNvSpPr/>
          <p:nvPr/>
        </p:nvSpPr>
        <p:spPr bwMode="auto">
          <a:xfrm>
            <a:off x="7668344" y="5838800"/>
            <a:ext cx="144016" cy="144016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7668344" y="5991200"/>
            <a:ext cx="144016" cy="144016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7668344" y="6143600"/>
            <a:ext cx="144016" cy="144016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7668344" y="6296000"/>
            <a:ext cx="144016" cy="144016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10563944" y="6684640"/>
            <a:ext cx="144016" cy="144016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5400000">
            <a:off x="7078124" y="4955324"/>
            <a:ext cx="2300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Pixellated</a:t>
            </a:r>
            <a:r>
              <a:rPr lang="en-US" dirty="0" smtClean="0"/>
              <a:t> detector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251520" y="5589240"/>
            <a:ext cx="44686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Spatial resolution usually &gt;1pixel</a:t>
            </a:r>
          </a:p>
          <a:p>
            <a:r>
              <a:rPr lang="en-US" dirty="0" smtClean="0"/>
              <a:t>If object completely within detector</a:t>
            </a:r>
          </a:p>
          <a:p>
            <a:r>
              <a:rPr lang="en-US" dirty="0" smtClean="0"/>
              <a:t>Sample resolution ~width/No of pixels</a:t>
            </a:r>
            <a:endParaRPr lang="en-US" dirty="0"/>
          </a:p>
        </p:txBody>
      </p:sp>
      <p:sp>
        <p:nvSpPr>
          <p:cNvPr id="49" name="Circular Arrow 48"/>
          <p:cNvSpPr/>
          <p:nvPr/>
        </p:nvSpPr>
        <p:spPr bwMode="auto">
          <a:xfrm rot="21382787" flipV="1">
            <a:off x="4621166" y="4630294"/>
            <a:ext cx="686397" cy="68639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801648"/>
              <a:gd name="adj5" fmla="val 12500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61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13289" y="214313"/>
            <a:ext cx="7315200" cy="685800"/>
          </a:xfrm>
        </p:spPr>
        <p:txBody>
          <a:bodyPr/>
          <a:lstStyle/>
          <a:p>
            <a:pPr algn="ctr">
              <a:defRPr/>
            </a:pPr>
            <a:r>
              <a:rPr lang="en-GB" dirty="0"/>
              <a:t>CT </a:t>
            </a:r>
            <a:r>
              <a:rPr lang="en-GB" dirty="0" smtClean="0"/>
              <a:t>Reconstruction</a:t>
            </a:r>
            <a:br>
              <a:rPr lang="en-GB" dirty="0" smtClean="0"/>
            </a:br>
            <a:endParaRPr lang="en-US" dirty="0"/>
          </a:p>
        </p:txBody>
      </p:sp>
      <p:sp>
        <p:nvSpPr>
          <p:cNvPr id="39" name="Content Placeholder 1"/>
          <p:cNvSpPr>
            <a:spLocks noGrp="1"/>
          </p:cNvSpPr>
          <p:nvPr>
            <p:ph idx="1"/>
          </p:nvPr>
        </p:nvSpPr>
        <p:spPr>
          <a:xfrm>
            <a:off x="611560" y="908721"/>
            <a:ext cx="8229600" cy="2664296"/>
          </a:xfrm>
        </p:spPr>
        <p:txBody>
          <a:bodyPr/>
          <a:lstStyle/>
          <a:p>
            <a:r>
              <a:rPr lang="en-US" sz="2400" dirty="0" smtClean="0"/>
              <a:t>Once we have a set of projections we use a reconstruction algorithm to infer the 3D geometry of the object.</a:t>
            </a:r>
          </a:p>
          <a:p>
            <a:r>
              <a:rPr lang="en-US" sz="2400" dirty="0" smtClean="0"/>
              <a:t>99% of images are recovered using filtered back projection</a:t>
            </a:r>
            <a:endParaRPr lang="en-US" sz="2000" dirty="0"/>
          </a:p>
          <a:p>
            <a:pPr lvl="1"/>
            <a:endParaRPr lang="en-US" sz="2000" b="1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13289" y="214313"/>
            <a:ext cx="7315200" cy="685800"/>
          </a:xfrm>
        </p:spPr>
        <p:txBody>
          <a:bodyPr/>
          <a:lstStyle/>
          <a:p>
            <a:pPr algn="ctr">
              <a:defRPr/>
            </a:pPr>
            <a:r>
              <a:rPr lang="en-GB" dirty="0"/>
              <a:t>CT </a:t>
            </a:r>
            <a:r>
              <a:rPr lang="en-GB" dirty="0" smtClean="0"/>
              <a:t>Reconstruction</a:t>
            </a:r>
            <a:br>
              <a:rPr lang="en-GB" dirty="0" smtClean="0"/>
            </a:br>
            <a:r>
              <a:rPr lang="en-GB" dirty="0" smtClean="0"/>
              <a:t> (filtered back projection)</a:t>
            </a:r>
            <a:endParaRPr lang="en-US" dirty="0"/>
          </a:p>
        </p:txBody>
      </p:sp>
      <p:sp>
        <p:nvSpPr>
          <p:cNvPr id="11273" name="Rectangle 11"/>
          <p:cNvSpPr>
            <a:spLocks noChangeArrowheads="1"/>
          </p:cNvSpPr>
          <p:nvPr/>
        </p:nvSpPr>
        <p:spPr bwMode="auto">
          <a:xfrm>
            <a:off x="683568" y="5673442"/>
            <a:ext cx="84604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31859C"/>
                </a:solidFill>
                <a:latin typeface="+mn-lt"/>
                <a:ea typeface="+mn-ea"/>
                <a:cs typeface="+mn-cs"/>
              </a:rPr>
              <a:t>Each row of the </a:t>
            </a:r>
            <a:r>
              <a:rPr lang="en-US" sz="2000" dirty="0" err="1" smtClean="0">
                <a:solidFill>
                  <a:srgbClr val="31859C"/>
                </a:solidFill>
                <a:latin typeface="+mn-lt"/>
                <a:ea typeface="+mn-ea"/>
                <a:cs typeface="+mn-cs"/>
              </a:rPr>
              <a:t>sinogram</a:t>
            </a:r>
            <a:r>
              <a:rPr lang="en-US" sz="2000" dirty="0" smtClean="0">
                <a:solidFill>
                  <a:srgbClr val="31859C"/>
                </a:solidFill>
                <a:latin typeface="+mn-lt"/>
                <a:ea typeface="+mn-ea"/>
                <a:cs typeface="+mn-cs"/>
              </a:rPr>
              <a:t> (right) is the line of response (a pixel row on the detector) for a given projection (left)</a:t>
            </a:r>
            <a:endParaRPr lang="en-US" sz="2000" dirty="0">
              <a:solidFill>
                <a:srgbClr val="31859C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 descr="complete without scanner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63"/>
          <a:stretch>
            <a:fillRect/>
          </a:stretch>
        </p:blipFill>
        <p:spPr>
          <a:xfrm>
            <a:off x="899592" y="1484784"/>
            <a:ext cx="3816424" cy="3456384"/>
          </a:xfrm>
          <a:prstGeom prst="rect">
            <a:avLst/>
          </a:prstGeom>
        </p:spPr>
      </p:pic>
      <p:pic>
        <p:nvPicPr>
          <p:cNvPr id="16" name="Picture 15" descr="sinogram complet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65" b="2186"/>
          <a:stretch>
            <a:fillRect/>
          </a:stretch>
        </p:blipFill>
        <p:spPr>
          <a:xfrm>
            <a:off x="5004048" y="1268760"/>
            <a:ext cx="3516630" cy="42291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043608" y="1340768"/>
            <a:ext cx="720080" cy="720080"/>
            <a:chOff x="1043608" y="1340768"/>
            <a:chExt cx="720080" cy="720080"/>
          </a:xfrm>
        </p:grpSpPr>
        <p:cxnSp>
          <p:nvCxnSpPr>
            <p:cNvPr id="4" name="Straight Arrow Connector 3"/>
            <p:cNvCxnSpPr/>
            <p:nvPr/>
          </p:nvCxnSpPr>
          <p:spPr bwMode="auto">
            <a:xfrm>
              <a:off x="1259632" y="1556792"/>
              <a:ext cx="288032" cy="288032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>
              <a:off x="1043608" y="1772816"/>
              <a:ext cx="288032" cy="288032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1475656" y="1340768"/>
              <a:ext cx="288032" cy="288032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8" name="Rectangle 7"/>
          <p:cNvSpPr/>
          <p:nvPr/>
        </p:nvSpPr>
        <p:spPr bwMode="auto">
          <a:xfrm>
            <a:off x="899592" y="2492896"/>
            <a:ext cx="504056" cy="10801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 rot="18888692">
            <a:off x="678453" y="2786042"/>
            <a:ext cx="720080" cy="720080"/>
            <a:chOff x="1043608" y="1340768"/>
            <a:chExt cx="720080" cy="720080"/>
          </a:xfrm>
        </p:grpSpPr>
        <p:cxnSp>
          <p:nvCxnSpPr>
            <p:cNvPr id="25" name="Straight Arrow Connector 24"/>
            <p:cNvCxnSpPr/>
            <p:nvPr/>
          </p:nvCxnSpPr>
          <p:spPr bwMode="auto">
            <a:xfrm>
              <a:off x="1259632" y="1556792"/>
              <a:ext cx="288032" cy="288032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1043608" y="1772816"/>
              <a:ext cx="288032" cy="288032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1475656" y="1340768"/>
              <a:ext cx="288032" cy="288032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9" name="Group 28"/>
          <p:cNvGrpSpPr/>
          <p:nvPr/>
        </p:nvGrpSpPr>
        <p:grpSpPr>
          <a:xfrm rot="5400000">
            <a:off x="3923928" y="1268760"/>
            <a:ext cx="720080" cy="720080"/>
            <a:chOff x="1043608" y="1340768"/>
            <a:chExt cx="720080" cy="720080"/>
          </a:xfrm>
        </p:grpSpPr>
        <p:cxnSp>
          <p:nvCxnSpPr>
            <p:cNvPr id="30" name="Straight Arrow Connector 29"/>
            <p:cNvCxnSpPr/>
            <p:nvPr/>
          </p:nvCxnSpPr>
          <p:spPr bwMode="auto">
            <a:xfrm>
              <a:off x="1259632" y="1556792"/>
              <a:ext cx="288032" cy="288032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>
              <a:off x="1043608" y="1772816"/>
              <a:ext cx="288032" cy="288032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1475656" y="1340768"/>
              <a:ext cx="288032" cy="288032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3" name="Group 32"/>
          <p:cNvGrpSpPr/>
          <p:nvPr/>
        </p:nvGrpSpPr>
        <p:grpSpPr>
          <a:xfrm rot="2690766">
            <a:off x="2416876" y="913836"/>
            <a:ext cx="720080" cy="720080"/>
            <a:chOff x="1043608" y="1340768"/>
            <a:chExt cx="720080" cy="720080"/>
          </a:xfrm>
        </p:grpSpPr>
        <p:cxnSp>
          <p:nvCxnSpPr>
            <p:cNvPr id="34" name="Straight Arrow Connector 33"/>
            <p:cNvCxnSpPr/>
            <p:nvPr/>
          </p:nvCxnSpPr>
          <p:spPr bwMode="auto">
            <a:xfrm>
              <a:off x="1259632" y="1556792"/>
              <a:ext cx="288032" cy="288032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>
              <a:off x="1043608" y="1772816"/>
              <a:ext cx="288032" cy="288032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/>
            <p:cNvCxnSpPr/>
            <p:nvPr/>
          </p:nvCxnSpPr>
          <p:spPr bwMode="auto">
            <a:xfrm>
              <a:off x="1475656" y="1340768"/>
              <a:ext cx="288032" cy="288032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37" name="Picture 3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6376" y="1196752"/>
            <a:ext cx="1017151" cy="3600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95536" y="5229200"/>
            <a:ext cx="3064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(Parallel beam geometry)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4548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13289" y="214313"/>
            <a:ext cx="7315200" cy="685800"/>
          </a:xfrm>
        </p:spPr>
        <p:txBody>
          <a:bodyPr/>
          <a:lstStyle/>
          <a:p>
            <a:pPr algn="ctr">
              <a:defRPr/>
            </a:pPr>
            <a:r>
              <a:rPr lang="en-GB" dirty="0"/>
              <a:t>CT </a:t>
            </a:r>
            <a:r>
              <a:rPr lang="en-GB" dirty="0" smtClean="0"/>
              <a:t>Reconstruction</a:t>
            </a:r>
            <a:br>
              <a:rPr lang="en-GB" dirty="0" smtClean="0"/>
            </a:br>
            <a:r>
              <a:rPr lang="en-GB" dirty="0" smtClean="0"/>
              <a:t> (filtered back projection)</a:t>
            </a:r>
            <a:endParaRPr lang="en-US" dirty="0"/>
          </a:p>
        </p:txBody>
      </p:sp>
      <p:sp>
        <p:nvSpPr>
          <p:cNvPr id="11273" name="Rectangle 11"/>
          <p:cNvSpPr>
            <a:spLocks noChangeArrowheads="1"/>
          </p:cNvSpPr>
          <p:nvPr/>
        </p:nvSpPr>
        <p:spPr bwMode="auto">
          <a:xfrm>
            <a:off x="683568" y="5673442"/>
            <a:ext cx="84604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000" dirty="0" smtClean="0">
                <a:solidFill>
                  <a:srgbClr val="31859C"/>
                </a:solidFill>
                <a:latin typeface="+mn-lt"/>
                <a:ea typeface="+mn-ea"/>
                <a:cs typeface="+mn-cs"/>
              </a:rPr>
              <a:t>By projecting the projections back at the angle for which they were collected you build up an image of the original slice – the more projections the better the image</a:t>
            </a:r>
            <a:endParaRPr lang="en-US" sz="2000" dirty="0">
              <a:solidFill>
                <a:srgbClr val="31859C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720" y="2924944"/>
            <a:ext cx="4502225" cy="733696"/>
          </a:xfrm>
          <a:prstGeom prst="rect">
            <a:avLst/>
          </a:prstGeom>
          <a:noFill/>
        </p:spPr>
      </p:pic>
      <p:pic>
        <p:nvPicPr>
          <p:cNvPr id="7" name="Picture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720" y="1484784"/>
            <a:ext cx="4214192" cy="3672000"/>
          </a:xfrm>
          <a:prstGeom prst="rect">
            <a:avLst/>
          </a:prstGeom>
          <a:noFill/>
        </p:spPr>
      </p:pic>
      <p:pic>
        <p:nvPicPr>
          <p:cNvPr id="8" name="Picture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1720" y="1268760"/>
            <a:ext cx="4017608" cy="4103999"/>
          </a:xfrm>
          <a:prstGeom prst="rect">
            <a:avLst/>
          </a:prstGeom>
          <a:noFill/>
        </p:spPr>
      </p:pic>
      <p:pic>
        <p:nvPicPr>
          <p:cNvPr id="9" name="Picture 8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1720" y="1268760"/>
            <a:ext cx="3939830" cy="4107793"/>
          </a:xfrm>
          <a:prstGeom prst="rect">
            <a:avLst/>
          </a:prstGeom>
          <a:noFill/>
        </p:spPr>
      </p:pic>
      <p:sp>
        <p:nvSpPr>
          <p:cNvPr id="2" name="Oval 1"/>
          <p:cNvSpPr>
            <a:spLocks/>
          </p:cNvSpPr>
          <p:nvPr/>
        </p:nvSpPr>
        <p:spPr bwMode="auto">
          <a:xfrm>
            <a:off x="3707903" y="2996952"/>
            <a:ext cx="846000" cy="702000"/>
          </a:xfrm>
          <a:prstGeom prst="ellips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>
            <a:spLocks/>
          </p:cNvSpPr>
          <p:nvPr/>
        </p:nvSpPr>
        <p:spPr bwMode="auto">
          <a:xfrm flipH="1">
            <a:off x="4217688" y="3140968"/>
            <a:ext cx="114545" cy="108000"/>
          </a:xfrm>
          <a:prstGeom prst="ellips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>
            <a:spLocks/>
          </p:cNvSpPr>
          <p:nvPr/>
        </p:nvSpPr>
        <p:spPr bwMode="auto">
          <a:xfrm flipH="1">
            <a:off x="3946664" y="3356992"/>
            <a:ext cx="165600" cy="144000"/>
          </a:xfrm>
          <a:prstGeom prst="ellipse">
            <a:avLst/>
          </a:prstGeom>
          <a:noFill/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95355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813289" y="214313"/>
            <a:ext cx="7315200" cy="685800"/>
          </a:xfrm>
        </p:spPr>
        <p:txBody>
          <a:bodyPr/>
          <a:lstStyle/>
          <a:p>
            <a:pPr algn="ctr">
              <a:defRPr/>
            </a:pPr>
            <a:r>
              <a:rPr lang="en-GB" dirty="0"/>
              <a:t>CT Reconstruction</a:t>
            </a:r>
            <a:endParaRPr lang="en-US" dirty="0"/>
          </a:p>
        </p:txBody>
      </p:sp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1926982" y="5994401"/>
            <a:ext cx="511419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bg2"/>
                </a:solidFill>
                <a:latin typeface="Arial Unicode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bg2"/>
                </a:solidFill>
                <a:latin typeface="Arial Unicode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bg2"/>
                </a:solidFill>
                <a:latin typeface="Arial Unicode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bg2"/>
                </a:solidFill>
                <a:latin typeface="Arial Unicode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bg2"/>
                </a:solidFill>
                <a:latin typeface="Arial Unicode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bg2"/>
                </a:solidFill>
                <a:latin typeface="Arial Unicode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bg2"/>
                </a:solidFill>
                <a:latin typeface="Arial Unicode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bg2"/>
                </a:solidFill>
                <a:latin typeface="Arial Unicode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bg2"/>
                </a:solidFill>
                <a:latin typeface="Arial Unicode MS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1200"/>
              <a:t>http://serc.carleton.edu/research_education/geochemsheets/techniques/CT.html</a:t>
            </a:r>
          </a:p>
        </p:txBody>
      </p:sp>
      <p:sp>
        <p:nvSpPr>
          <p:cNvPr id="11268" name="TextBox 6"/>
          <p:cNvSpPr txBox="1">
            <a:spLocks noChangeArrowheads="1"/>
          </p:cNvSpPr>
          <p:nvPr/>
        </p:nvSpPr>
        <p:spPr bwMode="auto">
          <a:xfrm>
            <a:off x="2132135" y="1285875"/>
            <a:ext cx="48929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31859C"/>
                </a:solidFill>
                <a:latin typeface="+mn-lt"/>
                <a:ea typeface="+mn-ea"/>
                <a:cs typeface="+mn-cs"/>
              </a:rPr>
              <a:t>Reconstruction of a metamorphic rock sample</a:t>
            </a:r>
          </a:p>
        </p:txBody>
      </p:sp>
      <p:sp>
        <p:nvSpPr>
          <p:cNvPr id="11269" name="TextBox 7"/>
          <p:cNvSpPr txBox="1">
            <a:spLocks noChangeArrowheads="1"/>
          </p:cNvSpPr>
          <p:nvPr/>
        </p:nvSpPr>
        <p:spPr bwMode="auto">
          <a:xfrm>
            <a:off x="0" y="2071688"/>
            <a:ext cx="228893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31859C"/>
                </a:solidFill>
                <a:latin typeface="+mn-lt"/>
                <a:ea typeface="+mn-ea"/>
                <a:cs typeface="+mn-cs"/>
              </a:rPr>
              <a:t>Midsection of sample imaged with a planar fan beam</a:t>
            </a:r>
          </a:p>
        </p:txBody>
      </p:sp>
      <p:sp>
        <p:nvSpPr>
          <p:cNvPr id="11270" name="TextBox 8"/>
          <p:cNvSpPr txBox="1">
            <a:spLocks noChangeArrowheads="1"/>
          </p:cNvSpPr>
          <p:nvPr/>
        </p:nvSpPr>
        <p:spPr bwMode="auto">
          <a:xfrm>
            <a:off x="6836020" y="1785938"/>
            <a:ext cx="23079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31859C"/>
                </a:solidFill>
                <a:latin typeface="+mn-lt"/>
                <a:ea typeface="+mn-ea"/>
                <a:cs typeface="+mn-cs"/>
              </a:rPr>
              <a:t>Attenuation of X-rays by the sample as a function of rotation</a:t>
            </a:r>
          </a:p>
        </p:txBody>
      </p:sp>
      <p:sp>
        <p:nvSpPr>
          <p:cNvPr id="11271" name="TextBox 9"/>
          <p:cNvSpPr txBox="1">
            <a:spLocks noChangeArrowheads="1"/>
          </p:cNvSpPr>
          <p:nvPr/>
        </p:nvSpPr>
        <p:spPr bwMode="auto">
          <a:xfrm>
            <a:off x="0" y="3643314"/>
            <a:ext cx="243107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bg2"/>
                </a:solidFill>
                <a:latin typeface="Arial Unicode MS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 sz="800">
                <a:solidFill>
                  <a:schemeClr val="bg2"/>
                </a:solidFill>
                <a:latin typeface="Arial Unicode MS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800">
                <a:solidFill>
                  <a:schemeClr val="bg2"/>
                </a:solidFill>
                <a:latin typeface="Arial Unicode MS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800">
                <a:solidFill>
                  <a:schemeClr val="bg2"/>
                </a:solidFill>
                <a:latin typeface="Arial Unicode MS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800">
                <a:solidFill>
                  <a:schemeClr val="bg2"/>
                </a:solidFill>
                <a:latin typeface="Arial Unicode MS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bg2"/>
                </a:solidFill>
                <a:latin typeface="Arial Unicode MS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bg2"/>
                </a:solidFill>
                <a:latin typeface="Arial Unicode MS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bg2"/>
                </a:solidFill>
                <a:latin typeface="Arial Unicode MS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bg2"/>
                </a:solidFill>
                <a:latin typeface="Arial Unicode MS" charset="0"/>
                <a:ea typeface="Arial" charset="0"/>
                <a:cs typeface="Arial" charset="0"/>
              </a:defRPr>
            </a:lvl9pPr>
          </a:lstStyle>
          <a:p>
            <a:pPr algn="ctr"/>
            <a:r>
              <a:rPr lang="en-US" sz="2000" dirty="0" err="1">
                <a:solidFill>
                  <a:srgbClr val="31859C"/>
                </a:solidFill>
                <a:latin typeface="Calibri" charset="0"/>
              </a:rPr>
              <a:t>Sinogram</a:t>
            </a:r>
            <a:endParaRPr lang="en-US" sz="2000" dirty="0">
              <a:solidFill>
                <a:srgbClr val="31859C"/>
              </a:solidFill>
              <a:latin typeface="Calibri" charset="0"/>
            </a:endParaRPr>
          </a:p>
          <a:p>
            <a:pPr algn="ctr"/>
            <a:r>
              <a:rPr lang="en-GB" sz="2000" dirty="0" err="1">
                <a:solidFill>
                  <a:srgbClr val="31859C"/>
                </a:solidFill>
                <a:latin typeface="Calibri" charset="0"/>
              </a:rPr>
              <a:t>Horiz</a:t>
            </a:r>
            <a:r>
              <a:rPr lang="en-GB" sz="2000" dirty="0">
                <a:solidFill>
                  <a:srgbClr val="31859C"/>
                </a:solidFill>
                <a:latin typeface="Calibri" charset="0"/>
              </a:rPr>
              <a:t>. – Detector channel</a:t>
            </a:r>
          </a:p>
          <a:p>
            <a:pPr algn="ctr"/>
            <a:r>
              <a:rPr lang="en-GB" sz="2000" dirty="0">
                <a:solidFill>
                  <a:srgbClr val="31859C"/>
                </a:solidFill>
                <a:latin typeface="Calibri" charset="0"/>
              </a:rPr>
              <a:t>Vert. – Rotation angle</a:t>
            </a:r>
          </a:p>
          <a:p>
            <a:pPr algn="ctr"/>
            <a:endParaRPr lang="en-GB" sz="2000" dirty="0">
              <a:solidFill>
                <a:srgbClr val="31859C"/>
              </a:solidFill>
              <a:latin typeface="Calibri" charset="0"/>
            </a:endParaRPr>
          </a:p>
          <a:p>
            <a:pPr algn="ctr"/>
            <a:r>
              <a:rPr lang="en-GB" sz="2000" dirty="0">
                <a:solidFill>
                  <a:srgbClr val="31859C"/>
                </a:solidFill>
                <a:latin typeface="Calibri" charset="0"/>
              </a:rPr>
              <a:t>Brightness corresponds to extent of X-ray attenuation</a:t>
            </a:r>
            <a:endParaRPr lang="en-US" sz="2000" dirty="0">
              <a:solidFill>
                <a:srgbClr val="31859C"/>
              </a:solidFill>
              <a:latin typeface="Calibri" charset="0"/>
            </a:endParaRPr>
          </a:p>
        </p:txBody>
      </p:sp>
      <p:sp>
        <p:nvSpPr>
          <p:cNvPr id="11273" name="Rectangle 11"/>
          <p:cNvSpPr>
            <a:spLocks noChangeArrowheads="1"/>
          </p:cNvSpPr>
          <p:nvPr/>
        </p:nvSpPr>
        <p:spPr bwMode="auto">
          <a:xfrm>
            <a:off x="6682154" y="3790951"/>
            <a:ext cx="246184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dirty="0">
                <a:solidFill>
                  <a:srgbClr val="31859C"/>
                </a:solidFill>
                <a:latin typeface="+mn-lt"/>
                <a:ea typeface="+mn-ea"/>
                <a:cs typeface="+mn-cs"/>
              </a:rPr>
              <a:t>Each row of the </a:t>
            </a:r>
            <a:r>
              <a:rPr lang="en-US" sz="2000" dirty="0" err="1">
                <a:solidFill>
                  <a:srgbClr val="31859C"/>
                </a:solidFill>
                <a:latin typeface="+mn-lt"/>
                <a:ea typeface="+mn-ea"/>
                <a:cs typeface="+mn-cs"/>
              </a:rPr>
              <a:t>sinogram</a:t>
            </a:r>
            <a:r>
              <a:rPr lang="en-US" sz="2000" dirty="0">
                <a:solidFill>
                  <a:srgbClr val="31859C"/>
                </a:solidFill>
                <a:latin typeface="+mn-lt"/>
                <a:ea typeface="+mn-ea"/>
                <a:cs typeface="+mn-cs"/>
              </a:rPr>
              <a:t> is first convolved with a filter, and projected across the pixel matrix along the angle at which it was acquired</a:t>
            </a:r>
          </a:p>
        </p:txBody>
      </p:sp>
      <p:pic>
        <p:nvPicPr>
          <p:cNvPr id="10" name="tomography principles.mpg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904" y="2098675"/>
            <a:ext cx="4418134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53803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16632"/>
            <a:ext cx="6985025" cy="558800"/>
          </a:xfrm>
        </p:spPr>
        <p:txBody>
          <a:bodyPr/>
          <a:lstStyle/>
          <a:p>
            <a:pPr algn="ctr"/>
            <a:r>
              <a:rPr lang="en-US" sz="2800" dirty="0" smtClean="0"/>
              <a:t>From 3D object to 3D copy</a:t>
            </a:r>
            <a:endParaRPr lang="en-US" sz="2800" dirty="0"/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6287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980728"/>
            <a:ext cx="65786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177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16632"/>
            <a:ext cx="6985025" cy="558800"/>
          </a:xfrm>
        </p:spPr>
        <p:txBody>
          <a:bodyPr/>
          <a:lstStyle/>
          <a:p>
            <a:pPr algn="ctr"/>
            <a:r>
              <a:rPr lang="en-US" sz="2800" dirty="0" smtClean="0"/>
              <a:t>CT tomography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908721"/>
            <a:ext cx="8229600" cy="2664296"/>
          </a:xfrm>
        </p:spPr>
        <p:txBody>
          <a:bodyPr/>
          <a:lstStyle/>
          <a:p>
            <a:r>
              <a:rPr lang="en-US" sz="2400" dirty="0" smtClean="0"/>
              <a:t>The more projections the better the reconstructed image</a:t>
            </a:r>
            <a:endParaRPr lang="en-US" sz="2000" b="1" dirty="0"/>
          </a:p>
          <a:p>
            <a:pPr lvl="1"/>
            <a:endParaRPr lang="en-US" sz="2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54" b="-3899"/>
          <a:stretch/>
        </p:blipFill>
        <p:spPr>
          <a:xfrm>
            <a:off x="1907704" y="4149080"/>
            <a:ext cx="5080372" cy="25280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3688" y="1556792"/>
            <a:ext cx="5208797" cy="24167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2636912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90 projections</a:t>
            </a:r>
            <a:br>
              <a:rPr lang="en-US" dirty="0" smtClean="0"/>
            </a:br>
            <a:r>
              <a:rPr lang="en-US" dirty="0" smtClean="0"/>
              <a:t> (1 every 2°)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07504" y="4797152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36 projections</a:t>
            </a:r>
            <a:br>
              <a:rPr lang="en-US" dirty="0" smtClean="0"/>
            </a:br>
            <a:r>
              <a:rPr lang="en-US" dirty="0" smtClean="0"/>
              <a:t> (1 every 5°)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6876256" y="2276872"/>
            <a:ext cx="2267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Restricted angles</a:t>
            </a:r>
            <a:br>
              <a:rPr lang="en-US" dirty="0" smtClean="0"/>
            </a:br>
            <a:r>
              <a:rPr lang="en-US" dirty="0" smtClean="0"/>
              <a:t>60 projections</a:t>
            </a:r>
          </a:p>
          <a:p>
            <a:r>
              <a:rPr lang="en-US" dirty="0" smtClean="0"/>
              <a:t>Only +/-60</a:t>
            </a:r>
            <a:r>
              <a:rPr lang="en-US" dirty="0"/>
              <a:t>°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(1 every 2°)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948264" y="4437112"/>
            <a:ext cx="2267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Restricted angles</a:t>
            </a:r>
            <a:br>
              <a:rPr lang="en-US" dirty="0" smtClean="0"/>
            </a:br>
            <a:r>
              <a:rPr lang="en-US" dirty="0" smtClean="0"/>
              <a:t>24 projections</a:t>
            </a:r>
          </a:p>
          <a:p>
            <a:r>
              <a:rPr lang="en-US" dirty="0" smtClean="0"/>
              <a:t>Only +/-60</a:t>
            </a:r>
            <a:r>
              <a:rPr lang="en-US" dirty="0"/>
              <a:t>°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(1 every 5°)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455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9" y="-27384"/>
            <a:ext cx="4896544" cy="558800"/>
          </a:xfrm>
        </p:spPr>
        <p:txBody>
          <a:bodyPr/>
          <a:lstStyle/>
          <a:p>
            <a:pPr algn="ctr"/>
            <a:r>
              <a:rPr lang="en-US" sz="2800" dirty="0" smtClean="0"/>
              <a:t>Iterative reconstructions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2924944"/>
            <a:ext cx="8229600" cy="3573016"/>
          </a:xfrm>
        </p:spPr>
        <p:txBody>
          <a:bodyPr/>
          <a:lstStyle/>
          <a:p>
            <a:r>
              <a:rPr lang="en-US" sz="2000" dirty="0"/>
              <a:t>R</a:t>
            </a:r>
            <a:r>
              <a:rPr lang="en-US" sz="2000" dirty="0" smtClean="0"/>
              <a:t>econstruction </a:t>
            </a:r>
            <a:r>
              <a:rPr lang="en-US" sz="2000" dirty="0"/>
              <a:t>of </a:t>
            </a:r>
            <a:r>
              <a:rPr lang="en-US" sz="2000" dirty="0" smtClean="0"/>
              <a:t>a 3D </a:t>
            </a:r>
            <a:r>
              <a:rPr lang="en-US" sz="2000" dirty="0"/>
              <a:t>image from </a:t>
            </a:r>
            <a:r>
              <a:rPr lang="en-US" sz="2000" dirty="0" smtClean="0"/>
              <a:t>2D image is </a:t>
            </a:r>
            <a:r>
              <a:rPr lang="en-US" sz="2000" dirty="0"/>
              <a:t>an </a:t>
            </a:r>
            <a:r>
              <a:rPr lang="en-US" sz="2000" b="1" dirty="0"/>
              <a:t>inverse problem</a:t>
            </a:r>
            <a:r>
              <a:rPr lang="en-US" sz="2000" dirty="0"/>
              <a:t>. </a:t>
            </a:r>
            <a:endParaRPr lang="en-US" sz="2000" dirty="0" smtClean="0"/>
          </a:p>
          <a:p>
            <a:r>
              <a:rPr lang="en-US" sz="2000" dirty="0" smtClean="0"/>
              <a:t>Often not </a:t>
            </a:r>
            <a:r>
              <a:rPr lang="en-US" sz="2000" dirty="0"/>
              <a:t>possible to exactly solve the inverse problem directly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Iterative </a:t>
            </a:r>
            <a:r>
              <a:rPr lang="en-US" sz="2000" dirty="0"/>
              <a:t>algorithms approach the correct solution using multiple iteration steps, </a:t>
            </a:r>
            <a:r>
              <a:rPr lang="en-US" sz="2000" dirty="0" smtClean="0"/>
              <a:t>allowing a </a:t>
            </a:r>
            <a:r>
              <a:rPr lang="en-US" sz="2000" dirty="0"/>
              <a:t>better reconstruction at the cost of a higher computation time.</a:t>
            </a:r>
          </a:p>
          <a:p>
            <a:r>
              <a:rPr lang="en-US" sz="2000" dirty="0" smtClean="0"/>
              <a:t>Large variety </a:t>
            </a:r>
            <a:r>
              <a:rPr lang="en-US" sz="2000" dirty="0"/>
              <a:t>of algorithms, but </a:t>
            </a:r>
            <a:r>
              <a:rPr lang="en-US" sz="2000" dirty="0" smtClean="0"/>
              <a:t>each</a:t>
            </a:r>
          </a:p>
          <a:p>
            <a:pPr lvl="1"/>
            <a:r>
              <a:rPr lang="en-US" sz="1600" dirty="0" smtClean="0"/>
              <a:t>starts </a:t>
            </a:r>
            <a:r>
              <a:rPr lang="en-US" sz="1600" dirty="0"/>
              <a:t>with an assumed image</a:t>
            </a:r>
            <a:r>
              <a:rPr lang="en-US" sz="1600" dirty="0" smtClean="0"/>
              <a:t>,</a:t>
            </a:r>
          </a:p>
          <a:p>
            <a:pPr lvl="1"/>
            <a:r>
              <a:rPr lang="en-US" sz="1600" dirty="0" smtClean="0"/>
              <a:t>computes </a:t>
            </a:r>
            <a:r>
              <a:rPr lang="en-US" sz="1600" dirty="0"/>
              <a:t>projections from the image, </a:t>
            </a:r>
            <a:endParaRPr lang="en-US" sz="1600" dirty="0" smtClean="0"/>
          </a:p>
          <a:p>
            <a:pPr lvl="1"/>
            <a:r>
              <a:rPr lang="en-US" sz="1600" dirty="0" smtClean="0"/>
              <a:t>compares </a:t>
            </a:r>
            <a:r>
              <a:rPr lang="en-US" sz="1600" dirty="0"/>
              <a:t>the original projection data and </a:t>
            </a:r>
            <a:endParaRPr lang="en-US" sz="1600" dirty="0" smtClean="0"/>
          </a:p>
          <a:p>
            <a:pPr lvl="1"/>
            <a:r>
              <a:rPr lang="en-US" sz="1600" dirty="0" smtClean="0"/>
              <a:t>updates </a:t>
            </a:r>
            <a:r>
              <a:rPr lang="en-US" sz="1600" dirty="0"/>
              <a:t>the image based upon the difference between the calculated and the actual projections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692696"/>
            <a:ext cx="4536504" cy="22506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1628800"/>
            <a:ext cx="19750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Direct</a:t>
            </a:r>
            <a:br>
              <a:rPr lang="en-US" dirty="0" smtClean="0"/>
            </a:br>
            <a:r>
              <a:rPr lang="en-US" dirty="0" smtClean="0"/>
              <a:t>reconstruction</a:t>
            </a:r>
          </a:p>
          <a:p>
            <a:pPr algn="r"/>
            <a:r>
              <a:rPr lang="en-US" dirty="0"/>
              <a:t>o</a:t>
            </a:r>
            <a:r>
              <a:rPr lang="en-US" dirty="0" smtClean="0"/>
              <a:t>f real-time MRI of heart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20272" y="2276872"/>
            <a:ext cx="17955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Iterative</a:t>
            </a:r>
            <a:br>
              <a:rPr lang="en-US" dirty="0" smtClean="0"/>
            </a:br>
            <a:r>
              <a:rPr lang="en-US" dirty="0" smtClean="0"/>
              <a:t>reconstruction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77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9" y="116632"/>
            <a:ext cx="4896544" cy="558800"/>
          </a:xfrm>
        </p:spPr>
        <p:txBody>
          <a:bodyPr/>
          <a:lstStyle/>
          <a:p>
            <a:pPr algn="ctr"/>
            <a:r>
              <a:rPr lang="en-US" sz="2800" dirty="0" smtClean="0"/>
              <a:t>Iterative reconstructions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1124744"/>
            <a:ext cx="504056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/>
              <a:t>There </a:t>
            </a:r>
            <a:r>
              <a:rPr lang="en-US" sz="2200" dirty="0"/>
              <a:t>are typically five components to iterative image reconstruction </a:t>
            </a:r>
            <a:r>
              <a:rPr lang="en-US" sz="2200" dirty="0" smtClean="0"/>
              <a:t>algorithms</a:t>
            </a:r>
            <a:r>
              <a:rPr lang="en-US" sz="2200" dirty="0"/>
              <a:t>:</a:t>
            </a:r>
          </a:p>
          <a:p>
            <a:r>
              <a:rPr lang="en-US" sz="2200" dirty="0" smtClean="0"/>
              <a:t>A model of the object</a:t>
            </a:r>
            <a:endParaRPr lang="en-US" sz="2200" dirty="0"/>
          </a:p>
          <a:p>
            <a:r>
              <a:rPr lang="en-US" sz="2200" dirty="0" smtClean="0"/>
              <a:t>A model of the measurement system/geometry</a:t>
            </a:r>
            <a:endParaRPr lang="en-US" sz="2200" dirty="0"/>
          </a:p>
          <a:p>
            <a:r>
              <a:rPr lang="en-US" sz="2200" dirty="0"/>
              <a:t>A statistical model </a:t>
            </a:r>
            <a:r>
              <a:rPr lang="en-US" sz="2200" dirty="0" smtClean="0"/>
              <a:t>of the noise.</a:t>
            </a:r>
            <a:endParaRPr lang="en-US" sz="2200" dirty="0"/>
          </a:p>
          <a:p>
            <a:r>
              <a:rPr lang="en-US" sz="2200" dirty="0"/>
              <a:t>A cost function that is to be minimized </a:t>
            </a:r>
            <a:endParaRPr lang="en-US" sz="2200" dirty="0" smtClean="0"/>
          </a:p>
          <a:p>
            <a:r>
              <a:rPr lang="en-US" sz="2200" dirty="0" smtClean="0"/>
              <a:t>An </a:t>
            </a:r>
            <a:r>
              <a:rPr lang="en-US" sz="2200" dirty="0"/>
              <a:t>algorithm, usually iterative, for minimizing the cost function, including some initial estimate of the image and some stopping criterion for terminating the iterations.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718" y="836712"/>
            <a:ext cx="3179713" cy="43924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5301208"/>
            <a:ext cx="3384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Comparison </a:t>
            </a:r>
            <a:r>
              <a:rPr lang="en-US" sz="1600" dirty="0" smtClean="0"/>
              <a:t>of FBP &amp; iterative scheme for </a:t>
            </a:r>
            <a:r>
              <a:rPr lang="en-US" sz="1600" dirty="0"/>
              <a:t>different total </a:t>
            </a:r>
            <a:r>
              <a:rPr lang="en-US" sz="1600" dirty="0" smtClean="0"/>
              <a:t>counts for image of liver. </a:t>
            </a:r>
            <a:r>
              <a:rPr lang="en-US" sz="1600" dirty="0"/>
              <a:t>Note particular the streaking and noise appearance at low counts using FBP. </a:t>
            </a:r>
          </a:p>
        </p:txBody>
      </p:sp>
    </p:spTree>
    <p:extLst>
      <p:ext uri="{BB962C8B-B14F-4D97-AF65-F5344CB8AC3E}">
        <p14:creationId xmlns:p14="http://schemas.microsoft.com/office/powerpoint/2010/main" val="4201921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9" y="116632"/>
            <a:ext cx="4896544" cy="558800"/>
          </a:xfrm>
        </p:spPr>
        <p:txBody>
          <a:bodyPr/>
          <a:lstStyle/>
          <a:p>
            <a:pPr algn="ctr"/>
            <a:r>
              <a:rPr lang="en-US" sz="2800" dirty="0" smtClean="0"/>
              <a:t>Iterative reconstructions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Advantages:</a:t>
            </a:r>
          </a:p>
          <a:p>
            <a:pPr marL="0" indent="0">
              <a:buNone/>
            </a:pPr>
            <a:r>
              <a:rPr lang="en-US" sz="2400" dirty="0" smtClean="0"/>
              <a:t>Lower dose (nosier data)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916832"/>
            <a:ext cx="7056784" cy="476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96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9" y="116632"/>
            <a:ext cx="4896544" cy="558800"/>
          </a:xfrm>
        </p:spPr>
        <p:txBody>
          <a:bodyPr/>
          <a:lstStyle/>
          <a:p>
            <a:pPr algn="ctr"/>
            <a:r>
              <a:rPr lang="en-US" sz="2800" dirty="0" smtClean="0"/>
              <a:t>Iterative reconstructions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err="1" smtClean="0"/>
              <a:t>Advantages:Phase</a:t>
            </a:r>
            <a:r>
              <a:rPr lang="en-US" sz="2400" dirty="0" smtClean="0"/>
              <a:t> segmentation (much better if wanting to extract a 3D solid model): use the number of phases as prior information (discrete tomography)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524029" y="1084483"/>
            <a:ext cx="3851708" cy="638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444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9" y="116632"/>
            <a:ext cx="4896544" cy="558800"/>
          </a:xfrm>
        </p:spPr>
        <p:txBody>
          <a:bodyPr/>
          <a:lstStyle/>
          <a:p>
            <a:pPr algn="ctr"/>
            <a:r>
              <a:rPr lang="en-US" sz="2800" dirty="0" smtClean="0"/>
              <a:t>From </a:t>
            </a:r>
            <a:r>
              <a:rPr lang="en-US" sz="2800" dirty="0" err="1" smtClean="0"/>
              <a:t>tomograph</a:t>
            </a:r>
            <a:r>
              <a:rPr lang="en-US" sz="2800" dirty="0" smtClean="0"/>
              <a:t> to 3D model</a:t>
            </a:r>
            <a:endParaRPr lang="en-US" sz="2800" dirty="0"/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914400" y="980729"/>
            <a:ext cx="82296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224B5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224B5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224B5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224B5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24B5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Usually use </a:t>
            </a:r>
            <a:r>
              <a:rPr lang="en-US" sz="2400" dirty="0" err="1" smtClean="0"/>
              <a:t>thresholding</a:t>
            </a:r>
            <a:r>
              <a:rPr lang="en-US" sz="2400" dirty="0" smtClean="0"/>
              <a:t> to determine the boundaries of the geometry for the 3D solid model</a:t>
            </a:r>
          </a:p>
          <a:p>
            <a:r>
              <a:rPr lang="en-US" sz="2400" dirty="0" smtClean="0"/>
              <a:t>Often the most difficult step is putting 3D model into CAD – can end up with models which are too complex and noisy and needs </a:t>
            </a:r>
            <a:r>
              <a:rPr lang="en-US" sz="2400" dirty="0" err="1" smtClean="0"/>
              <a:t>rationalising</a:t>
            </a:r>
            <a:endParaRPr lang="en-US" sz="2400" dirty="0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124358" y="3068960"/>
            <a:ext cx="9056154" cy="3240360"/>
            <a:chOff x="1327" y="7388"/>
            <a:chExt cx="9361" cy="2479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1327" y="7388"/>
              <a:ext cx="9221" cy="2044"/>
              <a:chOff x="1252" y="7690"/>
              <a:chExt cx="9221" cy="2044"/>
            </a:xfrm>
          </p:grpSpPr>
          <p:pic>
            <p:nvPicPr>
              <p:cNvPr id="16" name="Picture 6" descr="Aluminum_X-Ray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4149" t="806" r="4149" b="806"/>
              <a:stretch>
                <a:fillRect/>
              </a:stretch>
            </p:blipFill>
            <p:spPr bwMode="auto">
              <a:xfrm>
                <a:off x="1252" y="7738"/>
                <a:ext cx="2348" cy="19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7" descr="ScanFE auxetic 0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9" y="7738"/>
                <a:ext cx="2141" cy="1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8" name="Group 8"/>
              <p:cNvGrpSpPr>
                <a:grpSpLocks/>
              </p:cNvGrpSpPr>
              <p:nvPr/>
            </p:nvGrpSpPr>
            <p:grpSpPr bwMode="auto">
              <a:xfrm>
                <a:off x="6099" y="7690"/>
                <a:ext cx="4374" cy="2044"/>
                <a:chOff x="6147" y="4415"/>
                <a:chExt cx="4374" cy="2044"/>
              </a:xfrm>
            </p:grpSpPr>
            <p:pic>
              <p:nvPicPr>
                <p:cNvPr id="19" name="Picture 9" descr="foamMedium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47" y="4415"/>
                  <a:ext cx="2324" cy="20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" name="Picture 10" descr="foamMedium2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70" y="4506"/>
                  <a:ext cx="1851" cy="1865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Rectangle 11"/>
                <p:cNvSpPr>
                  <a:spLocks noChangeArrowheads="1"/>
                </p:cNvSpPr>
                <p:nvPr/>
              </p:nvSpPr>
              <p:spPr bwMode="auto">
                <a:xfrm>
                  <a:off x="7631" y="5434"/>
                  <a:ext cx="221" cy="221"/>
                </a:xfrm>
                <a:prstGeom prst="rect">
                  <a:avLst/>
                </a:prstGeom>
                <a:noFill/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7852" y="4506"/>
                  <a:ext cx="818" cy="92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Line 13"/>
                <p:cNvSpPr>
                  <a:spLocks noChangeShapeType="1"/>
                </p:cNvSpPr>
                <p:nvPr/>
              </p:nvSpPr>
              <p:spPr bwMode="auto">
                <a:xfrm>
                  <a:off x="7852" y="5655"/>
                  <a:ext cx="818" cy="71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1543" y="9434"/>
              <a:ext cx="18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s-ES" altLang="zh-CN" sz="1000">
                  <a:latin typeface="Tahoma" charset="0"/>
                  <a:ea typeface="SimSun" charset="0"/>
                  <a:cs typeface="SimSun" charset="0"/>
                </a:rPr>
                <a:t>SCAN</a:t>
              </a:r>
              <a:endParaRPr lang="en-GB"/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4074" y="9432"/>
              <a:ext cx="18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s-ES" altLang="zh-CN" sz="1000">
                  <a:latin typeface="Tahoma" charset="0"/>
                  <a:ea typeface="SimSun" charset="0"/>
                  <a:cs typeface="SimSun" charset="0"/>
                </a:rPr>
                <a:t>MESH</a:t>
              </a:r>
              <a:endParaRPr lang="en-GB"/>
            </a:p>
          </p:txBody>
        </p:sp>
        <p:sp>
          <p:nvSpPr>
            <p:cNvPr id="11" name="Text Box 16"/>
            <p:cNvSpPr txBox="1">
              <a:spLocks noChangeArrowheads="1"/>
            </p:cNvSpPr>
            <p:nvPr/>
          </p:nvSpPr>
          <p:spPr bwMode="auto">
            <a:xfrm>
              <a:off x="6510" y="9432"/>
              <a:ext cx="18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s-ES" altLang="zh-CN" sz="1000">
                  <a:latin typeface="Tahoma" charset="0"/>
                  <a:ea typeface="SimSun" charset="0"/>
                  <a:cs typeface="SimSun" charset="0"/>
                </a:rPr>
                <a:t>PREDICT</a:t>
              </a:r>
              <a:endParaRPr lang="en-GB"/>
            </a:p>
          </p:txBody>
        </p:sp>
        <p:sp>
          <p:nvSpPr>
            <p:cNvPr id="12" name="AutoShape 17"/>
            <p:cNvSpPr>
              <a:spLocks noChangeArrowheads="1"/>
            </p:cNvSpPr>
            <p:nvPr/>
          </p:nvSpPr>
          <p:spPr bwMode="auto">
            <a:xfrm>
              <a:off x="3205" y="9583"/>
              <a:ext cx="1007" cy="143"/>
            </a:xfrm>
            <a:prstGeom prst="rightArrow">
              <a:avLst>
                <a:gd name="adj1" fmla="val 50000"/>
                <a:gd name="adj2" fmla="val 176049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AutoShape 18"/>
            <p:cNvSpPr>
              <a:spLocks noChangeArrowheads="1"/>
            </p:cNvSpPr>
            <p:nvPr/>
          </p:nvSpPr>
          <p:spPr bwMode="auto">
            <a:xfrm>
              <a:off x="5637" y="9583"/>
              <a:ext cx="1007" cy="143"/>
            </a:xfrm>
            <a:prstGeom prst="rightArrow">
              <a:avLst>
                <a:gd name="adj1" fmla="val 50000"/>
                <a:gd name="adj2" fmla="val 176049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AutoShape 19"/>
            <p:cNvSpPr>
              <a:spLocks noChangeArrowheads="1"/>
            </p:cNvSpPr>
            <p:nvPr/>
          </p:nvSpPr>
          <p:spPr bwMode="auto">
            <a:xfrm>
              <a:off x="8070" y="9583"/>
              <a:ext cx="1007" cy="143"/>
            </a:xfrm>
            <a:prstGeom prst="rightArrow">
              <a:avLst>
                <a:gd name="adj1" fmla="val 50000"/>
                <a:gd name="adj2" fmla="val 176049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 Box 20"/>
            <p:cNvSpPr txBox="1">
              <a:spLocks noChangeArrowheads="1"/>
            </p:cNvSpPr>
            <p:nvPr/>
          </p:nvSpPr>
          <p:spPr bwMode="auto">
            <a:xfrm>
              <a:off x="8863" y="9434"/>
              <a:ext cx="1825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s-ES" altLang="zh-CN" sz="1000">
                  <a:latin typeface="Tahoma" charset="0"/>
                  <a:ea typeface="SimSun" charset="0"/>
                  <a:cs typeface="SimSun" charset="0"/>
                </a:rPr>
                <a:t>IMPROVE</a:t>
              </a:r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33567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16632"/>
            <a:ext cx="6985025" cy="558800"/>
          </a:xfrm>
        </p:spPr>
        <p:txBody>
          <a:bodyPr/>
          <a:lstStyle/>
          <a:p>
            <a:pPr algn="ctr"/>
            <a:r>
              <a:rPr lang="en-US" sz="2800" dirty="0" smtClean="0"/>
              <a:t>Images to CAD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2880" y="908720"/>
            <a:ext cx="8229600" cy="4525963"/>
          </a:xfrm>
        </p:spPr>
        <p:txBody>
          <a:bodyPr/>
          <a:lstStyle/>
          <a:p>
            <a:r>
              <a:rPr lang="en-US" dirty="0" smtClean="0"/>
              <a:t>Many products for taking 3D models and importing into CAD, e.g. </a:t>
            </a:r>
            <a:r>
              <a:rPr lang="en-US" dirty="0" err="1" smtClean="0"/>
              <a:t>simpleware</a:t>
            </a:r>
            <a:r>
              <a:rPr lang="en-US" dirty="0" smtClean="0"/>
              <a:t>: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999" y="2171700"/>
            <a:ext cx="4890603" cy="370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59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16632"/>
            <a:ext cx="6985025" cy="558800"/>
          </a:xfrm>
        </p:spPr>
        <p:txBody>
          <a:bodyPr/>
          <a:lstStyle/>
          <a:p>
            <a:pPr algn="ctr"/>
            <a:r>
              <a:rPr lang="en-US" sz="2800" dirty="0" smtClean="0"/>
              <a:t>Preparing a scanned model for printing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8864" y="1063277"/>
            <a:ext cx="8229600" cy="4525963"/>
          </a:xfrm>
        </p:spPr>
        <p:txBody>
          <a:bodyPr/>
          <a:lstStyle/>
          <a:p>
            <a:r>
              <a:rPr lang="en-US" sz="2800" dirty="0"/>
              <a:t>The measured data alone, usually represented as a point cloud, lacks topological information </a:t>
            </a:r>
            <a:endParaRPr lang="en-US" sz="2800" dirty="0" smtClean="0"/>
          </a:p>
          <a:p>
            <a:r>
              <a:rPr lang="en-US" sz="2800" dirty="0" smtClean="0"/>
              <a:t>It must be processed </a:t>
            </a:r>
            <a:r>
              <a:rPr lang="en-US" sz="2800" dirty="0"/>
              <a:t>and modeled into a more usable format such as a triangular-faced mesh, a set of NURBS surfaces, or a CAD model</a:t>
            </a:r>
            <a:r>
              <a:rPr lang="en-US" sz="2800" dirty="0" smtClean="0"/>
              <a:t>.</a:t>
            </a:r>
          </a:p>
          <a:p>
            <a:r>
              <a:rPr lang="en-US" sz="2800" dirty="0"/>
              <a:t>You need to clean up a model and fix it to be printable.  There are a couple tools that are great for model cleaning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44424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16632"/>
            <a:ext cx="6985025" cy="558800"/>
          </a:xfrm>
        </p:spPr>
        <p:txBody>
          <a:bodyPr/>
          <a:lstStyle/>
          <a:p>
            <a:pPr algn="ctr"/>
            <a:r>
              <a:rPr lang="en-US" sz="2800" dirty="0" smtClean="0"/>
              <a:t>Preparing a scanned model for printing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8864" y="106327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Cleanup </a:t>
            </a:r>
            <a:r>
              <a:rPr lang="en-US" sz="2400" dirty="0"/>
              <a:t>with </a:t>
            </a:r>
            <a:r>
              <a:rPr lang="en-US" sz="2400" dirty="0" smtClean="0"/>
              <a:t>Blender</a:t>
            </a:r>
            <a:endParaRPr lang="en-US" sz="2400" dirty="0"/>
          </a:p>
          <a:p>
            <a:r>
              <a:rPr lang="en-US" sz="2400" dirty="0"/>
              <a:t>Blender supports a TON of import and export formats. You'll want to export your final object as STL for printing though</a:t>
            </a:r>
            <a:r>
              <a:rPr lang="en-US" sz="2400" dirty="0" smtClean="0"/>
              <a:t>.</a:t>
            </a:r>
            <a:endParaRPr lang="en-US" sz="2400" dirty="0"/>
          </a:p>
          <a:p>
            <a:r>
              <a:rPr lang="en-US" sz="2400" dirty="0"/>
              <a:t>Remove duplicate </a:t>
            </a:r>
            <a:r>
              <a:rPr lang="en-US" sz="2400" dirty="0" smtClean="0"/>
              <a:t>vertices</a:t>
            </a:r>
            <a:endParaRPr lang="en-US" sz="2400" dirty="0"/>
          </a:p>
          <a:p>
            <a:r>
              <a:rPr lang="en-US" sz="2400" dirty="0" smtClean="0"/>
              <a:t>Remove non</a:t>
            </a:r>
            <a:r>
              <a:rPr lang="en-US" sz="2400" dirty="0"/>
              <a:t>-manifold points are points that just don't make sense in the real world. These can be hanging points, internal surfaces, holes, zero-thickness walls, etc. </a:t>
            </a:r>
          </a:p>
          <a:p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Clean </a:t>
            </a:r>
            <a:r>
              <a:rPr lang="en-US" sz="2400" dirty="0"/>
              <a:t>STL file with </a:t>
            </a:r>
            <a:r>
              <a:rPr lang="en-US" sz="2400" dirty="0" err="1"/>
              <a:t>netfabb</a:t>
            </a:r>
            <a:r>
              <a:rPr lang="en-US" sz="2400" dirty="0"/>
              <a:t> </a:t>
            </a:r>
            <a:r>
              <a:rPr lang="en-US" sz="2400" dirty="0" err="1"/>
              <a:t>www.netfabb.com</a:t>
            </a:r>
            <a:r>
              <a:rPr lang="en-US" sz="2400" dirty="0"/>
              <a:t> - alternative to blender easy automated tool-</a:t>
            </a:r>
          </a:p>
          <a:p>
            <a:r>
              <a:rPr lang="en-US" sz="2400" dirty="0" err="1"/>
              <a:t>netfabb</a:t>
            </a:r>
            <a:r>
              <a:rPr lang="en-US" sz="2400" dirty="0"/>
              <a:t> studio basic is free</a:t>
            </a:r>
          </a:p>
          <a:p>
            <a:r>
              <a:rPr lang="en-US" sz="2400" dirty="0" err="1" smtClean="0"/>
              <a:t>netfabb</a:t>
            </a:r>
            <a:r>
              <a:rPr lang="en-US" sz="2400" dirty="0" smtClean="0"/>
              <a:t> </a:t>
            </a:r>
            <a:r>
              <a:rPr lang="en-US" sz="2400" dirty="0"/>
              <a:t>is an easy automated way to fix manifold and other mesh errors quickly.</a:t>
            </a:r>
          </a:p>
        </p:txBody>
      </p:sp>
    </p:spTree>
    <p:extLst>
      <p:ext uri="{BB962C8B-B14F-4D97-AF65-F5344CB8AC3E}">
        <p14:creationId xmlns:p14="http://schemas.microsoft.com/office/powerpoint/2010/main" val="3116728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16632"/>
            <a:ext cx="6985025" cy="558800"/>
          </a:xfrm>
        </p:spPr>
        <p:txBody>
          <a:bodyPr/>
          <a:lstStyle/>
          <a:p>
            <a:pPr algn="ctr"/>
            <a:r>
              <a:rPr lang="en-US" sz="2800" dirty="0" smtClean="0"/>
              <a:t>Sending the image to a 3D printer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8864" y="106327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Here is an example:</a:t>
            </a:r>
            <a:endParaRPr lang="en-US" sz="2400" dirty="0"/>
          </a:p>
          <a:p>
            <a:r>
              <a:rPr lang="en-US" sz="2400" dirty="0" err="1"/>
              <a:t>ReplicatorG</a:t>
            </a:r>
            <a:r>
              <a:rPr lang="en-US" sz="2400" dirty="0"/>
              <a:t>, which is available at http://</a:t>
            </a:r>
            <a:r>
              <a:rPr lang="en-US" sz="2400" dirty="0" err="1"/>
              <a:t>replicat.org</a:t>
            </a:r>
            <a:r>
              <a:rPr lang="en-US" sz="2400" dirty="0"/>
              <a:t>/ </a:t>
            </a:r>
            <a:r>
              <a:rPr lang="en-US" sz="2400" dirty="0" smtClean="0"/>
              <a:t> and can be used to control printers such as </a:t>
            </a:r>
            <a:r>
              <a:rPr lang="en-US" sz="2400" dirty="0" err="1" smtClean="0"/>
              <a:t>makerbot</a:t>
            </a:r>
            <a:endParaRPr lang="en-US" sz="2400" dirty="0" smtClean="0"/>
          </a:p>
          <a:p>
            <a:r>
              <a:rPr lang="en-US" sz="2400" dirty="0"/>
              <a:t>Once you have a 3D model, you need to run it through a </a:t>
            </a:r>
            <a:r>
              <a:rPr lang="en-US" sz="2400" dirty="0" smtClean="0"/>
              <a:t>slicer (e.g. </a:t>
            </a:r>
            <a:r>
              <a:rPr lang="en-US" sz="2400" dirty="0" err="1" smtClean="0"/>
              <a:t>skeinforge</a:t>
            </a:r>
            <a:r>
              <a:rPr lang="en-US" sz="2400" dirty="0" smtClean="0"/>
              <a:t>)  </a:t>
            </a:r>
            <a:r>
              <a:rPr lang="en-US" sz="2400" dirty="0"/>
              <a:t>to generate </a:t>
            </a:r>
            <a:r>
              <a:rPr lang="en-US" sz="2400" dirty="0" err="1"/>
              <a:t>GCode</a:t>
            </a:r>
            <a:r>
              <a:rPr lang="en-US" sz="2400" dirty="0"/>
              <a:t>, which is the file format that you send to the printer that tells it exactly what it needs to do in order to build your object. </a:t>
            </a:r>
            <a:endParaRPr lang="en-US" sz="2400" dirty="0" smtClean="0"/>
          </a:p>
          <a:p>
            <a:r>
              <a:rPr lang="en-US" sz="2400" dirty="0" smtClean="0"/>
              <a:t>Run the printer to create your 3D model layer by layer</a:t>
            </a:r>
          </a:p>
          <a:p>
            <a:r>
              <a:rPr lang="en-US" sz="2400" dirty="0" smtClean="0"/>
              <a:t>Remove from substrate and finish off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5466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16632"/>
            <a:ext cx="6985025" cy="558800"/>
          </a:xfrm>
        </p:spPr>
        <p:txBody>
          <a:bodyPr/>
          <a:lstStyle/>
          <a:p>
            <a:pPr algn="ctr"/>
            <a:r>
              <a:rPr lang="en-US" sz="2800" dirty="0" smtClean="0"/>
              <a:t>3D scanning</a:t>
            </a:r>
            <a:endParaRPr lang="en-US" sz="2800" dirty="0"/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628775"/>
            <a:ext cx="8229600" cy="4525963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sz="2800" dirty="0"/>
              <a:t>The first thing is to acquire a 3D virtual model of the item to be reproduced.  </a:t>
            </a:r>
            <a:endParaRPr lang="en-US" sz="2800" dirty="0" smtClean="0"/>
          </a:p>
          <a:p>
            <a:pPr marL="0" indent="0">
              <a:lnSpc>
                <a:spcPct val="80000"/>
              </a:lnSpc>
              <a:buNone/>
            </a:pPr>
            <a:r>
              <a:rPr lang="en-US" sz="2800" dirty="0" smtClean="0"/>
              <a:t>There </a:t>
            </a:r>
            <a:r>
              <a:rPr lang="en-US" sz="2800" dirty="0"/>
              <a:t>are many different ways of scanning the object: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Contacting scanners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Non contact scanners</a:t>
            </a:r>
          </a:p>
        </p:txBody>
      </p:sp>
    </p:spTree>
    <p:extLst>
      <p:ext uri="{BB962C8B-B14F-4D97-AF65-F5344CB8AC3E}">
        <p14:creationId xmlns:p14="http://schemas.microsoft.com/office/powerpoint/2010/main" val="872679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16632"/>
            <a:ext cx="6985025" cy="558800"/>
          </a:xfrm>
        </p:spPr>
        <p:txBody>
          <a:bodyPr/>
          <a:lstStyle/>
          <a:p>
            <a:pPr algn="ctr"/>
            <a:r>
              <a:rPr lang="en-US" sz="2800" dirty="0" smtClean="0"/>
              <a:t>From 3D image to 3D object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60032" y="2132856"/>
            <a:ext cx="4170262" cy="229348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785426"/>
            <a:ext cx="3672408" cy="3376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2120" y="4757082"/>
            <a:ext cx="1752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3D machining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75656" y="5189130"/>
            <a:ext cx="1424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3D printing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96136" y="1052736"/>
            <a:ext cx="1467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Subtractive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9672" y="1124744"/>
            <a:ext cx="1109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581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16632"/>
            <a:ext cx="6985025" cy="558800"/>
          </a:xfrm>
        </p:spPr>
        <p:txBody>
          <a:bodyPr/>
          <a:lstStyle/>
          <a:p>
            <a:pPr algn="ctr"/>
            <a:r>
              <a:rPr lang="en-US" sz="2800" dirty="0" smtClean="0"/>
              <a:t>Case study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052736"/>
            <a:ext cx="1674186" cy="2232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1052736"/>
            <a:ext cx="2945174" cy="22056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676" y="4005064"/>
            <a:ext cx="2785492" cy="20860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238" y="4005064"/>
            <a:ext cx="2788440" cy="20882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056" y="4005064"/>
            <a:ext cx="2788440" cy="208823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99592" y="6105490"/>
            <a:ext cx="784887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</a:t>
            </a:r>
            <a:r>
              <a:rPr lang="en-US" sz="1600" dirty="0" err="1"/>
              <a:t>www.powerhousemuseum.com</a:t>
            </a:r>
            <a:r>
              <a:rPr lang="en-US" sz="1600" dirty="0"/>
              <a:t>/collection/blog/</a:t>
            </a:r>
            <a:r>
              <a:rPr lang="en-US" sz="1600" dirty="0" err="1"/>
              <a:t>index.php</a:t>
            </a:r>
            <a:r>
              <a:rPr lang="en-US" sz="1600" dirty="0"/>
              <a:t>/2010/08/double-darwin-3d-scanning-and-rapid-prototyping-robot/</a:t>
            </a:r>
          </a:p>
        </p:txBody>
      </p:sp>
    </p:spTree>
    <p:extLst>
      <p:ext uri="{BB962C8B-B14F-4D97-AF65-F5344CB8AC3E}">
        <p14:creationId xmlns:p14="http://schemas.microsoft.com/office/powerpoint/2010/main" val="835441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16632"/>
            <a:ext cx="6985025" cy="558800"/>
          </a:xfrm>
        </p:spPr>
        <p:txBody>
          <a:bodyPr/>
          <a:lstStyle/>
          <a:p>
            <a:pPr algn="ctr"/>
            <a:r>
              <a:rPr lang="en-US" sz="2800" dirty="0" smtClean="0"/>
              <a:t>Case study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908720"/>
            <a:ext cx="2762255" cy="27476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908720"/>
            <a:ext cx="43849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Maker-bot : a DIY 3D printing system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2276872"/>
            <a:ext cx="2376264" cy="15841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2276872"/>
            <a:ext cx="2577666" cy="17184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816" y="4365104"/>
            <a:ext cx="2767236" cy="18448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160" y="4365104"/>
            <a:ext cx="2915816" cy="1943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3789040"/>
            <a:ext cx="2530940" cy="292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0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16632"/>
            <a:ext cx="6985025" cy="558800"/>
          </a:xfrm>
        </p:spPr>
        <p:txBody>
          <a:bodyPr/>
          <a:lstStyle/>
          <a:p>
            <a:pPr algn="ctr"/>
            <a:r>
              <a:rPr lang="en-US" sz="2800" dirty="0" smtClean="0"/>
              <a:t>Further reading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899592" y="908720"/>
            <a:ext cx="46474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>
                <a:hlinkClick r:id="rId3"/>
              </a:rPr>
              <a:t>http://wiki.makerbot.com/</a:t>
            </a:r>
            <a:r>
              <a:rPr lang="nl-NL" dirty="0" smtClean="0">
                <a:hlinkClick r:id="rId3"/>
              </a:rPr>
              <a:t>makerscanner</a:t>
            </a:r>
            <a:endParaRPr lang="nl-NL" dirty="0" smtClean="0"/>
          </a:p>
          <a:p>
            <a:r>
              <a:rPr lang="de-DE" dirty="0">
                <a:hlinkClick r:id="rId4"/>
              </a:rPr>
              <a:t>http://www.david-laserscanner.com</a:t>
            </a:r>
            <a:r>
              <a:rPr lang="de-DE" dirty="0" smtClean="0">
                <a:hlinkClick r:id="rId4"/>
              </a:rPr>
              <a:t>/</a:t>
            </a:r>
            <a:endParaRPr lang="de-DE" dirty="0" smtClean="0"/>
          </a:p>
          <a:p>
            <a:r>
              <a:rPr lang="pl-PL" dirty="0"/>
              <a:t>http://</a:t>
            </a:r>
            <a:r>
              <a:rPr lang="pl-PL" dirty="0" err="1"/>
              <a:t>www.mxif.manchester.ac.uk</a:t>
            </a:r>
            <a:r>
              <a:rPr lang="pl-PL" dirty="0"/>
              <a:t>/</a:t>
            </a:r>
            <a:endParaRPr lang="nl-NL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769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16632"/>
            <a:ext cx="6985025" cy="558800"/>
          </a:xfrm>
        </p:spPr>
        <p:txBody>
          <a:bodyPr/>
          <a:lstStyle/>
          <a:p>
            <a:pPr algn="ctr"/>
            <a:r>
              <a:rPr lang="en-US" sz="2800" dirty="0" smtClean="0"/>
              <a:t>3D </a:t>
            </a:r>
            <a:r>
              <a:rPr lang="en-US" sz="2800" dirty="0" smtClean="0"/>
              <a:t>scanning (</a:t>
            </a:r>
            <a:r>
              <a:rPr lang="en-US" sz="2800" dirty="0" smtClean="0"/>
              <a:t>C</a:t>
            </a:r>
            <a:r>
              <a:rPr lang="en-US" sz="2800" dirty="0" smtClean="0"/>
              <a:t>ontacting)</a:t>
            </a:r>
            <a:endParaRPr lang="en-US" sz="2800" dirty="0"/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124744"/>
            <a:ext cx="4248472" cy="4525963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sz="2800" dirty="0" smtClean="0"/>
              <a:t>Coordinate measurement machines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Very accurate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Can damage delicate samples</a:t>
            </a:r>
          </a:p>
          <a:p>
            <a:pPr>
              <a:lnSpc>
                <a:spcPct val="80000"/>
              </a:lnSpc>
            </a:pPr>
            <a:r>
              <a:rPr lang="en-US" sz="2800" dirty="0" smtClean="0"/>
              <a:t>Very slow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268760"/>
            <a:ext cx="360805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54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9" y="-10120"/>
            <a:ext cx="4752528" cy="558800"/>
          </a:xfrm>
        </p:spPr>
        <p:txBody>
          <a:bodyPr/>
          <a:lstStyle/>
          <a:p>
            <a:pPr algn="ctr"/>
            <a:r>
              <a:rPr lang="en-US" sz="2800" dirty="0" smtClean="0"/>
              <a:t>3D </a:t>
            </a:r>
            <a:r>
              <a:rPr lang="en-US" sz="2800" dirty="0" smtClean="0"/>
              <a:t>scanning (non contact)</a:t>
            </a:r>
            <a:endParaRPr lang="en-US" sz="2800" dirty="0"/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548680"/>
            <a:ext cx="5256584" cy="4525963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en-US" sz="2000" b="1" dirty="0" smtClean="0"/>
              <a:t>Time</a:t>
            </a:r>
            <a:r>
              <a:rPr lang="en-US" sz="2000" b="1" dirty="0"/>
              <a:t>-of-flight 3D laser scanner </a:t>
            </a:r>
            <a:r>
              <a:rPr lang="en-US" sz="2000" dirty="0" smtClean="0"/>
              <a:t>uses </a:t>
            </a:r>
            <a:r>
              <a:rPr lang="en-US" sz="2000" dirty="0"/>
              <a:t>laser light to probe the subject. </a:t>
            </a:r>
            <a:r>
              <a:rPr lang="en-US" sz="2000" dirty="0" smtClean="0"/>
              <a:t>A </a:t>
            </a:r>
            <a:r>
              <a:rPr lang="en-US" sz="2000" dirty="0"/>
              <a:t>laser is used to emit a pulse of light and the amount of time before the reflected light is seen by a detector is timed</a:t>
            </a:r>
            <a:r>
              <a:rPr lang="en-US" sz="2000" dirty="0" smtClean="0"/>
              <a:t>.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10,000~100,000 points every </a:t>
            </a:r>
            <a:r>
              <a:rPr lang="en-US" sz="2000" dirty="0" smtClean="0"/>
              <a:t>second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operating over very long </a:t>
            </a:r>
            <a:r>
              <a:rPr lang="en-US" sz="2000" dirty="0" smtClean="0"/>
              <a:t>distances (km)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Good for buildings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m</a:t>
            </a:r>
            <a:r>
              <a:rPr lang="en-US" sz="2000" dirty="0" smtClean="0"/>
              <a:t>m accuracy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b="1" dirty="0"/>
              <a:t>T</a:t>
            </a:r>
            <a:r>
              <a:rPr lang="en-US" sz="2000" b="1" dirty="0" smtClean="0"/>
              <a:t>riangulation </a:t>
            </a:r>
            <a:r>
              <a:rPr lang="en-US" sz="2000" b="1" dirty="0"/>
              <a:t>3D laser scanners </a:t>
            </a:r>
            <a:r>
              <a:rPr lang="en-US" sz="2000" dirty="0" smtClean="0"/>
              <a:t>use </a:t>
            </a:r>
            <a:r>
              <a:rPr lang="en-US" sz="2000" dirty="0"/>
              <a:t>laser </a:t>
            </a:r>
            <a:r>
              <a:rPr lang="en-US" sz="2000" dirty="0" smtClean="0"/>
              <a:t>to shine light on subject; exploits </a:t>
            </a:r>
            <a:r>
              <a:rPr lang="en-US" sz="2000" dirty="0"/>
              <a:t>camera to look for the location of </a:t>
            </a:r>
            <a:r>
              <a:rPr lang="en-US" sz="2000" dirty="0" smtClean="0"/>
              <a:t>laser </a:t>
            </a:r>
            <a:r>
              <a:rPr lang="en-US" sz="2000" dirty="0"/>
              <a:t>dot. </a:t>
            </a:r>
            <a:endParaRPr lang="en-US" sz="2000" dirty="0" smtClean="0"/>
          </a:p>
          <a:p>
            <a:pPr>
              <a:lnSpc>
                <a:spcPct val="80000"/>
              </a:lnSpc>
            </a:pPr>
            <a:r>
              <a:rPr lang="en-US" sz="2000" dirty="0"/>
              <a:t>limited range </a:t>
            </a:r>
            <a:r>
              <a:rPr lang="en-US" sz="2000" dirty="0" smtClean="0"/>
              <a:t>(few meters)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 smtClean="0"/>
              <a:t>accuracy </a:t>
            </a:r>
            <a:r>
              <a:rPr lang="en-US" sz="2000" dirty="0"/>
              <a:t>is relatively </a:t>
            </a:r>
            <a:r>
              <a:rPr lang="en-US" sz="2000" dirty="0" smtClean="0"/>
              <a:t>high (~10microns).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b="1" dirty="0"/>
              <a:t>Hand-held laser scanners </a:t>
            </a:r>
            <a:r>
              <a:rPr lang="en-US" sz="2000" dirty="0"/>
              <a:t>create a 3D image through triangulation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2000" b="1" dirty="0"/>
              <a:t>Structured-light 3D scanners </a:t>
            </a:r>
            <a:r>
              <a:rPr lang="en-US" sz="2000" dirty="0"/>
              <a:t>project </a:t>
            </a:r>
            <a:r>
              <a:rPr lang="en-US" sz="2000" dirty="0" smtClean="0"/>
              <a:t>structured </a:t>
            </a:r>
            <a:r>
              <a:rPr lang="en-US" sz="2000" dirty="0"/>
              <a:t>pattern of light on </a:t>
            </a:r>
            <a:r>
              <a:rPr lang="en-US" sz="2000" dirty="0" smtClean="0"/>
              <a:t>subject </a:t>
            </a:r>
            <a:r>
              <a:rPr lang="en-US" sz="2000" dirty="0"/>
              <a:t>and look at </a:t>
            </a:r>
            <a:r>
              <a:rPr lang="en-US" sz="2000" dirty="0" smtClean="0"/>
              <a:t>deformation </a:t>
            </a:r>
            <a:r>
              <a:rPr lang="en-US" sz="2000" dirty="0"/>
              <a:t>of </a:t>
            </a:r>
            <a:r>
              <a:rPr lang="en-US" sz="2000" dirty="0" smtClean="0"/>
              <a:t>pattern </a:t>
            </a:r>
            <a:r>
              <a:rPr lang="en-US" sz="2000" dirty="0"/>
              <a:t>on the subject</a:t>
            </a:r>
            <a:r>
              <a:rPr lang="en-US" sz="2000" dirty="0" smtClean="0"/>
              <a:t>.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Instead of scanning one point at a time, can scan entire field of view at once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728" y="2852936"/>
            <a:ext cx="3141272" cy="20882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762" y="116632"/>
            <a:ext cx="2355726" cy="3140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4705499"/>
            <a:ext cx="3131840" cy="212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77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371" y="2780928"/>
            <a:ext cx="2540000" cy="2540000"/>
          </a:xfrm>
          <a:prstGeom prst="rect">
            <a:avLst/>
          </a:prstGeom>
        </p:spPr>
      </p:pic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9" y="116632"/>
            <a:ext cx="4536504" cy="558800"/>
          </a:xfrm>
        </p:spPr>
        <p:txBody>
          <a:bodyPr/>
          <a:lstStyle/>
          <a:p>
            <a:pPr algn="ctr"/>
            <a:r>
              <a:rPr lang="en-US" sz="2800" dirty="0" smtClean="0"/>
              <a:t>Cheap 3D </a:t>
            </a:r>
            <a:r>
              <a:rPr lang="en-US" sz="2800" dirty="0" smtClean="0"/>
              <a:t>scanners</a:t>
            </a:r>
            <a:endParaRPr lang="en-US" sz="28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1560" y="908720"/>
            <a:ext cx="5040560" cy="4525963"/>
          </a:xfrm>
        </p:spPr>
        <p:txBody>
          <a:bodyPr/>
          <a:lstStyle/>
          <a:p>
            <a:r>
              <a:rPr lang="en-US" sz="2000" b="1" dirty="0" err="1"/>
              <a:t>Makerbot</a:t>
            </a:r>
            <a:r>
              <a:rPr lang="en-US" sz="2000" b="1" dirty="0"/>
              <a:t> 3d Scanner - </a:t>
            </a:r>
            <a:r>
              <a:rPr lang="en-US" sz="2000" dirty="0" smtClean="0"/>
              <a:t>nice </a:t>
            </a:r>
            <a:r>
              <a:rPr lang="en-US" sz="2000" dirty="0"/>
              <a:t>little kit </a:t>
            </a:r>
            <a:r>
              <a:rPr lang="en-US" sz="2000" dirty="0" smtClean="0"/>
              <a:t>allowing </a:t>
            </a:r>
            <a:r>
              <a:rPr lang="en-US" sz="2000" dirty="0"/>
              <a:t>you to use a normal consumer </a:t>
            </a:r>
            <a:r>
              <a:rPr lang="en-US" sz="2000" dirty="0" err="1"/>
              <a:t>pico</a:t>
            </a:r>
            <a:r>
              <a:rPr lang="en-US" sz="2000" dirty="0"/>
              <a:t> projector and webcam or other camera to make 3d scans of small </a:t>
            </a:r>
            <a:r>
              <a:rPr lang="en-US" sz="2000" dirty="0" smtClean="0"/>
              <a:t>objects</a:t>
            </a:r>
          </a:p>
          <a:p>
            <a:r>
              <a:rPr lang="en-US" sz="2000" b="1" dirty="0" err="1"/>
              <a:t>NextEngine</a:t>
            </a:r>
            <a:r>
              <a:rPr lang="en-US" sz="2000" b="1" dirty="0"/>
              <a:t> </a:t>
            </a:r>
            <a:r>
              <a:rPr lang="en-US" sz="2000" dirty="0" smtClean="0"/>
              <a:t>– ~$</a:t>
            </a:r>
            <a:r>
              <a:rPr lang="en-US" sz="2000" dirty="0"/>
              <a:t>3000</a:t>
            </a:r>
            <a:r>
              <a:rPr lang="en-US" sz="2000" dirty="0" smtClean="0"/>
              <a:t>, </a:t>
            </a:r>
            <a:r>
              <a:rPr lang="en-US" sz="2000" dirty="0"/>
              <a:t>it does amazingly accurate scans, and </a:t>
            </a:r>
            <a:r>
              <a:rPr lang="en-US" sz="2000" dirty="0" smtClean="0"/>
              <a:t>is </a:t>
            </a:r>
            <a:r>
              <a:rPr lang="en-US" sz="2000" dirty="0"/>
              <a:t>simple to use</a:t>
            </a:r>
            <a:r>
              <a:rPr lang="en-US" sz="2000" dirty="0" smtClean="0"/>
              <a:t>.</a:t>
            </a:r>
          </a:p>
          <a:p>
            <a:r>
              <a:rPr lang="en-US" sz="2000" b="1" dirty="0"/>
              <a:t>David 3D Scanner </a:t>
            </a:r>
            <a:r>
              <a:rPr lang="en-US" sz="2000" dirty="0"/>
              <a:t>- </a:t>
            </a:r>
            <a:r>
              <a:rPr lang="en-US" sz="2000" dirty="0" smtClean="0"/>
              <a:t>uses </a:t>
            </a:r>
            <a:r>
              <a:rPr lang="en-US" sz="2000" dirty="0"/>
              <a:t>a webcam and a handheld laser to allow you to scan in objects. </a:t>
            </a:r>
            <a:r>
              <a:rPr lang="en-US" sz="2000" dirty="0" smtClean="0"/>
              <a:t>The </a:t>
            </a:r>
            <a:r>
              <a:rPr lang="en-US" sz="2000" dirty="0"/>
              <a:t>kit currently runs at about </a:t>
            </a:r>
            <a:r>
              <a:rPr lang="en-US" sz="2000" dirty="0" smtClean="0"/>
              <a:t>~$1000. </a:t>
            </a:r>
          </a:p>
          <a:p>
            <a:r>
              <a:rPr lang="en-US" sz="2000" b="1" dirty="0"/>
              <a:t>Tgi3D </a:t>
            </a:r>
            <a:r>
              <a:rPr lang="en-US" sz="2000" b="1" dirty="0" err="1"/>
              <a:t>PhotoScan</a:t>
            </a:r>
            <a:r>
              <a:rPr lang="en-US" sz="2000" b="1" dirty="0"/>
              <a:t> </a:t>
            </a:r>
            <a:r>
              <a:rPr lang="en-US" sz="2000" dirty="0"/>
              <a:t>– </a:t>
            </a:r>
            <a:r>
              <a:rPr lang="en-US" sz="2000" dirty="0" smtClean="0"/>
              <a:t>a </a:t>
            </a:r>
            <a:r>
              <a:rPr lang="en-US" sz="2000" dirty="0"/>
              <a:t>software-based 3D scanning </a:t>
            </a:r>
            <a:r>
              <a:rPr lang="en-US" sz="2000" dirty="0" smtClean="0"/>
              <a:t>method using any </a:t>
            </a:r>
            <a:r>
              <a:rPr lang="en-US" sz="2000" dirty="0"/>
              <a:t>digital camera to get your 3D </a:t>
            </a:r>
            <a:r>
              <a:rPr lang="en-US" sz="2000" dirty="0" smtClean="0"/>
              <a:t>model. You just </a:t>
            </a:r>
            <a:r>
              <a:rPr lang="en-US" sz="2000" dirty="0"/>
              <a:t>take pictures of your object from different angles and use the software for 3D modeling with Google </a:t>
            </a:r>
            <a:r>
              <a:rPr lang="en-US" sz="2000" dirty="0" err="1"/>
              <a:t>SketchUp</a:t>
            </a:r>
            <a:r>
              <a:rPr lang="en-US" sz="2000" dirty="0"/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34" t="18197"/>
          <a:stretch/>
        </p:blipFill>
        <p:spPr>
          <a:xfrm>
            <a:off x="6300192" y="154418"/>
            <a:ext cx="2592288" cy="24824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9695" y="2060848"/>
            <a:ext cx="2090617" cy="3238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1" y="5229200"/>
            <a:ext cx="2171733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86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16632"/>
            <a:ext cx="6985025" cy="558800"/>
          </a:xfrm>
        </p:spPr>
        <p:txBody>
          <a:bodyPr/>
          <a:lstStyle/>
          <a:p>
            <a:pPr algn="ctr"/>
            <a:r>
              <a:rPr lang="en-US" dirty="0" smtClean="0"/>
              <a:t>Volume Scanning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3645024"/>
            <a:ext cx="8568952" cy="237626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All the light based methods scan only the exterior envelope of the sample</a:t>
            </a:r>
          </a:p>
          <a:p>
            <a:pPr marL="0" indent="0">
              <a:buNone/>
            </a:pPr>
            <a:r>
              <a:rPr lang="en-US" sz="2000" b="1" dirty="0" smtClean="0"/>
              <a:t>X-ray Computer Tomography (CT)</a:t>
            </a:r>
          </a:p>
          <a:p>
            <a:r>
              <a:rPr lang="en-US" sz="2000" dirty="0" smtClean="0"/>
              <a:t>The great advantage of computer tomography is that not only do you get the external surface geometry you capture any </a:t>
            </a:r>
            <a:r>
              <a:rPr lang="en-US" sz="2000" b="1" dirty="0" smtClean="0"/>
              <a:t>internal features </a:t>
            </a:r>
            <a:r>
              <a:rPr lang="en-US" sz="2000" dirty="0" smtClean="0"/>
              <a:t>as well.</a:t>
            </a:r>
          </a:p>
          <a:p>
            <a:r>
              <a:rPr lang="en-US" sz="2000" dirty="0" smtClean="0"/>
              <a:t>The principle is simple; namely to collect a series of radiographs (projections) acquired  from different angles from which an image of the original 3D volume can be reconstructed using a computer algorithm </a:t>
            </a:r>
          </a:p>
          <a:p>
            <a:r>
              <a:rPr lang="en-US" sz="2000" dirty="0" smtClean="0"/>
              <a:t>Range of resolutions from mm to tens of nanometers</a:t>
            </a:r>
          </a:p>
        </p:txBody>
      </p:sp>
      <p:pic>
        <p:nvPicPr>
          <p:cNvPr id="3" name="Picture 2" descr="Fig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908721"/>
            <a:ext cx="5904656" cy="270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62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16632"/>
            <a:ext cx="6985025" cy="558800"/>
          </a:xfrm>
        </p:spPr>
        <p:txBody>
          <a:bodyPr/>
          <a:lstStyle/>
          <a:p>
            <a:pPr algn="ctr"/>
            <a:r>
              <a:rPr lang="en-US" dirty="0" smtClean="0"/>
              <a:t>Volume Scanning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7544" y="5157192"/>
            <a:ext cx="8568952" cy="2376264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Magnetic resonance Imaging</a:t>
            </a:r>
          </a:p>
          <a:p>
            <a:r>
              <a:rPr lang="en-US" sz="2000" dirty="0"/>
              <a:t>Similar to x-rays but provides greater contrast for soft tissue</a:t>
            </a:r>
          </a:p>
          <a:p>
            <a:r>
              <a:rPr lang="en-US" sz="2000" dirty="0"/>
              <a:t>mm resolution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980728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7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116632"/>
            <a:ext cx="6985025" cy="558800"/>
          </a:xfrm>
        </p:spPr>
        <p:txBody>
          <a:bodyPr/>
          <a:lstStyle/>
          <a:p>
            <a:pPr algn="ctr"/>
            <a:r>
              <a:rPr lang="en-US" sz="2800" dirty="0" smtClean="0"/>
              <a:t>X-ray CT sources</a:t>
            </a:r>
            <a:endParaRPr lang="en-US" sz="28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110872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Laboratory x-rays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307566"/>
            <a:ext cx="4392488" cy="25338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789040"/>
            <a:ext cx="5492311" cy="325144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96136" y="4509120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Characteristic x-rays and broad spectrum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77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10954</TotalTime>
  <Words>1622</Words>
  <Application>Microsoft Macintosh PowerPoint</Application>
  <PresentationFormat>On-screen Show (4:3)</PresentationFormat>
  <Paragraphs>204</Paragraphs>
  <Slides>33</Slides>
  <Notes>29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Default Design</vt:lpstr>
      <vt:lpstr>rapid-prototyping of rapid-prototyping machines</vt:lpstr>
      <vt:lpstr>From 3D object to 3D copy</vt:lpstr>
      <vt:lpstr>3D scanning</vt:lpstr>
      <vt:lpstr>3D scanning (Contacting)</vt:lpstr>
      <vt:lpstr>3D scanning (non contact)</vt:lpstr>
      <vt:lpstr>Cheap 3D scanners</vt:lpstr>
      <vt:lpstr>Volume Scanning</vt:lpstr>
      <vt:lpstr>Volume Scanning</vt:lpstr>
      <vt:lpstr>X-ray CT sources</vt:lpstr>
      <vt:lpstr>X-ray sources</vt:lpstr>
      <vt:lpstr>X-ray Geometries</vt:lpstr>
      <vt:lpstr>Lab X-ray cone CT system</vt:lpstr>
      <vt:lpstr>Contrast mechanisms  (attenuation Contrast)</vt:lpstr>
      <vt:lpstr>Contrast mechanisms  (phase Contrast)</vt:lpstr>
      <vt:lpstr>CT tomography</vt:lpstr>
      <vt:lpstr>CT Reconstruction </vt:lpstr>
      <vt:lpstr>CT Reconstruction  (filtered back projection)</vt:lpstr>
      <vt:lpstr>CT Reconstruction  (filtered back projection)</vt:lpstr>
      <vt:lpstr>CT Reconstruction</vt:lpstr>
      <vt:lpstr>CT tomography</vt:lpstr>
      <vt:lpstr>Iterative reconstructions</vt:lpstr>
      <vt:lpstr>Iterative reconstructions</vt:lpstr>
      <vt:lpstr>Iterative reconstructions</vt:lpstr>
      <vt:lpstr>Iterative reconstructions</vt:lpstr>
      <vt:lpstr>From tomograph to 3D model</vt:lpstr>
      <vt:lpstr>Images to CAD</vt:lpstr>
      <vt:lpstr>Preparing a scanned model for printing</vt:lpstr>
      <vt:lpstr>Preparing a scanned model for printing</vt:lpstr>
      <vt:lpstr>Sending the image to a 3D printer</vt:lpstr>
      <vt:lpstr>From 3D image to 3D object</vt:lpstr>
      <vt:lpstr>Case study</vt:lpstr>
      <vt:lpstr>Case study</vt:lpstr>
      <vt:lpstr>Further reading</vt:lpstr>
    </vt:vector>
  </TitlesOfParts>
  <Company>UoM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Manchester Merger</dc:title>
  <dc:creator>mppusjp2</dc:creator>
  <cp:lastModifiedBy>Philip Withers</cp:lastModifiedBy>
  <cp:revision>236</cp:revision>
  <dcterms:created xsi:type="dcterms:W3CDTF">2004-11-11T14:25:35Z</dcterms:created>
  <dcterms:modified xsi:type="dcterms:W3CDTF">2012-05-07T16:44:37Z</dcterms:modified>
</cp:coreProperties>
</file>