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5143500" cx="9144000"/>
  <p:notesSz cx="6858000" cy="9144000"/>
  <p:embeddedFontLst>
    <p:embeddedFont>
      <p:font typeface="Cabin"/>
      <p:regular r:id="rId33"/>
      <p:bold r:id="rId34"/>
      <p:italic r:id="rId35"/>
      <p:boldItalic r:id="rId3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C9EB06B0-F27A-4818-8639-F610661DE7CF}">
  <a:tblStyle styleId="{C9EB06B0-F27A-4818-8639-F610661DE7CF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font" Target="fonts/Cabin-regular.fntdata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Cabin-italic.fntdata"/><Relationship Id="rId12" Type="http://schemas.openxmlformats.org/officeDocument/2006/relationships/slide" Target="slides/slide7.xml"/><Relationship Id="rId34" Type="http://schemas.openxmlformats.org/officeDocument/2006/relationships/font" Target="fonts/Cabin-bold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6" Type="http://schemas.openxmlformats.org/officeDocument/2006/relationships/font" Target="fonts/Cabin-boldItalic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Shape 2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Shape 3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Shape 3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Shape 3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Shape 3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Shape 3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Shape 3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Shape 3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Shape 3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6.png"/><Relationship Id="rId4" Type="http://schemas.openxmlformats.org/officeDocument/2006/relationships/image" Target="../media/image0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08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05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07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09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09.jpg"/><Relationship Id="rId4" Type="http://schemas.openxmlformats.org/officeDocument/2006/relationships/image" Target="../media/image10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://www.mit.edu/~beirami/papers/ISIT11-capacity.pdf" TargetMode="External"/><Relationship Id="rId4" Type="http://schemas.openxmlformats.org/officeDocument/2006/relationships/hyperlink" Target="http://ieeexplore.ieee.org/stamp/stamp.jsp?arnumber=6305481" TargetMode="External"/><Relationship Id="rId11" Type="http://schemas.openxmlformats.org/officeDocument/2006/relationships/hyperlink" Target="http://www.ias-iss.org/ojs/IAS/article/viewFile/631/534" TargetMode="External"/><Relationship Id="rId10" Type="http://schemas.openxmlformats.org/officeDocument/2006/relationships/hyperlink" Target="http://www.encyclopedia.com/topic/Blood_vessels.aspx" TargetMode="External"/><Relationship Id="rId12" Type="http://schemas.openxmlformats.org/officeDocument/2006/relationships/hyperlink" Target="http://ndt.oxfordjournals.org/content/24/8/2428.full.pdf+html" TargetMode="External"/><Relationship Id="rId9" Type="http://schemas.openxmlformats.org/officeDocument/2006/relationships/hyperlink" Target="http://www.lbc.co.uk/how-long-does-it-take-for-blood-to-flow-round-the-body-47277" TargetMode="External"/><Relationship Id="rId5" Type="http://schemas.openxmlformats.org/officeDocument/2006/relationships/hyperlink" Target="http://arxiv.org/pdf/1602.07757v1.pdf" TargetMode="External"/><Relationship Id="rId6" Type="http://schemas.openxmlformats.org/officeDocument/2006/relationships/hyperlink" Target="http://ac.els-cdn.com/0304394086903083/1-s2.0-0304394086903083-main.pdf?_tid=eff0269c-1b18-11e6-9c48-00000aacb35d&amp;acdnat=1463370640_271d92232e0c122c67b8c1c8dc7643f6" TargetMode="External"/><Relationship Id="rId7" Type="http://schemas.openxmlformats.org/officeDocument/2006/relationships/hyperlink" Target="http://www.ncbi.nlm.nih.gov/m/pubmed/6467834/" TargetMode="External"/><Relationship Id="rId8" Type="http://schemas.openxmlformats.org/officeDocument/2006/relationships/hyperlink" Target="http://onlinelibrary.wiley.com/doi/10.1021/js960503w/epdf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Relationship Id="rId4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Relationship Id="rId4" Type="http://schemas.openxmlformats.org/officeDocument/2006/relationships/image" Target="../media/image01.png"/><Relationship Id="rId5" Type="http://schemas.openxmlformats.org/officeDocument/2006/relationships/image" Target="../media/image0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>
                <a:latin typeface="Cabin"/>
                <a:ea typeface="Cabin"/>
                <a:cs typeface="Cabin"/>
                <a:sym typeface="Cabin"/>
              </a:rPr>
              <a:t>Optimizing Rate of Hormone Clearance to Maximize Channel Capacity in the Bloodstream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3051600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Cabin"/>
                <a:ea typeface="Cabin"/>
                <a:cs typeface="Cabin"/>
                <a:sym typeface="Cabin"/>
              </a:rPr>
              <a:t>Abubakar Abid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Cabin"/>
                <a:ea typeface="Cabin"/>
                <a:cs typeface="Cabin"/>
                <a:sym typeface="Cabin"/>
              </a:rPr>
              <a:t>Prof. Neil Gershenfeld</a:t>
            </a:r>
            <a:br>
              <a:rPr lang="en">
                <a:latin typeface="Cabin"/>
                <a:ea typeface="Cabin"/>
                <a:cs typeface="Cabin"/>
                <a:sym typeface="Cabin"/>
              </a:rPr>
            </a:br>
            <a:r>
              <a:rPr lang="en">
                <a:latin typeface="Cabin"/>
                <a:ea typeface="Cabin"/>
                <a:cs typeface="Cabin"/>
                <a:sym typeface="Cabin"/>
              </a:rPr>
              <a:t>MAS.862 Final Project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x="0" y="0"/>
            <a:ext cx="9144000" cy="478500"/>
          </a:xfrm>
          <a:prstGeom prst="rect">
            <a:avLst/>
          </a:prstGeom>
          <a:solidFill>
            <a:srgbClr val="98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Because it is a closed system, “noise floor” is a result of remnant molecules   </a:t>
            </a:r>
          </a:p>
        </p:txBody>
      </p:sp>
      <p:sp>
        <p:nvSpPr>
          <p:cNvPr id="209" name="Shape 209"/>
          <p:cNvSpPr/>
          <p:nvPr/>
        </p:nvSpPr>
        <p:spPr>
          <a:xfrm>
            <a:off x="815575" y="946050"/>
            <a:ext cx="3501600" cy="35016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0" name="Shape 210"/>
          <p:cNvSpPr/>
          <p:nvPr/>
        </p:nvSpPr>
        <p:spPr>
          <a:xfrm>
            <a:off x="1196425" y="1341450"/>
            <a:ext cx="2739900" cy="27108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1" name="Shape 211"/>
          <p:cNvSpPr/>
          <p:nvPr/>
        </p:nvSpPr>
        <p:spPr>
          <a:xfrm>
            <a:off x="2403200" y="782950"/>
            <a:ext cx="402300" cy="750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2" name="Shape 212"/>
          <p:cNvSpPr/>
          <p:nvPr/>
        </p:nvSpPr>
        <p:spPr>
          <a:xfrm>
            <a:off x="2403200" y="3849625"/>
            <a:ext cx="402300" cy="750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13" name="Shape 213"/>
          <p:cNvCxnSpPr>
            <a:endCxn id="211" idx="1"/>
          </p:cNvCxnSpPr>
          <p:nvPr/>
        </p:nvCxnSpPr>
        <p:spPr>
          <a:xfrm flipH="1" rot="5400000">
            <a:off x="2101400" y="1459900"/>
            <a:ext cx="734100" cy="130500"/>
          </a:xfrm>
          <a:prstGeom prst="curvedConnector4">
            <a:avLst>
              <a:gd fmla="val 24448" name="adj1"/>
              <a:gd fmla="val 282471" name="adj2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14" name="Shape 214"/>
          <p:cNvSpPr txBox="1"/>
          <p:nvPr/>
        </p:nvSpPr>
        <p:spPr>
          <a:xfrm>
            <a:off x="2088600" y="1973625"/>
            <a:ext cx="1174500" cy="5547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Transmitter</a:t>
            </a:r>
            <a:br>
              <a:rPr lang="en"/>
            </a:br>
            <a:r>
              <a:rPr lang="en"/>
              <a:t>organ/cell</a:t>
            </a:r>
          </a:p>
        </p:txBody>
      </p:sp>
      <p:sp>
        <p:nvSpPr>
          <p:cNvPr id="215" name="Shape 215"/>
          <p:cNvSpPr/>
          <p:nvPr/>
        </p:nvSpPr>
        <p:spPr>
          <a:xfrm>
            <a:off x="2537100" y="1078250"/>
            <a:ext cx="125100" cy="1251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6" name="Shape 216"/>
          <p:cNvSpPr/>
          <p:nvPr/>
        </p:nvSpPr>
        <p:spPr>
          <a:xfrm>
            <a:off x="3048350" y="1209850"/>
            <a:ext cx="125100" cy="1251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7" name="Shape 217"/>
          <p:cNvSpPr/>
          <p:nvPr/>
        </p:nvSpPr>
        <p:spPr>
          <a:xfrm>
            <a:off x="3603900" y="1514650"/>
            <a:ext cx="125100" cy="1251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 txBox="1"/>
          <p:nvPr/>
        </p:nvSpPr>
        <p:spPr>
          <a:xfrm>
            <a:off x="2088600" y="2911625"/>
            <a:ext cx="1174500" cy="5547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Receiver</a:t>
            </a:r>
            <a:br>
              <a:rPr lang="en"/>
            </a:br>
            <a:r>
              <a:rPr lang="en"/>
              <a:t>organ/cell</a:t>
            </a:r>
          </a:p>
        </p:txBody>
      </p:sp>
      <p:cxnSp>
        <p:nvCxnSpPr>
          <p:cNvPr id="219" name="Shape 219"/>
          <p:cNvCxnSpPr>
            <a:endCxn id="212" idx="1"/>
          </p:cNvCxnSpPr>
          <p:nvPr/>
        </p:nvCxnSpPr>
        <p:spPr>
          <a:xfrm rot="5400000">
            <a:off x="2068850" y="3868525"/>
            <a:ext cx="690600" cy="21900"/>
          </a:xfrm>
          <a:prstGeom prst="curvedConnector4">
            <a:avLst>
              <a:gd fmla="val 22839" name="adj1"/>
              <a:gd fmla="val 1187329" name="adj2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triangle"/>
            <a:tailEnd len="lg" w="lg" type="none"/>
          </a:ln>
        </p:spPr>
      </p:cxnSp>
      <p:sp>
        <p:nvSpPr>
          <p:cNvPr id="220" name="Shape 220"/>
          <p:cNvSpPr/>
          <p:nvPr/>
        </p:nvSpPr>
        <p:spPr>
          <a:xfrm>
            <a:off x="3908700" y="1895650"/>
            <a:ext cx="125100" cy="1251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1" name="Shape 221"/>
          <p:cNvSpPr/>
          <p:nvPr/>
        </p:nvSpPr>
        <p:spPr>
          <a:xfrm>
            <a:off x="4061100" y="2657650"/>
            <a:ext cx="125100" cy="1251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2" name="Shape 222"/>
          <p:cNvSpPr/>
          <p:nvPr/>
        </p:nvSpPr>
        <p:spPr>
          <a:xfrm>
            <a:off x="3908700" y="3267250"/>
            <a:ext cx="125100" cy="1251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3" name="Shape 223"/>
          <p:cNvSpPr/>
          <p:nvPr/>
        </p:nvSpPr>
        <p:spPr>
          <a:xfrm>
            <a:off x="3603900" y="3724450"/>
            <a:ext cx="125100" cy="1251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4" name="Shape 224"/>
          <p:cNvSpPr/>
          <p:nvPr/>
        </p:nvSpPr>
        <p:spPr>
          <a:xfrm>
            <a:off x="3070500" y="4105450"/>
            <a:ext cx="125100" cy="1251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5" name="Shape 225"/>
          <p:cNvSpPr/>
          <p:nvPr/>
        </p:nvSpPr>
        <p:spPr>
          <a:xfrm>
            <a:off x="1775100" y="4029250"/>
            <a:ext cx="125100" cy="1251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/>
        </p:nvSpPr>
        <p:spPr>
          <a:xfrm>
            <a:off x="1394100" y="3724450"/>
            <a:ext cx="125100" cy="1251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7" name="Shape 227"/>
          <p:cNvSpPr/>
          <p:nvPr/>
        </p:nvSpPr>
        <p:spPr>
          <a:xfrm>
            <a:off x="1089300" y="3267250"/>
            <a:ext cx="125100" cy="1251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8" name="Shape 228"/>
          <p:cNvSpPr/>
          <p:nvPr/>
        </p:nvSpPr>
        <p:spPr>
          <a:xfrm>
            <a:off x="936900" y="2657650"/>
            <a:ext cx="125100" cy="1251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9" name="Shape 229"/>
          <p:cNvSpPr/>
          <p:nvPr/>
        </p:nvSpPr>
        <p:spPr>
          <a:xfrm>
            <a:off x="1089300" y="2048050"/>
            <a:ext cx="125100" cy="1251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0" name="Shape 230"/>
          <p:cNvSpPr/>
          <p:nvPr/>
        </p:nvSpPr>
        <p:spPr>
          <a:xfrm>
            <a:off x="1317900" y="1667050"/>
            <a:ext cx="125100" cy="1251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1" name="Shape 231"/>
          <p:cNvSpPr/>
          <p:nvPr/>
        </p:nvSpPr>
        <p:spPr>
          <a:xfrm>
            <a:off x="1698900" y="1362250"/>
            <a:ext cx="125100" cy="1251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2" name="Shape 232"/>
          <p:cNvSpPr txBox="1"/>
          <p:nvPr/>
        </p:nvSpPr>
        <p:spPr>
          <a:xfrm>
            <a:off x="4839025" y="1885575"/>
            <a:ext cx="4012500" cy="7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/>
              <a:t>Since it eliminates remnant molecules, </a:t>
            </a:r>
            <a:r>
              <a:rPr i="1" lang="en" sz="1800"/>
              <a:t>clearance </a:t>
            </a:r>
            <a:r>
              <a:rPr lang="en" sz="1800"/>
              <a:t>may play an important factor in setting the channel capacity!</a:t>
            </a: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type="title"/>
          </p:nvPr>
        </p:nvSpPr>
        <p:spPr>
          <a:xfrm>
            <a:off x="0" y="0"/>
            <a:ext cx="9144000" cy="478500"/>
          </a:xfrm>
          <a:prstGeom prst="rect">
            <a:avLst/>
          </a:prstGeom>
          <a:solidFill>
            <a:srgbClr val="98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Prior Work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260975" y="663250"/>
            <a:ext cx="8199000" cy="40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What is the channel capacity of a diffusion-based molecular system? No unified theory, but: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SzPct val="100000"/>
              <a:buChar char="●"/>
            </a:pPr>
            <a:r>
              <a:rPr lang="en" sz="1800"/>
              <a:t>State-space approach to model information in molecula</a:t>
            </a:r>
            <a:r>
              <a:rPr lang="en" sz="1800"/>
              <a:t>r comm. (Fekri) [1]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●"/>
            </a:pPr>
            <a:r>
              <a:rPr lang="en" sz="1800"/>
              <a:t>Memory and noise from a thermodynamic perspective (</a:t>
            </a:r>
            <a:r>
              <a:rPr lang="en" sz="1800">
                <a:solidFill>
                  <a:schemeClr val="dk1"/>
                </a:solidFill>
                <a:highlight>
                  <a:srgbClr val="FFFFFF"/>
                </a:highlight>
              </a:rPr>
              <a:t>Akyildiz) [2]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●"/>
            </a:pPr>
            <a:r>
              <a:rPr lang="en" sz="1800"/>
              <a:t>Approximating noise as Gaussian to use classic Shannon (Goldsmith) [3</a:t>
            </a:r>
            <a:r>
              <a:rPr lang="en" sz="1800"/>
              <a:t>]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How to estimate channel capacity of the bloodstream?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SzPct val="100000"/>
              <a:buChar char="●"/>
            </a:pPr>
            <a:r>
              <a:rPr lang="en" sz="1800"/>
              <a:t>Models probability distribution of CO</a:t>
            </a:r>
            <a:r>
              <a:rPr baseline="-25000" lang="en" sz="1800"/>
              <a:t>2</a:t>
            </a:r>
            <a:r>
              <a:rPr lang="en" sz="1800"/>
              <a:t> in different physiological conditions to come up with entropy and information limits (Yamamoto)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No discussion of clearance-limited noise floor in prior literature. </a:t>
            </a:r>
            <a:r>
              <a:rPr b="1" lang="en" sz="1800"/>
              <a:t>Is the clearance relevant to channel capacity? Is the clearance optimized to maximize channel capacity in biological system?</a:t>
            </a: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/>
        </p:nvSpPr>
        <p:spPr>
          <a:xfrm>
            <a:off x="260975" y="739450"/>
            <a:ext cx="8199000" cy="40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/>
              <a:t>If the bloodstream is treated as 1D, and a transmitter cell releases a unit impulse of molecules, what will the distribution of molecules look like when it arrives at a receiver cell a distance </a:t>
            </a:r>
            <a:r>
              <a:rPr i="1" lang="en" sz="2200"/>
              <a:t>L</a:t>
            </a:r>
            <a:r>
              <a:rPr lang="en" sz="2200"/>
              <a:t> down the bloodstream? Assume that clearance occurs at a very different time scale than diffusion. </a:t>
            </a:r>
            <a:br>
              <a:rPr lang="en" sz="2200"/>
            </a:br>
            <a:br>
              <a:rPr lang="en" sz="2200"/>
            </a:br>
            <a:r>
              <a:rPr lang="en" sz="2200"/>
              <a:t>How does the peak concentration change (approximately) if instead of an impulse initial condition, there is instead a short rectangular pulse of time 𝝉</a:t>
            </a:r>
            <a:r>
              <a:rPr lang="en" sz="2200">
                <a:solidFill>
                  <a:schemeClr val="dk1"/>
                </a:solidFill>
              </a:rPr>
              <a:t>, with a rate (amplitude) </a:t>
            </a:r>
            <a:r>
              <a:rPr i="1" lang="en" sz="2200">
                <a:solidFill>
                  <a:schemeClr val="dk1"/>
                </a:solidFill>
              </a:rPr>
              <a:t>F</a:t>
            </a:r>
            <a:r>
              <a:rPr lang="en" sz="2200">
                <a:solidFill>
                  <a:schemeClr val="dk1"/>
                </a:solidFill>
              </a:rPr>
              <a:t>? Specify any assumptions you use.</a:t>
            </a:r>
          </a:p>
        </p:txBody>
      </p:sp>
      <p:sp>
        <p:nvSpPr>
          <p:cNvPr id="244" name="Shape 244"/>
          <p:cNvSpPr txBox="1"/>
          <p:nvPr>
            <p:ph type="title"/>
          </p:nvPr>
        </p:nvSpPr>
        <p:spPr>
          <a:xfrm>
            <a:off x="0" y="0"/>
            <a:ext cx="9144000" cy="478500"/>
          </a:xfrm>
          <a:prstGeom prst="rect">
            <a:avLst/>
          </a:prstGeom>
          <a:solidFill>
            <a:srgbClr val="98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Problem 1: Cellular Transport</a:t>
            </a: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type="title"/>
          </p:nvPr>
        </p:nvSpPr>
        <p:spPr>
          <a:xfrm>
            <a:off x="0" y="0"/>
            <a:ext cx="9144000" cy="478500"/>
          </a:xfrm>
          <a:prstGeom prst="rect">
            <a:avLst/>
          </a:prstGeom>
          <a:solidFill>
            <a:srgbClr val="98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Solution 1: Cellular Transport</a:t>
            </a:r>
          </a:p>
        </p:txBody>
      </p:sp>
      <p:pic>
        <p:nvPicPr>
          <p:cNvPr id="250" name="Shape 2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6825" y="624775"/>
            <a:ext cx="6381750" cy="4438650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Shape 251"/>
          <p:cNvSpPr txBox="1"/>
          <p:nvPr/>
        </p:nvSpPr>
        <p:spPr>
          <a:xfrm>
            <a:off x="8036050" y="1739875"/>
            <a:ext cx="978600" cy="337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T = L/v</a:t>
            </a: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>
            <p:ph type="title"/>
          </p:nvPr>
        </p:nvSpPr>
        <p:spPr>
          <a:xfrm>
            <a:off x="0" y="0"/>
            <a:ext cx="9144000" cy="478500"/>
          </a:xfrm>
          <a:prstGeom prst="rect">
            <a:avLst/>
          </a:prstGeom>
          <a:solidFill>
            <a:srgbClr val="98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Solution 1: Cellular Transport</a:t>
            </a:r>
          </a:p>
        </p:txBody>
      </p:sp>
      <p:pic>
        <p:nvPicPr>
          <p:cNvPr id="257" name="Shape 2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6862" y="602775"/>
            <a:ext cx="6315075" cy="428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Shape 2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47799" y="3269474"/>
            <a:ext cx="944274" cy="39512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/>
        </p:nvSpPr>
        <p:spPr>
          <a:xfrm>
            <a:off x="260975" y="739450"/>
            <a:ext cx="8199000" cy="40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/>
              <a:t>The release of molecules is determined by cellular processes and biochemical feedback for the hormone of interest. Let us assume that the transmission happens at a frequency </a:t>
            </a:r>
            <a:r>
              <a:rPr i="1" lang="en" sz="2200"/>
              <a:t>f</a:t>
            </a:r>
            <a:r>
              <a:rPr lang="en" sz="2200"/>
              <a:t> (this could range from every few seconds to hours) in a pulsatile waveform of duration </a:t>
            </a:r>
            <a:r>
              <a:rPr lang="en" sz="2200">
                <a:solidFill>
                  <a:schemeClr val="dk1"/>
                </a:solidFill>
              </a:rPr>
              <a:t>𝝉</a:t>
            </a:r>
            <a:r>
              <a:rPr lang="en" sz="2200"/>
              <a:t> and amplitude </a:t>
            </a:r>
            <a:r>
              <a:rPr i="1" lang="en" sz="2200">
                <a:solidFill>
                  <a:schemeClr val="dk1"/>
                </a:solidFill>
              </a:rPr>
              <a:t>F</a:t>
            </a:r>
            <a:r>
              <a:rPr lang="en" sz="2200"/>
              <a:t>, what is the equilibrium concentration of molecules in the bloodstream, </a:t>
            </a:r>
            <a:r>
              <a:rPr i="1" lang="en" sz="2200"/>
              <a:t>C</a:t>
            </a:r>
            <a:r>
              <a:rPr baseline="-25000" i="1" lang="en" sz="2200"/>
              <a:t>0</a:t>
            </a:r>
            <a:r>
              <a:rPr lang="en" sz="2200"/>
              <a:t>?</a:t>
            </a:r>
          </a:p>
        </p:txBody>
      </p:sp>
      <p:sp>
        <p:nvSpPr>
          <p:cNvPr id="264" name="Shape 264"/>
          <p:cNvSpPr txBox="1"/>
          <p:nvPr>
            <p:ph type="title"/>
          </p:nvPr>
        </p:nvSpPr>
        <p:spPr>
          <a:xfrm>
            <a:off x="0" y="0"/>
            <a:ext cx="9144000" cy="478500"/>
          </a:xfrm>
          <a:prstGeom prst="rect">
            <a:avLst/>
          </a:prstGeom>
          <a:solidFill>
            <a:srgbClr val="98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Problem 2: Equilibrium “Noise Floor”</a:t>
            </a:r>
          </a:p>
        </p:txBody>
      </p:sp>
      <p:sp>
        <p:nvSpPr>
          <p:cNvPr id="265" name="Shape 265"/>
          <p:cNvSpPr/>
          <p:nvPr/>
        </p:nvSpPr>
        <p:spPr>
          <a:xfrm>
            <a:off x="3294900" y="3175250"/>
            <a:ext cx="2001000" cy="133770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6" name="Shape 266"/>
          <p:cNvSpPr/>
          <p:nvPr/>
        </p:nvSpPr>
        <p:spPr>
          <a:xfrm>
            <a:off x="3294900" y="4469300"/>
            <a:ext cx="2001000" cy="17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67" name="Shape 267"/>
          <p:cNvCxnSpPr/>
          <p:nvPr/>
        </p:nvCxnSpPr>
        <p:spPr>
          <a:xfrm rot="10800000">
            <a:off x="1261500" y="4480100"/>
            <a:ext cx="20334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68" name="Shape 268"/>
          <p:cNvCxnSpPr/>
          <p:nvPr/>
        </p:nvCxnSpPr>
        <p:spPr>
          <a:xfrm rot="10800000">
            <a:off x="5300100" y="4480100"/>
            <a:ext cx="20334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69" name="Shape 269"/>
          <p:cNvSpPr/>
          <p:nvPr/>
        </p:nvSpPr>
        <p:spPr>
          <a:xfrm>
            <a:off x="3251400" y="4425800"/>
            <a:ext cx="87000" cy="870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0" name="Shape 270"/>
          <p:cNvSpPr/>
          <p:nvPr/>
        </p:nvSpPr>
        <p:spPr>
          <a:xfrm>
            <a:off x="5232600" y="4425800"/>
            <a:ext cx="87000" cy="870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1" name="Shape 271"/>
          <p:cNvSpPr/>
          <p:nvPr/>
        </p:nvSpPr>
        <p:spPr>
          <a:xfrm>
            <a:off x="1270200" y="4425800"/>
            <a:ext cx="87000" cy="870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2" name="Shape 272"/>
          <p:cNvSpPr/>
          <p:nvPr/>
        </p:nvSpPr>
        <p:spPr>
          <a:xfrm>
            <a:off x="7290000" y="4425800"/>
            <a:ext cx="87000" cy="870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3" name="Shape 273"/>
          <p:cNvSpPr txBox="1"/>
          <p:nvPr/>
        </p:nvSpPr>
        <p:spPr>
          <a:xfrm>
            <a:off x="4252200" y="4512950"/>
            <a:ext cx="543600" cy="36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chemeClr val="dk1"/>
                </a:solidFill>
              </a:rPr>
              <a:t>𝝉</a:t>
            </a:r>
          </a:p>
        </p:txBody>
      </p:sp>
      <p:sp>
        <p:nvSpPr>
          <p:cNvPr id="274" name="Shape 274"/>
          <p:cNvSpPr txBox="1"/>
          <p:nvPr/>
        </p:nvSpPr>
        <p:spPr>
          <a:xfrm>
            <a:off x="2718575" y="3554725"/>
            <a:ext cx="5436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i="1" lang="en" sz="2200">
                <a:solidFill>
                  <a:schemeClr val="dk1"/>
                </a:solidFill>
              </a:rPr>
              <a:t>F</a:t>
            </a:r>
          </a:p>
        </p:txBody>
      </p:sp>
      <p:cxnSp>
        <p:nvCxnSpPr>
          <p:cNvPr id="275" name="Shape 275"/>
          <p:cNvCxnSpPr/>
          <p:nvPr/>
        </p:nvCxnSpPr>
        <p:spPr>
          <a:xfrm>
            <a:off x="3534125" y="4328025"/>
            <a:ext cx="1566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triangle"/>
            <a:tailEnd len="lg" w="lg" type="triangle"/>
          </a:ln>
        </p:spPr>
      </p:cxnSp>
      <p:cxnSp>
        <p:nvCxnSpPr>
          <p:cNvPr id="276" name="Shape 276"/>
          <p:cNvCxnSpPr/>
          <p:nvPr/>
        </p:nvCxnSpPr>
        <p:spPr>
          <a:xfrm rot="10800000">
            <a:off x="3121075" y="3380725"/>
            <a:ext cx="0" cy="826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triangle"/>
            <a:tailEnd len="lg" w="lg" type="triangle"/>
          </a:ln>
        </p:spPr>
      </p:cxn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>
            <p:ph type="title"/>
          </p:nvPr>
        </p:nvSpPr>
        <p:spPr>
          <a:xfrm>
            <a:off x="0" y="0"/>
            <a:ext cx="9144000" cy="478500"/>
          </a:xfrm>
          <a:prstGeom prst="rect">
            <a:avLst/>
          </a:prstGeom>
          <a:solidFill>
            <a:srgbClr val="98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Solution 2: Equilibrium “Noise Floor”</a:t>
            </a:r>
          </a:p>
        </p:txBody>
      </p:sp>
      <p:pic>
        <p:nvPicPr>
          <p:cNvPr id="282" name="Shape 2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5412" y="1009650"/>
            <a:ext cx="6353175" cy="312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/>
        </p:nvSpPr>
        <p:spPr>
          <a:xfrm>
            <a:off x="260975" y="739450"/>
            <a:ext cx="8199000" cy="40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200"/>
          </a:p>
        </p:txBody>
      </p:sp>
      <p:sp>
        <p:nvSpPr>
          <p:cNvPr id="288" name="Shape 288"/>
          <p:cNvSpPr txBox="1"/>
          <p:nvPr>
            <p:ph type="title"/>
          </p:nvPr>
        </p:nvSpPr>
        <p:spPr>
          <a:xfrm>
            <a:off x="0" y="0"/>
            <a:ext cx="9144000" cy="478500"/>
          </a:xfrm>
          <a:prstGeom prst="rect">
            <a:avLst/>
          </a:prstGeom>
          <a:solidFill>
            <a:srgbClr val="98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Problem 3: Pulse Time Needed for State Transitions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260975" y="739450"/>
            <a:ext cx="8199000" cy="40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/>
              <a:t>If the equilibrium </a:t>
            </a:r>
            <a:r>
              <a:rPr lang="en" sz="2200">
                <a:solidFill>
                  <a:schemeClr val="dk1"/>
                </a:solidFill>
              </a:rPr>
              <a:t>concentration of the molecules in the bloodstream is </a:t>
            </a:r>
            <a:r>
              <a:rPr i="1" lang="en" sz="2200">
                <a:solidFill>
                  <a:schemeClr val="dk1"/>
                </a:solidFill>
              </a:rPr>
              <a:t>C</a:t>
            </a:r>
            <a:r>
              <a:rPr baseline="-25000" i="1" lang="en" sz="2200">
                <a:solidFill>
                  <a:schemeClr val="dk1"/>
                </a:solidFill>
              </a:rPr>
              <a:t>0</a:t>
            </a:r>
            <a:r>
              <a:rPr lang="en" sz="2200"/>
              <a:t>, a reasonably sensitive receiver cell may decide to change states to “H” if it detects a hormone level of &gt;2</a:t>
            </a:r>
            <a:r>
              <a:rPr i="1" lang="en" sz="2200">
                <a:solidFill>
                  <a:schemeClr val="dk1"/>
                </a:solidFill>
              </a:rPr>
              <a:t>C</a:t>
            </a:r>
            <a:r>
              <a:rPr baseline="-25000" i="1" lang="en" sz="2200">
                <a:solidFill>
                  <a:schemeClr val="dk1"/>
                </a:solidFill>
              </a:rPr>
              <a:t>0</a:t>
            </a:r>
            <a:r>
              <a:rPr lang="en" sz="2200">
                <a:solidFill>
                  <a:schemeClr val="dk1"/>
                </a:solidFill>
              </a:rPr>
              <a:t> and may transition back to “L” if it detects a hormone level of ~</a:t>
            </a:r>
            <a:r>
              <a:rPr i="1" lang="en" sz="2200">
                <a:solidFill>
                  <a:schemeClr val="dk1"/>
                </a:solidFill>
              </a:rPr>
              <a:t>C</a:t>
            </a:r>
            <a:r>
              <a:rPr baseline="-25000" i="1" lang="en" sz="2200">
                <a:solidFill>
                  <a:schemeClr val="dk1"/>
                </a:solidFill>
              </a:rPr>
              <a:t>0</a:t>
            </a:r>
            <a:r>
              <a:rPr lang="en" sz="2200">
                <a:solidFill>
                  <a:schemeClr val="dk1"/>
                </a:solidFill>
              </a:rPr>
              <a:t>. If the cell can release hormones with a pulse amplitude </a:t>
            </a:r>
            <a:r>
              <a:rPr i="1" lang="en" sz="2200">
                <a:solidFill>
                  <a:schemeClr val="dk1"/>
                </a:solidFill>
              </a:rPr>
              <a:t>F, </a:t>
            </a:r>
            <a:r>
              <a:rPr lang="en" sz="2200">
                <a:solidFill>
                  <a:schemeClr val="dk1"/>
                </a:solidFill>
              </a:rPr>
              <a:t>what is the pulse release time 𝝉 required for a transition in both cases: L→ H and H → L?</a:t>
            </a:r>
          </a:p>
        </p:txBody>
      </p:sp>
      <p:pic>
        <p:nvPicPr>
          <p:cNvPr id="290" name="Shape 2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2700" y="3332887"/>
            <a:ext cx="3838575" cy="140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x="0" y="0"/>
            <a:ext cx="9144000" cy="478500"/>
          </a:xfrm>
          <a:prstGeom prst="rect">
            <a:avLst/>
          </a:prstGeom>
          <a:solidFill>
            <a:srgbClr val="98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Solution 3: </a:t>
            </a:r>
            <a:r>
              <a:rPr lang="en" sz="22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Pulse Time Needed for State Transitions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20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296" name="Shape 2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6825" y="648800"/>
            <a:ext cx="6410325" cy="432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/>
        </p:nvSpPr>
        <p:spPr>
          <a:xfrm>
            <a:off x="260975" y="739450"/>
            <a:ext cx="8199000" cy="40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200"/>
          </a:p>
        </p:txBody>
      </p:sp>
      <p:sp>
        <p:nvSpPr>
          <p:cNvPr id="302" name="Shape 302"/>
          <p:cNvSpPr txBox="1"/>
          <p:nvPr/>
        </p:nvSpPr>
        <p:spPr>
          <a:xfrm>
            <a:off x="260975" y="739450"/>
            <a:ext cx="8199000" cy="40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/>
              <a:t>Assuming that (almost) all of the information is conveyed in the state transitions L → H and H → L which occur with equal probability, calculate the Shannon channel capacity for this channel.</a:t>
            </a:r>
          </a:p>
        </p:txBody>
      </p:sp>
      <p:sp>
        <p:nvSpPr>
          <p:cNvPr id="303" name="Shape 303"/>
          <p:cNvSpPr txBox="1"/>
          <p:nvPr>
            <p:ph type="title"/>
          </p:nvPr>
        </p:nvSpPr>
        <p:spPr>
          <a:xfrm>
            <a:off x="0" y="0"/>
            <a:ext cx="9144000" cy="478500"/>
          </a:xfrm>
          <a:prstGeom prst="rect">
            <a:avLst/>
          </a:prstGeom>
          <a:solidFill>
            <a:srgbClr val="98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Problem 4: Channel Capacity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0" y="0"/>
            <a:ext cx="9144000" cy="478500"/>
          </a:xfrm>
          <a:prstGeom prst="rect">
            <a:avLst/>
          </a:prstGeom>
          <a:solidFill>
            <a:srgbClr val="98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Hormones act as messengers in the circulatory system</a:t>
            </a:r>
          </a:p>
        </p:txBody>
      </p:sp>
      <p:sp>
        <p:nvSpPr>
          <p:cNvPr id="61" name="Shape 61"/>
          <p:cNvSpPr/>
          <p:nvPr/>
        </p:nvSpPr>
        <p:spPr>
          <a:xfrm>
            <a:off x="815575" y="946050"/>
            <a:ext cx="3501600" cy="35016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1196425" y="1341450"/>
            <a:ext cx="2739900" cy="27108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2403200" y="782950"/>
            <a:ext cx="402300" cy="750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2403200" y="3849625"/>
            <a:ext cx="402300" cy="750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5" name="Shape 65"/>
          <p:cNvCxnSpPr>
            <a:endCxn id="63" idx="1"/>
          </p:cNvCxnSpPr>
          <p:nvPr/>
        </p:nvCxnSpPr>
        <p:spPr>
          <a:xfrm flipH="1" rot="5400000">
            <a:off x="2101400" y="1459900"/>
            <a:ext cx="734100" cy="130500"/>
          </a:xfrm>
          <a:prstGeom prst="curvedConnector4">
            <a:avLst>
              <a:gd fmla="val 24448" name="adj1"/>
              <a:gd fmla="val 282471" name="adj2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66" name="Shape 66"/>
          <p:cNvSpPr txBox="1"/>
          <p:nvPr/>
        </p:nvSpPr>
        <p:spPr>
          <a:xfrm>
            <a:off x="2088600" y="1973625"/>
            <a:ext cx="1174500" cy="5547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Transmitter</a:t>
            </a:r>
            <a:br>
              <a:rPr lang="en"/>
            </a:br>
            <a:r>
              <a:rPr lang="en"/>
              <a:t>organ/cell</a:t>
            </a:r>
          </a:p>
        </p:txBody>
      </p:sp>
      <p:sp>
        <p:nvSpPr>
          <p:cNvPr id="67" name="Shape 67"/>
          <p:cNvSpPr/>
          <p:nvPr/>
        </p:nvSpPr>
        <p:spPr>
          <a:xfrm>
            <a:off x="2537100" y="981250"/>
            <a:ext cx="125100" cy="1251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2689500" y="1133650"/>
            <a:ext cx="125100" cy="1251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2537100" y="1209850"/>
            <a:ext cx="125100" cy="1251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 txBox="1"/>
          <p:nvPr/>
        </p:nvSpPr>
        <p:spPr>
          <a:xfrm>
            <a:off x="2088600" y="2911625"/>
            <a:ext cx="1174500" cy="5547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Receiver</a:t>
            </a:r>
            <a:br>
              <a:rPr lang="en"/>
            </a:br>
            <a:r>
              <a:rPr lang="en"/>
              <a:t>organ/cell</a:t>
            </a:r>
          </a:p>
        </p:txBody>
      </p:sp>
      <p:cxnSp>
        <p:nvCxnSpPr>
          <p:cNvPr id="71" name="Shape 71"/>
          <p:cNvCxnSpPr>
            <a:endCxn id="64" idx="1"/>
          </p:cNvCxnSpPr>
          <p:nvPr/>
        </p:nvCxnSpPr>
        <p:spPr>
          <a:xfrm rot="5400000">
            <a:off x="2068850" y="3868525"/>
            <a:ext cx="690600" cy="21900"/>
          </a:xfrm>
          <a:prstGeom prst="curvedConnector4">
            <a:avLst>
              <a:gd fmla="val 22839" name="adj1"/>
              <a:gd fmla="val 1187329" name="adj2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triangle"/>
            <a:tailEnd len="lg" w="lg" type="none"/>
          </a:ln>
        </p:spPr>
      </p:cxnSp>
      <p:sp>
        <p:nvSpPr>
          <p:cNvPr id="72" name="Shape 72"/>
          <p:cNvSpPr txBox="1"/>
          <p:nvPr/>
        </p:nvSpPr>
        <p:spPr>
          <a:xfrm>
            <a:off x="4806400" y="981250"/>
            <a:ext cx="4067100" cy="7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In molecular communication,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Hormones are secreted at some rate, </a:t>
            </a:r>
            <a:r>
              <a:rPr i="1" lang="en" sz="1800"/>
              <a:t>F</a:t>
            </a:r>
            <a:r>
              <a:rPr lang="en" sz="1800"/>
              <a:t>, at TX.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The presence of molecule above a threshold, </a:t>
            </a:r>
            <a:r>
              <a:rPr i="1" lang="en" sz="1800"/>
              <a:t>T</a:t>
            </a:r>
            <a:r>
              <a:rPr lang="en" sz="1800"/>
              <a:t>, at RX = 1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The absence of a molecules (or below threshold </a:t>
            </a:r>
            <a:r>
              <a:rPr i="1" lang="en" sz="1800"/>
              <a:t>T</a:t>
            </a:r>
            <a:r>
              <a:rPr lang="en" sz="1800"/>
              <a:t>) at RX = 0</a:t>
            </a: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/>
        </p:nvSpPr>
        <p:spPr>
          <a:xfrm>
            <a:off x="260975" y="739450"/>
            <a:ext cx="8199000" cy="40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200"/>
          </a:p>
        </p:txBody>
      </p:sp>
      <p:sp>
        <p:nvSpPr>
          <p:cNvPr id="309" name="Shape 309"/>
          <p:cNvSpPr txBox="1"/>
          <p:nvPr>
            <p:ph type="title"/>
          </p:nvPr>
        </p:nvSpPr>
        <p:spPr>
          <a:xfrm>
            <a:off x="0" y="0"/>
            <a:ext cx="9144000" cy="478500"/>
          </a:xfrm>
          <a:prstGeom prst="rect">
            <a:avLst/>
          </a:prstGeom>
          <a:solidFill>
            <a:srgbClr val="98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Solution 4: Channel Capacity</a:t>
            </a:r>
          </a:p>
        </p:txBody>
      </p:sp>
      <p:pic>
        <p:nvPicPr>
          <p:cNvPr id="310" name="Shape 3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1125" y="1414462"/>
            <a:ext cx="6381750" cy="231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/>
          <p:nvPr/>
        </p:nvSpPr>
        <p:spPr>
          <a:xfrm>
            <a:off x="260975" y="739450"/>
            <a:ext cx="8199000" cy="40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200"/>
          </a:p>
        </p:txBody>
      </p:sp>
      <p:sp>
        <p:nvSpPr>
          <p:cNvPr id="316" name="Shape 316"/>
          <p:cNvSpPr txBox="1"/>
          <p:nvPr>
            <p:ph type="title"/>
          </p:nvPr>
        </p:nvSpPr>
        <p:spPr>
          <a:xfrm>
            <a:off x="0" y="0"/>
            <a:ext cx="9144000" cy="478500"/>
          </a:xfrm>
          <a:prstGeom prst="rect">
            <a:avLst/>
          </a:prstGeom>
          <a:solidFill>
            <a:srgbClr val="98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Problem 5: Optimizing the Clearance Rate</a:t>
            </a:r>
          </a:p>
        </p:txBody>
      </p:sp>
      <p:sp>
        <p:nvSpPr>
          <p:cNvPr id="317" name="Shape 317"/>
          <p:cNvSpPr txBox="1"/>
          <p:nvPr/>
        </p:nvSpPr>
        <p:spPr>
          <a:xfrm>
            <a:off x="260975" y="608950"/>
            <a:ext cx="8199000" cy="40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/>
              <a:t>Plot the channel capacity as a function of R. For what value of </a:t>
            </a:r>
            <a:r>
              <a:rPr i="1" lang="en" sz="2000"/>
              <a:t>R</a:t>
            </a:r>
            <a:r>
              <a:rPr lang="en" sz="2000"/>
              <a:t> is the channel capacity maximized with the parameters below for </a:t>
            </a:r>
            <a:r>
              <a:rPr lang="en" sz="2000">
                <a:solidFill>
                  <a:schemeClr val="dk1"/>
                </a:solidFill>
              </a:rPr>
              <a:t>for the </a:t>
            </a:r>
            <a:r>
              <a:rPr lang="en" sz="2000">
                <a:solidFill>
                  <a:schemeClr val="dk1"/>
                </a:solidFill>
                <a:highlight>
                  <a:srgbClr val="FFFFFF"/>
                </a:highlight>
              </a:rPr>
              <a:t>antidiuretic</a:t>
            </a:r>
            <a:r>
              <a:rPr lang="en" sz="2000">
                <a:solidFill>
                  <a:schemeClr val="dk1"/>
                </a:solidFill>
              </a:rPr>
              <a:t> hormone (ADH) [4]</a:t>
            </a:r>
            <a:r>
              <a:rPr lang="en" sz="2000"/>
              <a:t>? How close is this to the value of </a:t>
            </a:r>
            <a:r>
              <a:rPr i="1" lang="en" sz="2000"/>
              <a:t>R</a:t>
            </a:r>
            <a:r>
              <a:rPr lang="en" sz="2000"/>
              <a:t> obtained from literature (see table)? Verify all of the assumptions made above hold for ADH. </a:t>
            </a:r>
          </a:p>
        </p:txBody>
      </p:sp>
      <p:graphicFrame>
        <p:nvGraphicFramePr>
          <p:cNvPr id="318" name="Shape 318"/>
          <p:cNvGraphicFramePr/>
          <p:nvPr/>
        </p:nvGraphicFramePr>
        <p:xfrm>
          <a:off x="952500" y="2462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{C9EB06B0-F27A-4818-8639-F610661DE7CF}</a:tableStyleId>
              </a:tblPr>
              <a:tblGrid>
                <a:gridCol w="3619500"/>
                <a:gridCol w="3619500"/>
              </a:tblGrid>
              <a:tr h="381000">
                <a:tc gridSpan="2"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Physiological Parameters for ADH in the Human Body</a:t>
                      </a:r>
                    </a:p>
                  </a:txBody>
                  <a:tcPr marT="91425" marB="91425" marR="91425" marL="91425"/>
                </a:tc>
                <a:tc hMerge="1"/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i="1" lang="en"/>
                        <a:t>F </a:t>
                      </a:r>
                      <a:r>
                        <a:rPr lang="en"/>
                        <a:t>[pg/sec]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2.5 [4]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i="1" lang="en"/>
                        <a:t>C</a:t>
                      </a:r>
                      <a:r>
                        <a:rPr baseline="-25000" i="1" lang="en"/>
                        <a:t>o</a:t>
                      </a:r>
                      <a:r>
                        <a:rPr lang="en"/>
                        <a:t> [pg/cm*]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0.033 [5,8]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i="1" lang="en"/>
                        <a:t>D</a:t>
                      </a:r>
                      <a:r>
                        <a:rPr lang="en"/>
                        <a:t> [cm</a:t>
                      </a:r>
                      <a:r>
                        <a:rPr baseline="30000" lang="en"/>
                        <a:t>2</a:t>
                      </a:r>
                      <a:r>
                        <a:rPr lang="en"/>
                        <a:t>/sec]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4.51×10</a:t>
                      </a:r>
                      <a:r>
                        <a:rPr baseline="30000" lang="en"/>
                        <a:t>-6</a:t>
                      </a:r>
                      <a:r>
                        <a:rPr lang="en"/>
                        <a:t> [6]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i="1" lang="en"/>
                        <a:t>T </a:t>
                      </a:r>
                      <a:r>
                        <a:rPr lang="en"/>
                        <a:t>[sec]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30 [7]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i="1" lang="en"/>
                        <a:t>R </a:t>
                      </a:r>
                      <a:r>
                        <a:rPr lang="en"/>
                        <a:t>[1/sec**]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0.012 [5,9,10]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19" name="Shape 319"/>
          <p:cNvSpPr txBox="1"/>
          <p:nvPr/>
        </p:nvSpPr>
        <p:spPr>
          <a:xfrm>
            <a:off x="5810100" y="1989975"/>
            <a:ext cx="2381400" cy="369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mol → pg, cm → mL</a:t>
            </a:r>
          </a:p>
        </p:txBody>
      </p:sp>
      <p:sp>
        <p:nvSpPr>
          <p:cNvPr id="320" name="Shape 320"/>
          <p:cNvSpPr txBox="1"/>
          <p:nvPr/>
        </p:nvSpPr>
        <p:spPr>
          <a:xfrm>
            <a:off x="26550" y="4784600"/>
            <a:ext cx="9090900" cy="7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000"/>
              <a:t>* after multiplication by an average blood vessel area (1 mm</a:t>
            </a:r>
            <a:r>
              <a:rPr baseline="30000" lang="en" sz="1000"/>
              <a:t>2</a:t>
            </a:r>
            <a:r>
              <a:rPr lang="en" sz="1000"/>
              <a:t>) to go from pg/mL to pg/cm  **Converted from pg/sec to 1/sec by total volume of glomerulus</a:t>
            </a:r>
          </a:p>
        </p:txBody>
      </p:sp>
    </p:spTree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/>
          <p:nvPr>
            <p:ph type="title"/>
          </p:nvPr>
        </p:nvSpPr>
        <p:spPr>
          <a:xfrm>
            <a:off x="0" y="0"/>
            <a:ext cx="9144000" cy="478500"/>
          </a:xfrm>
          <a:prstGeom prst="rect">
            <a:avLst/>
          </a:prstGeom>
          <a:solidFill>
            <a:srgbClr val="98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Solution 5: Optimizing the </a:t>
            </a:r>
            <a:r>
              <a:rPr lang="en" sz="22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Clearance Rate</a:t>
            </a:r>
          </a:p>
        </p:txBody>
      </p:sp>
      <p:pic>
        <p:nvPicPr>
          <p:cNvPr id="326" name="Shape 3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5412" y="1243012"/>
            <a:ext cx="6353175" cy="265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/>
          <p:nvPr>
            <p:ph type="title"/>
          </p:nvPr>
        </p:nvSpPr>
        <p:spPr>
          <a:xfrm>
            <a:off x="0" y="0"/>
            <a:ext cx="9144000" cy="478500"/>
          </a:xfrm>
          <a:prstGeom prst="rect">
            <a:avLst/>
          </a:prstGeom>
          <a:solidFill>
            <a:srgbClr val="98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Solution 5: Optimizing the </a:t>
            </a:r>
            <a:r>
              <a:rPr lang="en" sz="22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Clearance Rate</a:t>
            </a:r>
          </a:p>
        </p:txBody>
      </p:sp>
      <p:pic>
        <p:nvPicPr>
          <p:cNvPr id="332" name="Shape 3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3299" y="1065674"/>
            <a:ext cx="4582624" cy="33927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33" name="Shape 333"/>
          <p:cNvCxnSpPr/>
          <p:nvPr/>
        </p:nvCxnSpPr>
        <p:spPr>
          <a:xfrm>
            <a:off x="1576750" y="1473400"/>
            <a:ext cx="0" cy="2626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lg" w="lg" type="none"/>
            <a:tailEnd len="lg" w="lg" type="none"/>
          </a:ln>
        </p:spPr>
      </p:cxnSp>
      <p:cxnSp>
        <p:nvCxnSpPr>
          <p:cNvPr id="334" name="Shape 334"/>
          <p:cNvCxnSpPr/>
          <p:nvPr/>
        </p:nvCxnSpPr>
        <p:spPr>
          <a:xfrm flipH="1" rot="10800000">
            <a:off x="967800" y="1435450"/>
            <a:ext cx="4034400" cy="2424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stealth"/>
            <a:tailEnd len="lg" w="lg" type="none"/>
          </a:ln>
        </p:spPr>
      </p:cxnSp>
      <p:cxnSp>
        <p:nvCxnSpPr>
          <p:cNvPr id="335" name="Shape 335"/>
          <p:cNvCxnSpPr/>
          <p:nvPr/>
        </p:nvCxnSpPr>
        <p:spPr>
          <a:xfrm flipH="1" rot="10800000">
            <a:off x="2011725" y="2653275"/>
            <a:ext cx="3023100" cy="1315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stealth"/>
            <a:tailEnd len="lg" w="lg" type="none"/>
          </a:ln>
        </p:spPr>
      </p:cxnSp>
      <p:sp>
        <p:nvSpPr>
          <p:cNvPr id="336" name="Shape 336"/>
          <p:cNvSpPr txBox="1"/>
          <p:nvPr/>
        </p:nvSpPr>
        <p:spPr>
          <a:xfrm>
            <a:off x="5100000" y="1163375"/>
            <a:ext cx="2511900" cy="7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Slow clearance rate inhibits </a:t>
            </a:r>
            <a:br>
              <a:rPr lang="en"/>
            </a:br>
            <a:r>
              <a:rPr b="1" lang="en"/>
              <a:t>H → L</a:t>
            </a:r>
            <a:r>
              <a:rPr lang="en"/>
              <a:t> transition</a:t>
            </a:r>
          </a:p>
        </p:txBody>
      </p:sp>
      <p:sp>
        <p:nvSpPr>
          <p:cNvPr id="337" name="Shape 337"/>
          <p:cNvSpPr txBox="1"/>
          <p:nvPr/>
        </p:nvSpPr>
        <p:spPr>
          <a:xfrm>
            <a:off x="5100000" y="2306375"/>
            <a:ext cx="2511900" cy="7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Fast clearance rate inhibits </a:t>
            </a:r>
            <a:br>
              <a:rPr lang="en"/>
            </a:br>
            <a:r>
              <a:rPr b="1" lang="en"/>
              <a:t>L → H</a:t>
            </a:r>
            <a:r>
              <a:rPr lang="en"/>
              <a:t> transition</a:t>
            </a:r>
          </a:p>
        </p:txBody>
      </p:sp>
      <p:sp>
        <p:nvSpPr>
          <p:cNvPr id="338" name="Shape 338"/>
          <p:cNvSpPr/>
          <p:nvPr/>
        </p:nvSpPr>
        <p:spPr>
          <a:xfrm>
            <a:off x="1440850" y="1392875"/>
            <a:ext cx="271800" cy="271800"/>
          </a:xfrm>
          <a:prstGeom prst="ellipse">
            <a:avLst/>
          </a:prstGeom>
          <a:solidFill>
            <a:srgbClr val="FFE774">
              <a:alpha val="5423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>
            <p:ph type="title"/>
          </p:nvPr>
        </p:nvSpPr>
        <p:spPr>
          <a:xfrm>
            <a:off x="0" y="0"/>
            <a:ext cx="9144000" cy="478500"/>
          </a:xfrm>
          <a:prstGeom prst="rect">
            <a:avLst/>
          </a:prstGeom>
          <a:solidFill>
            <a:srgbClr val="98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Solution 5: Optimizing the </a:t>
            </a:r>
            <a:r>
              <a:rPr lang="en" sz="22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Clearance Rate</a:t>
            </a:r>
          </a:p>
        </p:txBody>
      </p:sp>
      <p:pic>
        <p:nvPicPr>
          <p:cNvPr id="344" name="Shape 3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3299" y="1065674"/>
            <a:ext cx="4582624" cy="3392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Shape 3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03599" y="1065675"/>
            <a:ext cx="4523699" cy="3392749"/>
          </a:xfrm>
          <a:prstGeom prst="rect">
            <a:avLst/>
          </a:prstGeom>
          <a:noFill/>
          <a:ln>
            <a:noFill/>
          </a:ln>
        </p:spPr>
      </p:pic>
      <p:sp>
        <p:nvSpPr>
          <p:cNvPr id="346" name="Shape 346"/>
          <p:cNvSpPr/>
          <p:nvPr/>
        </p:nvSpPr>
        <p:spPr>
          <a:xfrm>
            <a:off x="6187425" y="1609300"/>
            <a:ext cx="271800" cy="271800"/>
          </a:xfrm>
          <a:prstGeom prst="ellipse">
            <a:avLst/>
          </a:prstGeom>
          <a:solidFill>
            <a:srgbClr val="D188FF">
              <a:alpha val="5423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7" name="Shape 347"/>
          <p:cNvSpPr/>
          <p:nvPr/>
        </p:nvSpPr>
        <p:spPr>
          <a:xfrm>
            <a:off x="1440850" y="1392875"/>
            <a:ext cx="271800" cy="271800"/>
          </a:xfrm>
          <a:prstGeom prst="ellipse">
            <a:avLst/>
          </a:prstGeom>
          <a:solidFill>
            <a:srgbClr val="FFE774">
              <a:alpha val="5423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/>
          <p:nvPr/>
        </p:nvSpPr>
        <p:spPr>
          <a:xfrm>
            <a:off x="260975" y="663250"/>
            <a:ext cx="8199000" cy="40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SzPct val="100000"/>
              <a:buChar char="●"/>
            </a:pPr>
            <a:r>
              <a:rPr lang="en" sz="2000"/>
              <a:t>We have developed an analytical expression for the channel capacity of the bloodstream that is extendable to a variety of hormones and molecules based on available information. We show that clearance does significantly affect channel capacity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indent="-355600" lvl="0" marL="457200" rtl="0">
              <a:spcBef>
                <a:spcPts val="0"/>
              </a:spcBef>
              <a:buSzPct val="100000"/>
              <a:buChar char="●"/>
            </a:pPr>
            <a:r>
              <a:rPr lang="en" sz="2000"/>
              <a:t>The clearance rate of ADH does not seem to be set to maximize channel capacity. However, for molecules that are part of faster biochemical feedback loops (like adrenaline, CO</a:t>
            </a:r>
            <a:r>
              <a:rPr baseline="-25000" lang="en" sz="2000"/>
              <a:t>2</a:t>
            </a:r>
            <a:r>
              <a:rPr lang="en" sz="2000"/>
              <a:t>), the channel capacity may be closer to optimal. This should be verified for other molecules.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indent="-355600" lvl="0" marL="457200" rtl="0">
              <a:spcBef>
                <a:spcPts val="0"/>
              </a:spcBef>
              <a:buSzPct val="100000"/>
              <a:buChar char="●"/>
            </a:pPr>
            <a:r>
              <a:rPr lang="en" sz="2000"/>
              <a:t> We should also verify the many cellular biology assumptions (concentration threshold for signal transduction, etc.)</a:t>
            </a:r>
          </a:p>
        </p:txBody>
      </p:sp>
      <p:sp>
        <p:nvSpPr>
          <p:cNvPr id="353" name="Shape 353"/>
          <p:cNvSpPr txBox="1"/>
          <p:nvPr>
            <p:ph type="title"/>
          </p:nvPr>
        </p:nvSpPr>
        <p:spPr>
          <a:xfrm>
            <a:off x="0" y="0"/>
            <a:ext cx="9144000" cy="478500"/>
          </a:xfrm>
          <a:prstGeom prst="rect">
            <a:avLst/>
          </a:prstGeom>
          <a:solidFill>
            <a:srgbClr val="98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 Implications and Future Plans</a:t>
            </a:r>
          </a:p>
        </p:txBody>
      </p:sp>
    </p:spTree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/>
          <p:nvPr>
            <p:ph type="title"/>
          </p:nvPr>
        </p:nvSpPr>
        <p:spPr>
          <a:xfrm>
            <a:off x="0" y="0"/>
            <a:ext cx="9144000" cy="478500"/>
          </a:xfrm>
          <a:prstGeom prst="rect">
            <a:avLst/>
          </a:prstGeom>
          <a:solidFill>
            <a:srgbClr val="98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Questions?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163100" y="3012150"/>
            <a:ext cx="8199000" cy="18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92100" lvl="0" marL="457200">
              <a:spcBef>
                <a:spcPts val="0"/>
              </a:spcBef>
              <a:buSzPct val="100000"/>
              <a:buAutoNum type="arabicPeriod"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http://www.mit.edu/~beirami/papers/ISIT11-capacity.pdf</a:t>
            </a:r>
          </a:p>
          <a:p>
            <a:pPr indent="-292100" lvl="0" marL="457200">
              <a:spcBef>
                <a:spcPts val="0"/>
              </a:spcBef>
              <a:buSzPct val="100000"/>
              <a:buAutoNum type="arabicPeriod"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http://ieeexplore.ieee.org/stamp/stamp.jsp?arnumber=6305481</a:t>
            </a:r>
          </a:p>
          <a:p>
            <a:pPr indent="-292100" lvl="0" marL="457200">
              <a:spcBef>
                <a:spcPts val="0"/>
              </a:spcBef>
              <a:buSzPct val="100000"/>
              <a:buAutoNum type="arabicPeriod"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http://arxiv.org/pdf/1602.07757v1.pdf</a:t>
            </a:r>
          </a:p>
          <a:p>
            <a:pPr indent="-2921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http://ac.els-cdn.com/0304394086903083/1-s2.0-0304394086903083-main.pdf?_tid=eff0269c-1b18-11e6-9c48-00000aacb35d&amp;acdnat=1463370640_271d92232e0c122c67b8c1c8dc7643f6</a:t>
            </a:r>
          </a:p>
          <a:p>
            <a:pPr indent="-292100" lvl="0" marL="457200">
              <a:spcBef>
                <a:spcPts val="0"/>
              </a:spcBef>
              <a:buSzPct val="100000"/>
              <a:buAutoNum type="arabicPeriod"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http://www.ncbi.nlm.nih.gov/m/pubmed/6467834/</a:t>
            </a:r>
            <a:r>
              <a:rPr lang="en" sz="1000"/>
              <a:t> </a:t>
            </a:r>
          </a:p>
          <a:p>
            <a:pPr indent="-2921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http://onlinelibrary.wiley.com/doi/10.1021/js960503w/epdf</a:t>
            </a:r>
            <a:r>
              <a:rPr lang="en" sz="1000"/>
              <a:t> </a:t>
            </a:r>
          </a:p>
          <a:p>
            <a:pPr indent="-2921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http://www.lbc.co.uk/how-long-does-it-take-for-blood-to-flow-round-the-body-47277</a:t>
            </a:r>
          </a:p>
          <a:p>
            <a:pPr indent="-2921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http://www.encyclopedia.com/topic/Blood_vessels.aspx</a:t>
            </a:r>
          </a:p>
          <a:p>
            <a:pPr indent="-2921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http://www.ias-iss.org/ojs/IAS/article/viewFile/631/534</a:t>
            </a:r>
          </a:p>
          <a:p>
            <a:pPr indent="-2921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http://ndt.oxfordjournals.org/content/24/8/2428.full.pdf+html</a:t>
            </a:r>
            <a:r>
              <a:rPr lang="en" sz="1000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/>
          </a:p>
        </p:txBody>
      </p:sp>
      <p:sp>
        <p:nvSpPr>
          <p:cNvPr id="360" name="Shape 360"/>
          <p:cNvSpPr txBox="1"/>
          <p:nvPr>
            <p:ph type="title"/>
          </p:nvPr>
        </p:nvSpPr>
        <p:spPr>
          <a:xfrm>
            <a:off x="10700" y="2468600"/>
            <a:ext cx="9144000" cy="4785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References</a:t>
            </a:r>
          </a:p>
        </p:txBody>
      </p:sp>
      <p:sp>
        <p:nvSpPr>
          <p:cNvPr id="361" name="Shape 361"/>
          <p:cNvSpPr txBox="1"/>
          <p:nvPr>
            <p:ph type="title"/>
          </p:nvPr>
        </p:nvSpPr>
        <p:spPr>
          <a:xfrm>
            <a:off x="54350" y="1283500"/>
            <a:ext cx="9144000" cy="4785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20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???</a:t>
            </a:r>
          </a:p>
        </p:txBody>
      </p:sp>
    </p:spTree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98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Backup Calculations</a:t>
            </a:r>
          </a:p>
        </p:txBody>
      </p:sp>
      <p:sp>
        <p:nvSpPr>
          <p:cNvPr id="367" name="Shape 3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</a:t>
            </a:r>
            <a:r>
              <a:rPr baseline="-25000" lang="en"/>
              <a:t>0</a:t>
            </a:r>
            <a:r>
              <a:rPr lang="en"/>
              <a:t> is 3.3 pg/mL according to [5]. If the average blood vessel size is taken to be 1mm</a:t>
            </a:r>
            <a:r>
              <a:rPr baseline="30000" lang="en"/>
              <a:t>2</a:t>
            </a:r>
            <a:r>
              <a:rPr lang="en"/>
              <a:t>, then the 1-dimensional concentration becomes C</a:t>
            </a:r>
            <a:r>
              <a:rPr baseline="-25000" lang="en"/>
              <a:t>0</a:t>
            </a:r>
            <a:r>
              <a:rPr lang="en"/>
              <a:t> = (1mm</a:t>
            </a:r>
            <a:r>
              <a:rPr baseline="30000" lang="en"/>
              <a:t>2</a:t>
            </a:r>
            <a:r>
              <a:rPr lang="en"/>
              <a:t>/1cm</a:t>
            </a:r>
            <a:r>
              <a:rPr baseline="30000" lang="en"/>
              <a:t>2</a:t>
            </a:r>
            <a:r>
              <a:rPr lang="en"/>
              <a:t>) 3.3 pg/mL = 0.033 pg/cm.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There are 1,000,000 glomeruli, with an average volume of 10</a:t>
            </a:r>
            <a:r>
              <a:rPr baseline="30000" lang="en"/>
              <a:t>7</a:t>
            </a:r>
            <a:r>
              <a:rPr lang="en"/>
              <a:t> um</a:t>
            </a:r>
            <a:r>
              <a:rPr baseline="30000" lang="en"/>
              <a:t>3</a:t>
            </a:r>
            <a:r>
              <a:rPr lang="en"/>
              <a:t> [9,10]. This gives a total volume of 10</a:t>
            </a:r>
            <a:r>
              <a:rPr baseline="30000" lang="en"/>
              <a:t>13</a:t>
            </a:r>
            <a:r>
              <a:rPr lang="en"/>
              <a:t> um</a:t>
            </a:r>
            <a:r>
              <a:rPr baseline="30000" lang="en"/>
              <a:t>3</a:t>
            </a:r>
            <a:r>
              <a:rPr lang="en"/>
              <a:t> which is 10mL. This means that the rate of absorption R must be 7.5 mL / 10 mL / 60 seconds = 0.012 1/sec if we use the rate of excretion from [5].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0" y="0"/>
            <a:ext cx="9144000" cy="478500"/>
          </a:xfrm>
          <a:prstGeom prst="rect">
            <a:avLst/>
          </a:prstGeom>
          <a:solidFill>
            <a:srgbClr val="98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Hormones are transported by diffusion, advection, and absorption</a:t>
            </a:r>
          </a:p>
        </p:txBody>
      </p:sp>
      <p:sp>
        <p:nvSpPr>
          <p:cNvPr id="78" name="Shape 78"/>
          <p:cNvSpPr/>
          <p:nvPr/>
        </p:nvSpPr>
        <p:spPr>
          <a:xfrm>
            <a:off x="815575" y="946050"/>
            <a:ext cx="3501600" cy="35016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1196425" y="1341450"/>
            <a:ext cx="2739900" cy="27108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2403200" y="782950"/>
            <a:ext cx="402300" cy="750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2403200" y="3849625"/>
            <a:ext cx="402300" cy="750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82" name="Shape 82"/>
          <p:cNvCxnSpPr>
            <a:endCxn id="80" idx="1"/>
          </p:cNvCxnSpPr>
          <p:nvPr/>
        </p:nvCxnSpPr>
        <p:spPr>
          <a:xfrm flipH="1" rot="5400000">
            <a:off x="2101400" y="1459900"/>
            <a:ext cx="734100" cy="130500"/>
          </a:xfrm>
          <a:prstGeom prst="curvedConnector4">
            <a:avLst>
              <a:gd fmla="val 24448" name="adj1"/>
              <a:gd fmla="val 282471" name="adj2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83" name="Shape 83"/>
          <p:cNvSpPr txBox="1"/>
          <p:nvPr/>
        </p:nvSpPr>
        <p:spPr>
          <a:xfrm>
            <a:off x="2088600" y="1973625"/>
            <a:ext cx="1174500" cy="5547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Transmitter</a:t>
            </a:r>
            <a:br>
              <a:rPr lang="en"/>
            </a:br>
            <a:r>
              <a:rPr lang="en"/>
              <a:t>organ/cell</a:t>
            </a:r>
          </a:p>
        </p:txBody>
      </p:sp>
      <p:grpSp>
        <p:nvGrpSpPr>
          <p:cNvPr id="84" name="Shape 84"/>
          <p:cNvGrpSpPr/>
          <p:nvPr/>
        </p:nvGrpSpPr>
        <p:grpSpPr>
          <a:xfrm>
            <a:off x="2537100" y="981250"/>
            <a:ext cx="277500" cy="353700"/>
            <a:chOff x="2537100" y="981250"/>
            <a:chExt cx="277500" cy="353700"/>
          </a:xfrm>
        </p:grpSpPr>
        <p:sp>
          <p:nvSpPr>
            <p:cNvPr id="85" name="Shape 85"/>
            <p:cNvSpPr/>
            <p:nvPr/>
          </p:nvSpPr>
          <p:spPr>
            <a:xfrm>
              <a:off x="2537100" y="981250"/>
              <a:ext cx="125100" cy="125100"/>
            </a:xfrm>
            <a:prstGeom prst="ellipse">
              <a:avLst/>
            </a:prstGeom>
            <a:solidFill>
              <a:srgbClr val="666666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2689500" y="1133650"/>
              <a:ext cx="125100" cy="125100"/>
            </a:xfrm>
            <a:prstGeom prst="ellipse">
              <a:avLst/>
            </a:prstGeom>
            <a:solidFill>
              <a:srgbClr val="666666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2537100" y="1209850"/>
              <a:ext cx="125100" cy="125100"/>
            </a:xfrm>
            <a:prstGeom prst="ellipse">
              <a:avLst/>
            </a:prstGeom>
            <a:solidFill>
              <a:srgbClr val="666666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Shape 88"/>
          <p:cNvSpPr txBox="1"/>
          <p:nvPr/>
        </p:nvSpPr>
        <p:spPr>
          <a:xfrm>
            <a:off x="2088600" y="2911625"/>
            <a:ext cx="1174500" cy="5547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Receiver</a:t>
            </a:r>
            <a:br>
              <a:rPr lang="en"/>
            </a:br>
            <a:r>
              <a:rPr lang="en"/>
              <a:t>organ/cell</a:t>
            </a:r>
          </a:p>
        </p:txBody>
      </p:sp>
      <p:cxnSp>
        <p:nvCxnSpPr>
          <p:cNvPr id="89" name="Shape 89"/>
          <p:cNvCxnSpPr>
            <a:endCxn id="81" idx="1"/>
          </p:cNvCxnSpPr>
          <p:nvPr/>
        </p:nvCxnSpPr>
        <p:spPr>
          <a:xfrm rot="5400000">
            <a:off x="2068850" y="3868525"/>
            <a:ext cx="690600" cy="21900"/>
          </a:xfrm>
          <a:prstGeom prst="curvedConnector4">
            <a:avLst>
              <a:gd fmla="val 22839" name="adj1"/>
              <a:gd fmla="val 1187329" name="adj2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triangle"/>
            <a:tailEnd len="lg" w="lg" type="none"/>
          </a:ln>
        </p:spPr>
      </p:cxnSp>
      <p:sp>
        <p:nvSpPr>
          <p:cNvPr id="90" name="Shape 90"/>
          <p:cNvSpPr txBox="1"/>
          <p:nvPr/>
        </p:nvSpPr>
        <p:spPr>
          <a:xfrm>
            <a:off x="4806400" y="981250"/>
            <a:ext cx="4067100" cy="7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Diffusion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Advection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i="1" lang="en" sz="1800"/>
              <a:t>Clearance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0" y="0"/>
            <a:ext cx="9144000" cy="478500"/>
          </a:xfrm>
          <a:prstGeom prst="rect">
            <a:avLst/>
          </a:prstGeom>
          <a:solidFill>
            <a:srgbClr val="98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Hormones are transported by diffusion, advection, and absorption</a:t>
            </a:r>
          </a:p>
        </p:txBody>
      </p:sp>
      <p:sp>
        <p:nvSpPr>
          <p:cNvPr id="96" name="Shape 96"/>
          <p:cNvSpPr/>
          <p:nvPr/>
        </p:nvSpPr>
        <p:spPr>
          <a:xfrm>
            <a:off x="815575" y="946050"/>
            <a:ext cx="3501600" cy="35016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1196425" y="1341450"/>
            <a:ext cx="2739900" cy="27108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403200" y="782950"/>
            <a:ext cx="402300" cy="750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/>
        </p:nvSpPr>
        <p:spPr>
          <a:xfrm>
            <a:off x="2403200" y="3849625"/>
            <a:ext cx="402300" cy="750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0" name="Shape 100"/>
          <p:cNvCxnSpPr>
            <a:endCxn id="98" idx="1"/>
          </p:cNvCxnSpPr>
          <p:nvPr/>
        </p:nvCxnSpPr>
        <p:spPr>
          <a:xfrm flipH="1" rot="5400000">
            <a:off x="2101400" y="1459900"/>
            <a:ext cx="734100" cy="130500"/>
          </a:xfrm>
          <a:prstGeom prst="curvedConnector4">
            <a:avLst>
              <a:gd fmla="val 24448" name="adj1"/>
              <a:gd fmla="val 282471" name="adj2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01" name="Shape 101"/>
          <p:cNvSpPr txBox="1"/>
          <p:nvPr/>
        </p:nvSpPr>
        <p:spPr>
          <a:xfrm>
            <a:off x="2088600" y="1973625"/>
            <a:ext cx="1174500" cy="5547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Transmitter</a:t>
            </a:r>
            <a:br>
              <a:rPr lang="en"/>
            </a:br>
            <a:r>
              <a:rPr lang="en"/>
              <a:t>organ/cell</a:t>
            </a:r>
          </a:p>
        </p:txBody>
      </p:sp>
      <p:sp>
        <p:nvSpPr>
          <p:cNvPr id="102" name="Shape 102"/>
          <p:cNvSpPr/>
          <p:nvPr/>
        </p:nvSpPr>
        <p:spPr>
          <a:xfrm>
            <a:off x="2646912" y="1078250"/>
            <a:ext cx="125100" cy="1251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2885225" y="1163512"/>
            <a:ext cx="125100" cy="1251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2408625" y="1163500"/>
            <a:ext cx="125100" cy="1251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 txBox="1"/>
          <p:nvPr/>
        </p:nvSpPr>
        <p:spPr>
          <a:xfrm>
            <a:off x="2088600" y="2911625"/>
            <a:ext cx="1174500" cy="5547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Receiver</a:t>
            </a:r>
            <a:br>
              <a:rPr lang="en"/>
            </a:br>
            <a:r>
              <a:rPr lang="en"/>
              <a:t>organ/cell</a:t>
            </a:r>
          </a:p>
        </p:txBody>
      </p:sp>
      <p:cxnSp>
        <p:nvCxnSpPr>
          <p:cNvPr id="106" name="Shape 106"/>
          <p:cNvCxnSpPr>
            <a:endCxn id="99" idx="1"/>
          </p:cNvCxnSpPr>
          <p:nvPr/>
        </p:nvCxnSpPr>
        <p:spPr>
          <a:xfrm rot="5400000">
            <a:off x="2068850" y="3868525"/>
            <a:ext cx="690600" cy="21900"/>
          </a:xfrm>
          <a:prstGeom prst="curvedConnector4">
            <a:avLst>
              <a:gd fmla="val 22839" name="adj1"/>
              <a:gd fmla="val 1187329" name="adj2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triangle"/>
            <a:tailEnd len="lg" w="lg" type="none"/>
          </a:ln>
        </p:spPr>
      </p:cxnSp>
      <p:sp>
        <p:nvSpPr>
          <p:cNvPr id="107" name="Shape 107"/>
          <p:cNvSpPr txBox="1"/>
          <p:nvPr/>
        </p:nvSpPr>
        <p:spPr>
          <a:xfrm>
            <a:off x="4806400" y="981250"/>
            <a:ext cx="4067100" cy="7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Diffusion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Advection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i="1" lang="en" sz="1800"/>
              <a:t>Clearance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8624" y="1321949"/>
            <a:ext cx="1733550" cy="8231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0" y="0"/>
            <a:ext cx="9144000" cy="478500"/>
          </a:xfrm>
          <a:prstGeom prst="rect">
            <a:avLst/>
          </a:prstGeom>
          <a:solidFill>
            <a:srgbClr val="98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Hormones are transported by diffusion, advection, and absorption</a:t>
            </a:r>
          </a:p>
        </p:txBody>
      </p:sp>
      <p:sp>
        <p:nvSpPr>
          <p:cNvPr id="114" name="Shape 114"/>
          <p:cNvSpPr/>
          <p:nvPr/>
        </p:nvSpPr>
        <p:spPr>
          <a:xfrm>
            <a:off x="815575" y="946050"/>
            <a:ext cx="3501600" cy="35016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1196425" y="1341450"/>
            <a:ext cx="2739900" cy="27108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2403200" y="782950"/>
            <a:ext cx="402300" cy="750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2403200" y="3849625"/>
            <a:ext cx="402300" cy="750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18" name="Shape 118"/>
          <p:cNvCxnSpPr>
            <a:endCxn id="116" idx="1"/>
          </p:cNvCxnSpPr>
          <p:nvPr/>
        </p:nvCxnSpPr>
        <p:spPr>
          <a:xfrm flipH="1" rot="5400000">
            <a:off x="2101400" y="1459900"/>
            <a:ext cx="734100" cy="130500"/>
          </a:xfrm>
          <a:prstGeom prst="curvedConnector4">
            <a:avLst>
              <a:gd fmla="val 24448" name="adj1"/>
              <a:gd fmla="val 282471" name="adj2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19" name="Shape 119"/>
          <p:cNvSpPr txBox="1"/>
          <p:nvPr/>
        </p:nvSpPr>
        <p:spPr>
          <a:xfrm>
            <a:off x="2088600" y="1973625"/>
            <a:ext cx="1174500" cy="5547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Transmitter</a:t>
            </a:r>
            <a:br>
              <a:rPr lang="en"/>
            </a:br>
            <a:r>
              <a:rPr lang="en"/>
              <a:t>organ/cell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2088600" y="2911625"/>
            <a:ext cx="1174500" cy="5547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Receiver</a:t>
            </a:r>
            <a:br>
              <a:rPr lang="en"/>
            </a:br>
            <a:r>
              <a:rPr lang="en"/>
              <a:t>organ/cell</a:t>
            </a:r>
          </a:p>
        </p:txBody>
      </p:sp>
      <p:cxnSp>
        <p:nvCxnSpPr>
          <p:cNvPr id="121" name="Shape 121"/>
          <p:cNvCxnSpPr>
            <a:endCxn id="117" idx="1"/>
          </p:cNvCxnSpPr>
          <p:nvPr/>
        </p:nvCxnSpPr>
        <p:spPr>
          <a:xfrm rot="5400000">
            <a:off x="2068850" y="3868525"/>
            <a:ext cx="690600" cy="21900"/>
          </a:xfrm>
          <a:prstGeom prst="curvedConnector4">
            <a:avLst>
              <a:gd fmla="val 22839" name="adj1"/>
              <a:gd fmla="val 1187329" name="adj2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triangle"/>
            <a:tailEnd len="lg" w="lg" type="none"/>
          </a:ln>
        </p:spPr>
      </p:cxnSp>
      <p:sp>
        <p:nvSpPr>
          <p:cNvPr id="122" name="Shape 122"/>
          <p:cNvSpPr txBox="1"/>
          <p:nvPr/>
        </p:nvSpPr>
        <p:spPr>
          <a:xfrm>
            <a:off x="4806400" y="981250"/>
            <a:ext cx="4067100" cy="7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Diffusion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Advection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i="1" lang="en" sz="1800"/>
              <a:t>Clearance</a:t>
            </a:r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8624" y="1321949"/>
            <a:ext cx="1733550" cy="823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12400" y="2528325"/>
            <a:ext cx="1733550" cy="7048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5" name="Shape 125"/>
          <p:cNvGrpSpPr/>
          <p:nvPr/>
        </p:nvGrpSpPr>
        <p:grpSpPr>
          <a:xfrm>
            <a:off x="3531300" y="1348300"/>
            <a:ext cx="277500" cy="353700"/>
            <a:chOff x="2537100" y="981250"/>
            <a:chExt cx="277500" cy="353700"/>
          </a:xfrm>
        </p:grpSpPr>
        <p:sp>
          <p:nvSpPr>
            <p:cNvPr id="126" name="Shape 126"/>
            <p:cNvSpPr/>
            <p:nvPr/>
          </p:nvSpPr>
          <p:spPr>
            <a:xfrm>
              <a:off x="2537100" y="981250"/>
              <a:ext cx="125100" cy="125100"/>
            </a:xfrm>
            <a:prstGeom prst="ellipse">
              <a:avLst/>
            </a:prstGeom>
            <a:solidFill>
              <a:srgbClr val="666666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2689500" y="1133650"/>
              <a:ext cx="125100" cy="125100"/>
            </a:xfrm>
            <a:prstGeom prst="ellipse">
              <a:avLst/>
            </a:prstGeom>
            <a:solidFill>
              <a:srgbClr val="666666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2537100" y="1209850"/>
              <a:ext cx="125100" cy="125100"/>
            </a:xfrm>
            <a:prstGeom prst="ellipse">
              <a:avLst/>
            </a:prstGeom>
            <a:solidFill>
              <a:srgbClr val="666666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0" y="0"/>
            <a:ext cx="9144000" cy="478500"/>
          </a:xfrm>
          <a:prstGeom prst="rect">
            <a:avLst/>
          </a:prstGeom>
          <a:solidFill>
            <a:srgbClr val="98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Hormones are transported by diffusion, advection, and absorption</a:t>
            </a:r>
          </a:p>
        </p:txBody>
      </p:sp>
      <p:sp>
        <p:nvSpPr>
          <p:cNvPr id="134" name="Shape 134"/>
          <p:cNvSpPr/>
          <p:nvPr/>
        </p:nvSpPr>
        <p:spPr>
          <a:xfrm>
            <a:off x="815575" y="946050"/>
            <a:ext cx="3501600" cy="35016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1196425" y="1341450"/>
            <a:ext cx="2739900" cy="27108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2403200" y="782950"/>
            <a:ext cx="402300" cy="750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2403200" y="3849625"/>
            <a:ext cx="402300" cy="750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38" name="Shape 138"/>
          <p:cNvCxnSpPr>
            <a:endCxn id="136" idx="1"/>
          </p:cNvCxnSpPr>
          <p:nvPr/>
        </p:nvCxnSpPr>
        <p:spPr>
          <a:xfrm flipH="1" rot="5400000">
            <a:off x="2101400" y="1459900"/>
            <a:ext cx="734100" cy="130500"/>
          </a:xfrm>
          <a:prstGeom prst="curvedConnector4">
            <a:avLst>
              <a:gd fmla="val 24448" name="adj1"/>
              <a:gd fmla="val 282471" name="adj2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39" name="Shape 139"/>
          <p:cNvSpPr txBox="1"/>
          <p:nvPr/>
        </p:nvSpPr>
        <p:spPr>
          <a:xfrm>
            <a:off x="2088600" y="1973625"/>
            <a:ext cx="1174500" cy="5547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Transmitter</a:t>
            </a:r>
            <a:br>
              <a:rPr lang="en"/>
            </a:br>
            <a:r>
              <a:rPr lang="en"/>
              <a:t>organ/cell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2088600" y="2911625"/>
            <a:ext cx="1174500" cy="5547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Receiver</a:t>
            </a:r>
            <a:br>
              <a:rPr lang="en"/>
            </a:br>
            <a:r>
              <a:rPr lang="en"/>
              <a:t>organ/cell</a:t>
            </a:r>
          </a:p>
        </p:txBody>
      </p:sp>
      <p:cxnSp>
        <p:nvCxnSpPr>
          <p:cNvPr id="141" name="Shape 141"/>
          <p:cNvCxnSpPr>
            <a:endCxn id="137" idx="1"/>
          </p:cNvCxnSpPr>
          <p:nvPr/>
        </p:nvCxnSpPr>
        <p:spPr>
          <a:xfrm rot="5400000">
            <a:off x="2068850" y="3868525"/>
            <a:ext cx="690600" cy="21900"/>
          </a:xfrm>
          <a:prstGeom prst="curvedConnector4">
            <a:avLst>
              <a:gd fmla="val 22839" name="adj1"/>
              <a:gd fmla="val 1187329" name="adj2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triangle"/>
            <a:tailEnd len="lg" w="lg" type="none"/>
          </a:ln>
        </p:spPr>
      </p:cxnSp>
      <p:sp>
        <p:nvSpPr>
          <p:cNvPr id="142" name="Shape 142"/>
          <p:cNvSpPr txBox="1"/>
          <p:nvPr/>
        </p:nvSpPr>
        <p:spPr>
          <a:xfrm>
            <a:off x="4806400" y="981250"/>
            <a:ext cx="4067100" cy="7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Diffusion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Advection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i="1" lang="en" sz="1800"/>
              <a:t>Clearance </a:t>
            </a:r>
            <a:r>
              <a:rPr lang="en" sz="1800"/>
              <a:t>(absorption)</a:t>
            </a:r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8624" y="1321949"/>
            <a:ext cx="1733550" cy="823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12400" y="2528325"/>
            <a:ext cx="17335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45750" y="3672037"/>
            <a:ext cx="146685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Shape 146"/>
          <p:cNvSpPr/>
          <p:nvPr/>
        </p:nvSpPr>
        <p:spPr>
          <a:xfrm>
            <a:off x="2537100" y="981250"/>
            <a:ext cx="125100" cy="1251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2537100" y="1209850"/>
            <a:ext cx="125100" cy="1251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0" y="0"/>
            <a:ext cx="9144000" cy="478500"/>
          </a:xfrm>
          <a:prstGeom prst="rect">
            <a:avLst/>
          </a:prstGeom>
          <a:solidFill>
            <a:srgbClr val="98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Channel capacity is determined by amount of time needed to switch states</a:t>
            </a:r>
          </a:p>
        </p:txBody>
      </p:sp>
      <p:sp>
        <p:nvSpPr>
          <p:cNvPr id="153" name="Shape 153"/>
          <p:cNvSpPr/>
          <p:nvPr/>
        </p:nvSpPr>
        <p:spPr>
          <a:xfrm>
            <a:off x="815575" y="946050"/>
            <a:ext cx="3501600" cy="35016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/>
        </p:nvSpPr>
        <p:spPr>
          <a:xfrm>
            <a:off x="1196425" y="1341450"/>
            <a:ext cx="2739900" cy="27108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2403200" y="782950"/>
            <a:ext cx="402300" cy="750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2403200" y="3849625"/>
            <a:ext cx="402300" cy="750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57" name="Shape 157"/>
          <p:cNvCxnSpPr>
            <a:endCxn id="155" idx="1"/>
          </p:cNvCxnSpPr>
          <p:nvPr/>
        </p:nvCxnSpPr>
        <p:spPr>
          <a:xfrm flipH="1" rot="5400000">
            <a:off x="2101400" y="1459900"/>
            <a:ext cx="734100" cy="130500"/>
          </a:xfrm>
          <a:prstGeom prst="curvedConnector4">
            <a:avLst>
              <a:gd fmla="val 24448" name="adj1"/>
              <a:gd fmla="val 282471" name="adj2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58" name="Shape 158"/>
          <p:cNvSpPr txBox="1"/>
          <p:nvPr/>
        </p:nvSpPr>
        <p:spPr>
          <a:xfrm>
            <a:off x="2088600" y="1973625"/>
            <a:ext cx="1174500" cy="5547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Transmitter</a:t>
            </a:r>
            <a:br>
              <a:rPr lang="en"/>
            </a:br>
            <a:r>
              <a:rPr lang="en"/>
              <a:t>organ/cell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2088600" y="2911625"/>
            <a:ext cx="1174500" cy="5547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Receiver</a:t>
            </a:r>
            <a:br>
              <a:rPr lang="en"/>
            </a:br>
            <a:r>
              <a:rPr lang="en"/>
              <a:t>organ/cell</a:t>
            </a:r>
          </a:p>
        </p:txBody>
      </p:sp>
      <p:cxnSp>
        <p:nvCxnSpPr>
          <p:cNvPr id="160" name="Shape 160"/>
          <p:cNvCxnSpPr>
            <a:endCxn id="156" idx="1"/>
          </p:cNvCxnSpPr>
          <p:nvPr/>
        </p:nvCxnSpPr>
        <p:spPr>
          <a:xfrm rot="5400000">
            <a:off x="2068850" y="3868525"/>
            <a:ext cx="690600" cy="21900"/>
          </a:xfrm>
          <a:prstGeom prst="curvedConnector4">
            <a:avLst>
              <a:gd fmla="val 22839" name="adj1"/>
              <a:gd fmla="val 1187329" name="adj2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triangle"/>
            <a:tailEnd len="lg" w="lg" type="none"/>
          </a:ln>
        </p:spPr>
      </p:cxnSp>
      <p:sp>
        <p:nvSpPr>
          <p:cNvPr id="161" name="Shape 161"/>
          <p:cNvSpPr/>
          <p:nvPr/>
        </p:nvSpPr>
        <p:spPr>
          <a:xfrm>
            <a:off x="2465600" y="4093950"/>
            <a:ext cx="125100" cy="1251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2618000" y="4246350"/>
            <a:ext cx="125100" cy="1251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/>
          <p:nvPr/>
        </p:nvSpPr>
        <p:spPr>
          <a:xfrm>
            <a:off x="2465600" y="4322550"/>
            <a:ext cx="125100" cy="1251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64" name="Shape 1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7562" y="1973612"/>
            <a:ext cx="3838575" cy="1400175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/>
          <p:nvPr/>
        </p:nvSpPr>
        <p:spPr>
          <a:xfrm>
            <a:off x="7535825" y="2396363"/>
            <a:ext cx="522000" cy="554700"/>
          </a:xfrm>
          <a:prstGeom prst="ellipse">
            <a:avLst/>
          </a:prstGeom>
          <a:noFill/>
          <a:ln cap="flat" cmpd="sng" w="76200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0" y="0"/>
            <a:ext cx="9144000" cy="478500"/>
          </a:xfrm>
          <a:prstGeom prst="rect">
            <a:avLst/>
          </a:prstGeom>
          <a:solidFill>
            <a:srgbClr val="98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Channel capacity is determined by amount of time needed to switch states</a:t>
            </a:r>
          </a:p>
        </p:txBody>
      </p:sp>
      <p:sp>
        <p:nvSpPr>
          <p:cNvPr id="171" name="Shape 171"/>
          <p:cNvSpPr/>
          <p:nvPr/>
        </p:nvSpPr>
        <p:spPr>
          <a:xfrm>
            <a:off x="815575" y="946050"/>
            <a:ext cx="3501600" cy="35016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/>
        </p:nvSpPr>
        <p:spPr>
          <a:xfrm>
            <a:off x="1196425" y="1341450"/>
            <a:ext cx="2739900" cy="27108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2403200" y="782950"/>
            <a:ext cx="402300" cy="750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2403200" y="3849625"/>
            <a:ext cx="402300" cy="750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75" name="Shape 175"/>
          <p:cNvCxnSpPr>
            <a:endCxn id="173" idx="1"/>
          </p:cNvCxnSpPr>
          <p:nvPr/>
        </p:nvCxnSpPr>
        <p:spPr>
          <a:xfrm flipH="1" rot="5400000">
            <a:off x="2101400" y="1459900"/>
            <a:ext cx="734100" cy="130500"/>
          </a:xfrm>
          <a:prstGeom prst="curvedConnector4">
            <a:avLst>
              <a:gd fmla="val 24448" name="adj1"/>
              <a:gd fmla="val 282471" name="adj2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76" name="Shape 176"/>
          <p:cNvSpPr txBox="1"/>
          <p:nvPr/>
        </p:nvSpPr>
        <p:spPr>
          <a:xfrm>
            <a:off x="2088600" y="1973625"/>
            <a:ext cx="1174500" cy="5547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Transmitter</a:t>
            </a:r>
            <a:br>
              <a:rPr lang="en"/>
            </a:br>
            <a:r>
              <a:rPr lang="en"/>
              <a:t>organ/cell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2088600" y="2911625"/>
            <a:ext cx="1174500" cy="5547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Receiver</a:t>
            </a:r>
            <a:br>
              <a:rPr lang="en"/>
            </a:br>
            <a:r>
              <a:rPr lang="en"/>
              <a:t>organ/cell</a:t>
            </a:r>
          </a:p>
        </p:txBody>
      </p:sp>
      <p:cxnSp>
        <p:nvCxnSpPr>
          <p:cNvPr id="178" name="Shape 178"/>
          <p:cNvCxnSpPr>
            <a:endCxn id="174" idx="1"/>
          </p:cNvCxnSpPr>
          <p:nvPr/>
        </p:nvCxnSpPr>
        <p:spPr>
          <a:xfrm rot="5400000">
            <a:off x="2068850" y="3868525"/>
            <a:ext cx="690600" cy="21900"/>
          </a:xfrm>
          <a:prstGeom prst="curvedConnector4">
            <a:avLst>
              <a:gd fmla="val 22839" name="adj1"/>
              <a:gd fmla="val 1187329" name="adj2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triangle"/>
            <a:tailEnd len="lg" w="lg" type="none"/>
          </a:ln>
        </p:spPr>
      </p:cxnSp>
      <p:grpSp>
        <p:nvGrpSpPr>
          <p:cNvPr id="179" name="Shape 179"/>
          <p:cNvGrpSpPr/>
          <p:nvPr/>
        </p:nvGrpSpPr>
        <p:grpSpPr>
          <a:xfrm>
            <a:off x="1628300" y="3795250"/>
            <a:ext cx="277500" cy="353700"/>
            <a:chOff x="2465600" y="4093950"/>
            <a:chExt cx="277500" cy="353700"/>
          </a:xfrm>
        </p:grpSpPr>
        <p:sp>
          <p:nvSpPr>
            <p:cNvPr id="180" name="Shape 180"/>
            <p:cNvSpPr/>
            <p:nvPr/>
          </p:nvSpPr>
          <p:spPr>
            <a:xfrm>
              <a:off x="2465600" y="4093950"/>
              <a:ext cx="125100" cy="125100"/>
            </a:xfrm>
            <a:prstGeom prst="ellipse">
              <a:avLst/>
            </a:prstGeom>
            <a:solidFill>
              <a:srgbClr val="666666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2618000" y="4246350"/>
              <a:ext cx="125100" cy="125100"/>
            </a:xfrm>
            <a:prstGeom prst="ellipse">
              <a:avLst/>
            </a:prstGeom>
            <a:solidFill>
              <a:srgbClr val="666666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2465600" y="4322550"/>
              <a:ext cx="125100" cy="125100"/>
            </a:xfrm>
            <a:prstGeom prst="ellipse">
              <a:avLst/>
            </a:prstGeom>
            <a:solidFill>
              <a:srgbClr val="666666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pic>
        <p:nvPicPr>
          <p:cNvPr id="183" name="Shape 1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7562" y="1973612"/>
            <a:ext cx="3838575" cy="1400175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Shape 184"/>
          <p:cNvSpPr/>
          <p:nvPr/>
        </p:nvSpPr>
        <p:spPr>
          <a:xfrm>
            <a:off x="5480600" y="2396363"/>
            <a:ext cx="522000" cy="554700"/>
          </a:xfrm>
          <a:prstGeom prst="ellipse">
            <a:avLst/>
          </a:prstGeom>
          <a:noFill/>
          <a:ln cap="flat" cmpd="sng" w="76200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0" y="0"/>
            <a:ext cx="9144000" cy="478500"/>
          </a:xfrm>
          <a:prstGeom prst="rect">
            <a:avLst/>
          </a:prstGeom>
          <a:solidFill>
            <a:srgbClr val="9800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Channel capacity is determined by amount of time needed to switch states</a:t>
            </a:r>
          </a:p>
        </p:txBody>
      </p:sp>
      <p:sp>
        <p:nvSpPr>
          <p:cNvPr id="190" name="Shape 190"/>
          <p:cNvSpPr/>
          <p:nvPr/>
        </p:nvSpPr>
        <p:spPr>
          <a:xfrm>
            <a:off x="815575" y="946050"/>
            <a:ext cx="3501600" cy="35016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" name="Shape 191"/>
          <p:cNvSpPr/>
          <p:nvPr/>
        </p:nvSpPr>
        <p:spPr>
          <a:xfrm>
            <a:off x="1196425" y="1341450"/>
            <a:ext cx="2739900" cy="27108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/>
          <p:nvPr/>
        </p:nvSpPr>
        <p:spPr>
          <a:xfrm>
            <a:off x="2403200" y="782950"/>
            <a:ext cx="402300" cy="750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/>
          <p:nvPr/>
        </p:nvSpPr>
        <p:spPr>
          <a:xfrm>
            <a:off x="2403200" y="3849625"/>
            <a:ext cx="402300" cy="750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94" name="Shape 194"/>
          <p:cNvCxnSpPr>
            <a:endCxn id="192" idx="1"/>
          </p:cNvCxnSpPr>
          <p:nvPr/>
        </p:nvCxnSpPr>
        <p:spPr>
          <a:xfrm flipH="1" rot="5400000">
            <a:off x="2101400" y="1459900"/>
            <a:ext cx="734100" cy="130500"/>
          </a:xfrm>
          <a:prstGeom prst="curvedConnector4">
            <a:avLst>
              <a:gd fmla="val 24448" name="adj1"/>
              <a:gd fmla="val 282471" name="adj2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95" name="Shape 195"/>
          <p:cNvSpPr txBox="1"/>
          <p:nvPr/>
        </p:nvSpPr>
        <p:spPr>
          <a:xfrm>
            <a:off x="2088600" y="1973625"/>
            <a:ext cx="1174500" cy="5547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Transmitter</a:t>
            </a:r>
            <a:br>
              <a:rPr lang="en"/>
            </a:br>
            <a:r>
              <a:rPr lang="en"/>
              <a:t>organ/cell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2088600" y="2911625"/>
            <a:ext cx="1174500" cy="5547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Receiver</a:t>
            </a:r>
            <a:br>
              <a:rPr lang="en"/>
            </a:br>
            <a:r>
              <a:rPr lang="en"/>
              <a:t>organ/cell</a:t>
            </a:r>
          </a:p>
        </p:txBody>
      </p:sp>
      <p:cxnSp>
        <p:nvCxnSpPr>
          <p:cNvPr id="197" name="Shape 197"/>
          <p:cNvCxnSpPr>
            <a:endCxn id="193" idx="1"/>
          </p:cNvCxnSpPr>
          <p:nvPr/>
        </p:nvCxnSpPr>
        <p:spPr>
          <a:xfrm rot="5400000">
            <a:off x="2068850" y="3868525"/>
            <a:ext cx="690600" cy="21900"/>
          </a:xfrm>
          <a:prstGeom prst="curvedConnector4">
            <a:avLst>
              <a:gd fmla="val 22839" name="adj1"/>
              <a:gd fmla="val 1187329" name="adj2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lg" w="lg" type="triangle"/>
            <a:tailEnd len="lg" w="lg" type="none"/>
          </a:ln>
        </p:spPr>
      </p:cxnSp>
      <p:pic>
        <p:nvPicPr>
          <p:cNvPr id="198" name="Shape 1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7562" y="1973612"/>
            <a:ext cx="3838575" cy="1400175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Shape 199"/>
          <p:cNvSpPr/>
          <p:nvPr/>
        </p:nvSpPr>
        <p:spPr>
          <a:xfrm>
            <a:off x="5480600" y="2396363"/>
            <a:ext cx="522000" cy="554700"/>
          </a:xfrm>
          <a:prstGeom prst="ellipse">
            <a:avLst/>
          </a:prstGeom>
          <a:noFill/>
          <a:ln cap="flat" cmpd="sng" w="76200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" name="Shape 200"/>
          <p:cNvSpPr txBox="1"/>
          <p:nvPr/>
        </p:nvSpPr>
        <p:spPr>
          <a:xfrm>
            <a:off x="5241350" y="3716850"/>
            <a:ext cx="3501600" cy="7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/>
              <a:t>Noisy molecule positions make the transition hard to distinguish</a:t>
            </a:r>
          </a:p>
        </p:txBody>
      </p:sp>
      <p:sp>
        <p:nvSpPr>
          <p:cNvPr id="201" name="Shape 201"/>
          <p:cNvSpPr/>
          <p:nvPr/>
        </p:nvSpPr>
        <p:spPr>
          <a:xfrm>
            <a:off x="2805500" y="4162225"/>
            <a:ext cx="125100" cy="1251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2" name="Shape 202"/>
          <p:cNvSpPr/>
          <p:nvPr/>
        </p:nvSpPr>
        <p:spPr>
          <a:xfrm>
            <a:off x="2503825" y="4224775"/>
            <a:ext cx="125100" cy="1251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/>
          <p:nvPr/>
        </p:nvSpPr>
        <p:spPr>
          <a:xfrm>
            <a:off x="2088600" y="4162225"/>
            <a:ext cx="125100" cy="1251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