
<file path=[Content_Types].xml><?xml version="1.0" encoding="utf-8"?>
<Types xmlns="http://schemas.openxmlformats.org/package/2006/content-types">
  <Default ContentType="image/jpeg" Extension="jpg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8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47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6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94345CB-DF04-45E7-A29D-FA1784D0572E}">
  <a:tblStyle styleId="{F94345CB-DF04-45E7-A29D-FA1784D0572E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8c5a5b64a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8c5a5b64a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48c5a5b64a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48c5a5b64a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48c5a5b64a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48c5a5b64a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7cabf66d22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7cabf66d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7cabf66d22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7cabf66d22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7cabf66d22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37cabf66d22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7cabf66d22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7cabf66d22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7cabf66d22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6" name="Google Shape;206;g37cabf66d22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7cabf66d22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37cabf66d22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37cabf66d22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37cabf66d22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48c5a5b64a_0_0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48c5a5b64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7cabf66d22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7cabf66d22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7cabf66d22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Image from https://upload.wikimedia.org/wikipedia/commons/thumb/e/e5/LED_symbol.svg/1280px-LED_symbol.svg.png</a:t>
            </a:r>
            <a:endParaRPr/>
          </a:p>
        </p:txBody>
      </p:sp>
      <p:sp>
        <p:nvSpPr>
          <p:cNvPr id="243" name="Google Shape;243;g37cabf66d22_0_109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37cabf66d22_0_117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2" name="Google Shape;252;g37cabf66d22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7cabf66d22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Note about the happy region quickly progressing to the fire region</a:t>
            </a:r>
            <a:endParaRPr/>
          </a:p>
        </p:txBody>
      </p:sp>
      <p:sp>
        <p:nvSpPr>
          <p:cNvPr id="265" name="Google Shape;265;g37cabf66d22_0_98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7cabf66d22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7cabf66d22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37cabf66d22_0_172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37cabf66d22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this is the minimum resistance for the brightest light possible.  I usually like 1K ohms to keep it dim.  The art of Engineering is knowing what to ignore</a:t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7cbb38555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7cbb38555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7cbb38555d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7cbb38555d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7cbb38555d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7cbb38555d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7cbb38555d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7cbb38555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8c5a5b64a_0_6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8c5a5b64a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Realistically when working with a course with such a non-gaussian distribution of students there really is no optimal way for us to have a discussion.  We can’t focus on one side and skip the rest right?</a:t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37cbb38555d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4" name="Google Shape;334;g37cbb38555d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7cbb38555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37cbb38555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37cbb38555d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37cbb38555d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g37cbb38555d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Google Shape;365;g37cbb38555d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7cbb38555d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7cbb38555d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37cbb38555d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37cbb38555d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7cbb38555d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37cbb38555d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7cbb38555d_0_1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7cbb38555d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7cbb38555d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7cbb38555d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7cbb38555d_0_1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7cbb38555d_0_1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48c5a5b64a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g348c5a5b64a_0_155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7cbb38555d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7cbb38555d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7cbb38555d_0_1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7cbb38555d_0_1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3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37cbb38555d_0_1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5" name="Google Shape;445;g37cbb38555d_0_1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7cbb38555d_0_1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7cbb38555d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7cbb38555d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68" name="Google Shape;468;g37cbb38555d_0_193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7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Google Shape;478;g37cbb38555d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79" name="Google Shape;479;g37cbb38555d_0_203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7cbb38555d_0_2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7cbb38555d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7cbb38555d_0_208:notes"/>
          <p:cNvSpPr/>
          <p:nvPr>
            <p:ph idx="2" type="sldImg"/>
          </p:nvPr>
        </p:nvSpPr>
        <p:spPr>
          <a:xfrm>
            <a:off x="1143225" y="685800"/>
            <a:ext cx="4572300" cy="3429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7cbb38555d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7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g37cbb38555d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9" name="Google Shape;499;g37cbb38555d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26 microwatts consumed by that LED, you’ll never see that.  Weirdly the arduino simulation in Falstad is actually just a plugin directly from Wokwi!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8c5a5b64a_0_20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8c5a5b64a_0_2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48c5a5b64a_0_2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48c5a5b64a_0_2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48de79fecc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48de79fecc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48c5a5b64a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48c5a5b64a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348c5a5b64a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348c5a5b64a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showMasterSp="0" type="obj">
  <p:cSld name="OBJECT"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ctrTitle"/>
          </p:nvPr>
        </p:nvSpPr>
        <p:spPr>
          <a:xfrm>
            <a:off x="1395574" y="1040482"/>
            <a:ext cx="5385900" cy="9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subTitle"/>
          </p:nvPr>
        </p:nvSpPr>
        <p:spPr>
          <a:xfrm>
            <a:off x="1371600" y="2880360"/>
            <a:ext cx="6400800" cy="12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681704" y="457257"/>
            <a:ext cx="40449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448837" y="1172501"/>
            <a:ext cx="7166100" cy="22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2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0" name="Google Shape;60;p14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81704" y="457257"/>
            <a:ext cx="40449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45720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2" type="body"/>
          </p:nvPr>
        </p:nvSpPr>
        <p:spPr>
          <a:xfrm>
            <a:off x="4709160" y="1183005"/>
            <a:ext cx="3977700" cy="339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indent="-228600" lvl="3" marL="1828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indent="-228600" lvl="4" marL="22860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indent="-228600" lvl="5" marL="2743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indent="-228600" lvl="6" marL="32004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indent="-228600" lvl="7" marL="3657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indent="-228600" lvl="8" marL="411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showMasterSp="0">
  <p:cSld name="Title Only"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681704" y="457257"/>
            <a:ext cx="4044900" cy="5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3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1" type="ftr"/>
          </p:nvPr>
        </p:nvSpPr>
        <p:spPr>
          <a:xfrm>
            <a:off x="3108960" y="4783455"/>
            <a:ext cx="29262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72" name="Google Shape;72;p16"/>
          <p:cNvSpPr txBox="1"/>
          <p:nvPr>
            <p:ph idx="10" type="dt"/>
          </p:nvPr>
        </p:nvSpPr>
        <p:spPr>
          <a:xfrm>
            <a:off x="457200" y="4783455"/>
            <a:ext cx="2103000" cy="2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583680" y="4783455"/>
            <a:ext cx="21030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jpg"/><Relationship Id="rId4" Type="http://schemas.openxmlformats.org/officeDocument/2006/relationships/image" Target="../media/image14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6.jpg"/><Relationship Id="rId4" Type="http://schemas.openxmlformats.org/officeDocument/2006/relationships/image" Target="../media/image1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3.png"/><Relationship Id="rId4" Type="http://schemas.openxmlformats.org/officeDocument/2006/relationships/image" Target="../media/image4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drive.google.com/file/d/1Prg50Bn0Ka7ZQlWz4s8wkpEj5fdhCZuE/view" TargetMode="External"/><Relationship Id="rId4" Type="http://schemas.openxmlformats.org/officeDocument/2006/relationships/image" Target="../media/image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6.jpg"/><Relationship Id="rId4" Type="http://schemas.openxmlformats.org/officeDocument/2006/relationships/image" Target="../media/image2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Relationship Id="rId6" Type="http://schemas.openxmlformats.org/officeDocument/2006/relationships/image" Target="../media/image36.gif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Relationship Id="rId6" Type="http://schemas.openxmlformats.org/officeDocument/2006/relationships/image" Target="../media/image36.gif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17.png"/><Relationship Id="rId4" Type="http://schemas.openxmlformats.org/officeDocument/2006/relationships/image" Target="../media/image27.png"/><Relationship Id="rId5" Type="http://schemas.openxmlformats.org/officeDocument/2006/relationships/image" Target="../media/image19.png"/><Relationship Id="rId6" Type="http://schemas.openxmlformats.org/officeDocument/2006/relationships/image" Target="../media/image36.gif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6.jpg"/><Relationship Id="rId4" Type="http://schemas.openxmlformats.org/officeDocument/2006/relationships/image" Target="../media/image38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.jpg"/><Relationship Id="rId4" Type="http://schemas.openxmlformats.org/officeDocument/2006/relationships/image" Target="../media/image41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2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26.png"/><Relationship Id="rId4" Type="http://schemas.openxmlformats.org/officeDocument/2006/relationships/image" Target="../media/image30.png"/><Relationship Id="rId5" Type="http://schemas.openxmlformats.org/officeDocument/2006/relationships/image" Target="../media/image35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1.jpg"/><Relationship Id="rId4" Type="http://schemas.openxmlformats.org/officeDocument/2006/relationships/image" Target="../media/image33.jpg"/><Relationship Id="rId5" Type="http://schemas.openxmlformats.org/officeDocument/2006/relationships/image" Target="../media/image37.jpg"/><Relationship Id="rId6" Type="http://schemas.openxmlformats.org/officeDocument/2006/relationships/image" Target="../media/image39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32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34.jp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48.xml"/><Relationship Id="rId3" Type="http://schemas.openxmlformats.org/officeDocument/2006/relationships/hyperlink" Target="https://wokwi.com/projects/441664865277607937" TargetMode="External"/><Relationship Id="rId4" Type="http://schemas.openxmlformats.org/officeDocument/2006/relationships/hyperlink" Target="https://www.falstad.com/circuit/circuitjs.html?ctz=CQAgjCAMB0l5AWAnC1b0DYQGYAcAmaAdg3wFYCwFsVIMEQzJHHmyBTAWjDACgEwuHIhC5m5LGKjgQCNtOYwyIAA4BLAHYAdAM58wpHGXyjmc5lJMATdgDMAhgFcANgBdOz9lZmKosPgBOwgxS2Mam0mDwcLwA5rJwEQKSvpC8QA" TargetMode="External"/><Relationship Id="rId5" Type="http://schemas.openxmlformats.org/officeDocument/2006/relationships/hyperlink" Target="https://wokwi.com/projects/346178932556431954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jpg"/><Relationship Id="rId4" Type="http://schemas.openxmlformats.org/officeDocument/2006/relationships/image" Target="../media/image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Electronics</a:t>
            </a:r>
            <a:endParaRPr/>
          </a:p>
        </p:txBody>
      </p:sp>
      <p:sp>
        <p:nvSpPr>
          <p:cNvPr id="79" name="Google Shape;79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6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2" name="Google Shape;142;p26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7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27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p27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27"/>
          <p:cNvSpPr/>
          <p:nvPr/>
        </p:nvSpPr>
        <p:spPr>
          <a:xfrm>
            <a:off x="4167693" y="311342"/>
            <a:ext cx="880500" cy="7458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27"/>
          <p:cNvSpPr txBox="1"/>
          <p:nvPr/>
        </p:nvSpPr>
        <p:spPr>
          <a:xfrm>
            <a:off x="5970000" y="1157050"/>
            <a:ext cx="2965500" cy="25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Micro USB connector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Provides 5V and ground connections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Data transfer for programming and debugging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152" name="Google Shape;152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51" y="1588000"/>
            <a:ext cx="3603749" cy="2602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8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28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8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28"/>
          <p:cNvSpPr/>
          <p:nvPr/>
        </p:nvSpPr>
        <p:spPr>
          <a:xfrm>
            <a:off x="2393652" y="514708"/>
            <a:ext cx="1189800" cy="7458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8"/>
          <p:cNvSpPr txBox="1"/>
          <p:nvPr/>
        </p:nvSpPr>
        <p:spPr>
          <a:xfrm>
            <a:off x="5970000" y="1157050"/>
            <a:ext cx="2965500" cy="25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3.3 Volt regulator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Takes 5V in and turns it to 3.3V which our microcontroller needs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162" name="Google Shape;162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425" y="1700798"/>
            <a:ext cx="2477174" cy="216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9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29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9" name="Google Shape;169;p29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9"/>
          <p:cNvSpPr/>
          <p:nvPr/>
        </p:nvSpPr>
        <p:spPr>
          <a:xfrm>
            <a:off x="2393652" y="514708"/>
            <a:ext cx="1189800" cy="7458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29"/>
          <p:cNvSpPr txBox="1"/>
          <p:nvPr/>
        </p:nvSpPr>
        <p:spPr>
          <a:xfrm>
            <a:off x="5970000" y="1157050"/>
            <a:ext cx="2965500" cy="25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Capacitors store charge and reduce ripples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172" name="Google Shape;17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425" y="1700798"/>
            <a:ext cx="2477174" cy="2169601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9"/>
          <p:cNvSpPr txBox="1"/>
          <p:nvPr/>
        </p:nvSpPr>
        <p:spPr>
          <a:xfrm>
            <a:off x="2697950" y="2218650"/>
            <a:ext cx="895200" cy="88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why?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174" name="Google Shape;174;p29"/>
          <p:cNvCxnSpPr>
            <a:stCxn id="173" idx="0"/>
          </p:cNvCxnSpPr>
          <p:nvPr/>
        </p:nvCxnSpPr>
        <p:spPr>
          <a:xfrm rot="10800000">
            <a:off x="3145550" y="1692150"/>
            <a:ext cx="0" cy="5265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75" name="Google Shape;175;p29"/>
          <p:cNvCxnSpPr>
            <a:stCxn id="173" idx="1"/>
          </p:cNvCxnSpPr>
          <p:nvPr/>
        </p:nvCxnSpPr>
        <p:spPr>
          <a:xfrm flipH="1">
            <a:off x="2206550" y="2661900"/>
            <a:ext cx="491400" cy="399600"/>
          </a:xfrm>
          <a:prstGeom prst="straightConnector1">
            <a:avLst/>
          </a:prstGeom>
          <a:noFill/>
          <a:ln cap="flat" cmpd="sng" w="38100">
            <a:solidFill>
              <a:schemeClr val="accent1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0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0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2" name="Google Shape;182;p30" title="scope_1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37" y="0"/>
            <a:ext cx="8180514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30"/>
          <p:cNvSpPr txBox="1"/>
          <p:nvPr/>
        </p:nvSpPr>
        <p:spPr>
          <a:xfrm>
            <a:off x="8131118" y="2894500"/>
            <a:ext cx="1149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variance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4" name="Google Shape;184;p30"/>
          <p:cNvSpPr txBox="1"/>
          <p:nvPr/>
        </p:nvSpPr>
        <p:spPr>
          <a:xfrm>
            <a:off x="8134602" y="3310000"/>
            <a:ext cx="1149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average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85" name="Google Shape;185;p30"/>
          <p:cNvSpPr txBox="1"/>
          <p:nvPr/>
        </p:nvSpPr>
        <p:spPr>
          <a:xfrm>
            <a:off x="4444650" y="763000"/>
            <a:ext cx="20802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No Load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No Bypass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31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p31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2" name="Google Shape;192;p31" title="scope_0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73" y="0"/>
            <a:ext cx="818051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1"/>
          <p:cNvSpPr txBox="1"/>
          <p:nvPr/>
        </p:nvSpPr>
        <p:spPr>
          <a:xfrm>
            <a:off x="4444650" y="763000"/>
            <a:ext cx="20802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No Load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0.1uF Bypass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194" name="Google Shape;194;p31"/>
          <p:cNvCxnSpPr/>
          <p:nvPr/>
        </p:nvCxnSpPr>
        <p:spPr>
          <a:xfrm>
            <a:off x="8561200" y="2841850"/>
            <a:ext cx="8700" cy="5880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2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32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1" name="Google Shape;201;p32" title="scope_2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73" y="0"/>
            <a:ext cx="818051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32"/>
          <p:cNvSpPr txBox="1"/>
          <p:nvPr/>
        </p:nvSpPr>
        <p:spPr>
          <a:xfrm>
            <a:off x="4444650" y="763000"/>
            <a:ext cx="20802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With</a:t>
            </a:r>
            <a:r>
              <a:rPr lang="en" sz="1800">
                <a:solidFill>
                  <a:schemeClr val="lt1"/>
                </a:solidFill>
              </a:rPr>
              <a:t> Load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No Bypass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203" name="Google Shape;203;p32"/>
          <p:cNvCxnSpPr/>
          <p:nvPr/>
        </p:nvCxnSpPr>
        <p:spPr>
          <a:xfrm rot="10800000">
            <a:off x="8569975" y="2885557"/>
            <a:ext cx="0" cy="491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33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33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33" title="scope_3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73" y="0"/>
            <a:ext cx="818051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33"/>
          <p:cNvSpPr txBox="1"/>
          <p:nvPr/>
        </p:nvSpPr>
        <p:spPr>
          <a:xfrm>
            <a:off x="4444650" y="763000"/>
            <a:ext cx="20802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With Load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0.1uF Bypass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212" name="Google Shape;212;p33"/>
          <p:cNvCxnSpPr/>
          <p:nvPr/>
        </p:nvCxnSpPr>
        <p:spPr>
          <a:xfrm>
            <a:off x="8561200" y="2841850"/>
            <a:ext cx="8700" cy="5880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4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" name="Google Shape;218;p34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9" name="Google Shape;219;p34" title="scope_4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73" y="0"/>
            <a:ext cx="818051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34"/>
          <p:cNvSpPr txBox="1"/>
          <p:nvPr/>
        </p:nvSpPr>
        <p:spPr>
          <a:xfrm>
            <a:off x="4444650" y="763000"/>
            <a:ext cx="25893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With Load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0.1 and 1uF Bypass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221" name="Google Shape;221;p34"/>
          <p:cNvCxnSpPr/>
          <p:nvPr/>
        </p:nvCxnSpPr>
        <p:spPr>
          <a:xfrm>
            <a:off x="8561200" y="2841850"/>
            <a:ext cx="8700" cy="5880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5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35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28" name="Google Shape;228;p35" title="scope_5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73" y="0"/>
            <a:ext cx="818051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5"/>
          <p:cNvSpPr txBox="1"/>
          <p:nvPr/>
        </p:nvSpPr>
        <p:spPr>
          <a:xfrm>
            <a:off x="4444650" y="763000"/>
            <a:ext cx="2299800" cy="82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With Load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0.1, 1, and 10uF Bypass</a:t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230" name="Google Shape;230;p35"/>
          <p:cNvCxnSpPr/>
          <p:nvPr/>
        </p:nvCxnSpPr>
        <p:spPr>
          <a:xfrm>
            <a:off x="8561200" y="2841850"/>
            <a:ext cx="8700" cy="588000"/>
          </a:xfrm>
          <a:prstGeom prst="straightConnector1">
            <a:avLst/>
          </a:prstGeom>
          <a:noFill/>
          <a:ln cap="flat" cmpd="sng" w="38100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ctrTitle"/>
          </p:nvPr>
        </p:nvSpPr>
        <p:spPr>
          <a:xfrm>
            <a:off x="1395574" y="1040482"/>
            <a:ext cx="5385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18"/>
          <p:cNvSpPr txBox="1"/>
          <p:nvPr>
            <p:ph idx="1" type="subTitle"/>
          </p:nvPr>
        </p:nvSpPr>
        <p:spPr>
          <a:xfrm>
            <a:off x="1371600" y="2880360"/>
            <a:ext cx="64008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6" name="Google Shape;86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" y="0"/>
            <a:ext cx="914398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6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36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7" name="Google Shape;237;p36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6"/>
          <p:cNvSpPr/>
          <p:nvPr/>
        </p:nvSpPr>
        <p:spPr>
          <a:xfrm>
            <a:off x="5317525" y="338300"/>
            <a:ext cx="1742700" cy="6267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9" name="Google Shape;239;p36"/>
          <p:cNvSpPr txBox="1"/>
          <p:nvPr/>
        </p:nvSpPr>
        <p:spPr>
          <a:xfrm>
            <a:off x="5970000" y="1157050"/>
            <a:ext cx="2965500" cy="25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Resistors* reduce the flow of current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Light Emitting Diodes produce light when current flows through them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240" name="Google Shape;24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3551" y="1057150"/>
            <a:ext cx="1566600" cy="3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7"/>
          <p:cNvSpPr txBox="1"/>
          <p:nvPr>
            <p:ph type="title"/>
          </p:nvPr>
        </p:nvSpPr>
        <p:spPr>
          <a:xfrm>
            <a:off x="681704" y="457257"/>
            <a:ext cx="40449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Diodes:</a:t>
            </a:r>
            <a:endParaRPr/>
          </a:p>
        </p:txBody>
      </p:sp>
      <p:sp>
        <p:nvSpPr>
          <p:cNvPr id="246" name="Google Shape;246;p37"/>
          <p:cNvSpPr txBox="1"/>
          <p:nvPr/>
        </p:nvSpPr>
        <p:spPr>
          <a:xfrm>
            <a:off x="705917" y="1091841"/>
            <a:ext cx="1928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Electronic components: Diodes" id="247" name="Google Shape;24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1704" y="1156416"/>
            <a:ext cx="3419081" cy="159881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LED symbol.svg - Wikipedia" id="248" name="Google Shape;248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6791" y="3089756"/>
            <a:ext cx="2828925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7"/>
          <p:cNvSpPr txBox="1"/>
          <p:nvPr/>
        </p:nvSpPr>
        <p:spPr>
          <a:xfrm>
            <a:off x="1210265" y="4004156"/>
            <a:ext cx="39498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4" name="Google Shape;254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47163" y="1545375"/>
            <a:ext cx="3105692" cy="286826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ile:LED symbol.svg - Wikipedia" id="255" name="Google Shape;255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76791" y="2044331"/>
            <a:ext cx="2828925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8"/>
          <p:cNvSpPr txBox="1"/>
          <p:nvPr>
            <p:ph type="title"/>
          </p:nvPr>
        </p:nvSpPr>
        <p:spPr>
          <a:xfrm>
            <a:off x="681704" y="457257"/>
            <a:ext cx="40449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Diodes:</a:t>
            </a:r>
            <a:endParaRPr/>
          </a:p>
        </p:txBody>
      </p:sp>
      <p:sp>
        <p:nvSpPr>
          <p:cNvPr id="257" name="Google Shape;257;p38"/>
          <p:cNvSpPr txBox="1"/>
          <p:nvPr/>
        </p:nvSpPr>
        <p:spPr>
          <a:xfrm>
            <a:off x="729309" y="1035131"/>
            <a:ext cx="39498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Light emitting diode (LED)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8" name="Google Shape;258;p38"/>
          <p:cNvCxnSpPr/>
          <p:nvPr/>
        </p:nvCxnSpPr>
        <p:spPr>
          <a:xfrm flipH="1">
            <a:off x="5171194" y="2958731"/>
            <a:ext cx="613500" cy="5856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59" name="Google Shape;259;p38"/>
          <p:cNvCxnSpPr/>
          <p:nvPr/>
        </p:nvCxnSpPr>
        <p:spPr>
          <a:xfrm flipH="1">
            <a:off x="5355300" y="1689413"/>
            <a:ext cx="750000" cy="4416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60" name="Google Shape;260;p38"/>
          <p:cNvCxnSpPr/>
          <p:nvPr/>
        </p:nvCxnSpPr>
        <p:spPr>
          <a:xfrm flipH="1" rot="10800000">
            <a:off x="6874725" y="2860181"/>
            <a:ext cx="359700" cy="4350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61" name="Google Shape;261;p38"/>
          <p:cNvCxnSpPr/>
          <p:nvPr/>
        </p:nvCxnSpPr>
        <p:spPr>
          <a:xfrm>
            <a:off x="6975075" y="3730106"/>
            <a:ext cx="705300" cy="3291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62" name="Google Shape;262;p38"/>
          <p:cNvCxnSpPr/>
          <p:nvPr/>
        </p:nvCxnSpPr>
        <p:spPr>
          <a:xfrm>
            <a:off x="7234275" y="1545375"/>
            <a:ext cx="705300" cy="329100"/>
          </a:xfrm>
          <a:prstGeom prst="straightConnector1">
            <a:avLst/>
          </a:prstGeom>
          <a:noFill/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med" w="med" type="triangle"/>
          </a:ln>
        </p:spPr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Electronic components: Diodes" id="267" name="Google Shape;267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62210" y="389594"/>
            <a:ext cx="3419081" cy="1598812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Google Shape;268;p39"/>
          <p:cNvSpPr txBox="1"/>
          <p:nvPr>
            <p:ph type="title"/>
          </p:nvPr>
        </p:nvSpPr>
        <p:spPr>
          <a:xfrm>
            <a:off x="681704" y="457257"/>
            <a:ext cx="4044900" cy="518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Diodes:</a:t>
            </a:r>
            <a:endParaRPr/>
          </a:p>
        </p:txBody>
      </p:sp>
      <p:sp>
        <p:nvSpPr>
          <p:cNvPr id="269" name="Google Shape;269;p39"/>
          <p:cNvSpPr txBox="1"/>
          <p:nvPr/>
        </p:nvSpPr>
        <p:spPr>
          <a:xfrm>
            <a:off x="705917" y="1091841"/>
            <a:ext cx="1928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39"/>
          <p:cNvSpPr/>
          <p:nvPr/>
        </p:nvSpPr>
        <p:spPr>
          <a:xfrm>
            <a:off x="1460906" y="979975"/>
            <a:ext cx="418200" cy="418200"/>
          </a:xfrm>
          <a:prstGeom prst="mathPlus">
            <a:avLst>
              <a:gd fmla="val 23520" name="adj1"/>
            </a:avLst>
          </a:prstGeom>
          <a:solidFill>
            <a:schemeClr val="lt2"/>
          </a:solidFill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39"/>
          <p:cNvSpPr/>
          <p:nvPr/>
        </p:nvSpPr>
        <p:spPr>
          <a:xfrm>
            <a:off x="3247800" y="1049613"/>
            <a:ext cx="418200" cy="278700"/>
          </a:xfrm>
          <a:prstGeom prst="mathMinus">
            <a:avLst>
              <a:gd fmla="val 23520" name="adj1"/>
            </a:avLst>
          </a:prstGeom>
          <a:solidFill>
            <a:schemeClr val="lt2"/>
          </a:solidFill>
          <a:ln cap="flat" cmpd="sng" w="71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39"/>
          <p:cNvSpPr txBox="1"/>
          <p:nvPr/>
        </p:nvSpPr>
        <p:spPr>
          <a:xfrm>
            <a:off x="596925" y="1410000"/>
            <a:ext cx="5050200" cy="284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" sz="23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Current flows in one direction only*</a:t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>
                <a:latin typeface="Calibri"/>
                <a:ea typeface="Calibri"/>
                <a:cs typeface="Calibri"/>
                <a:sym typeface="Calibri"/>
              </a:rPr>
              <a:t>Require a resistor to limit the current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>
                <a:latin typeface="Calibri"/>
                <a:ea typeface="Calibri"/>
                <a:cs typeface="Calibri"/>
                <a:sym typeface="Calibri"/>
              </a:rPr>
              <a:t>No current - nothing happens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>
                <a:latin typeface="Calibri"/>
                <a:ea typeface="Calibri"/>
                <a:cs typeface="Calibri"/>
                <a:sym typeface="Calibri"/>
              </a:rPr>
              <a:t>A little current - nice happy lights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lang="en" sz="2300">
                <a:latin typeface="Calibri"/>
                <a:ea typeface="Calibri"/>
                <a:cs typeface="Calibri"/>
                <a:sym typeface="Calibri"/>
              </a:rPr>
              <a:t>Lots of current - fire, burnt parts, sadness</a:t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t/>
            </a:r>
            <a:endParaRPr b="0" i="0" sz="23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Diodes - SparkFun Learn" id="273" name="Google Shape;273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42881" y="713681"/>
            <a:ext cx="3093245" cy="3093245"/>
          </a:xfrm>
          <a:prstGeom prst="rect">
            <a:avLst/>
          </a:prstGeom>
          <a:noFill/>
          <a:ln>
            <a:noFill/>
          </a:ln>
        </p:spPr>
      </p:pic>
      <p:sp>
        <p:nvSpPr>
          <p:cNvPr id="274" name="Google Shape;274;p39"/>
          <p:cNvSpPr txBox="1"/>
          <p:nvPr/>
        </p:nvSpPr>
        <p:spPr>
          <a:xfrm>
            <a:off x="5742854" y="3849356"/>
            <a:ext cx="3093300" cy="3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b="0" i="0" lang="en" sz="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Img: https://cdn.sparkfun.com/assets/4/4/a/5/b/5175b518ce395f2d49000000.png</a:t>
            </a:r>
            <a:endParaRPr b="0" i="0" sz="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39"/>
          <p:cNvSpPr txBox="1"/>
          <p:nvPr/>
        </p:nvSpPr>
        <p:spPr>
          <a:xfrm>
            <a:off x="6870600" y="252550"/>
            <a:ext cx="22734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Very sensitive here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276" name="Google Shape;276;p39"/>
          <p:cNvCxnSpPr/>
          <p:nvPr/>
        </p:nvCxnSpPr>
        <p:spPr>
          <a:xfrm flipH="1">
            <a:off x="8262850" y="665075"/>
            <a:ext cx="588000" cy="8076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40"/>
          <p:cNvSpPr/>
          <p:nvPr/>
        </p:nvSpPr>
        <p:spPr>
          <a:xfrm>
            <a:off x="-5450" y="6775"/>
            <a:ext cx="9102000" cy="5231400"/>
          </a:xfrm>
          <a:prstGeom prst="rect">
            <a:avLst/>
          </a:prstGeom>
          <a:solidFill>
            <a:schemeClr val="dk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40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" name="Google Shape;283;p40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84" name="Google Shape;284;p40" title="PXL_20250908_182018061.TS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46054" y="0"/>
            <a:ext cx="685802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" name="Google Shape;290;p41"/>
          <p:cNvSpPr txBox="1"/>
          <p:nvPr>
            <p:ph idx="1" type="body"/>
          </p:nvPr>
        </p:nvSpPr>
        <p:spPr>
          <a:xfrm>
            <a:off x="457200" y="1183006"/>
            <a:ext cx="3977700" cy="30477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Current won’t flow* until voltage exceeds the forward voltage drop (Vfd) of the LED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Knowing max current of the LED lets us set an appropriate current limiting resistor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0.025A=(3.3-2)V/R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R=1.3/0.025=52 Ohms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41"/>
          <p:cNvSpPr txBox="1"/>
          <p:nvPr>
            <p:ph idx="2" type="body"/>
          </p:nvPr>
        </p:nvSpPr>
        <p:spPr>
          <a:xfrm>
            <a:off x="4709160" y="1183005"/>
            <a:ext cx="3977700" cy="2772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I=(3.3-Vfd)/R</a:t>
            </a:r>
            <a:endParaRPr/>
          </a:p>
        </p:txBody>
      </p:sp>
      <p:pic>
        <p:nvPicPr>
          <p:cNvPr id="292" name="Google Shape;29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49050" y="1597689"/>
            <a:ext cx="4480651" cy="19481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49050" y="3545793"/>
            <a:ext cx="3989157" cy="1597707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41"/>
          <p:cNvSpPr/>
          <p:nvPr/>
        </p:nvSpPr>
        <p:spPr>
          <a:xfrm>
            <a:off x="6559982" y="2171143"/>
            <a:ext cx="501600" cy="2772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5" name="Google Shape;295;p41"/>
          <p:cNvSpPr/>
          <p:nvPr/>
        </p:nvSpPr>
        <p:spPr>
          <a:xfrm>
            <a:off x="6835300" y="4061839"/>
            <a:ext cx="1702800" cy="1755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42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1" name="Google Shape;301;p42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02" name="Google Shape;302;p42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42"/>
          <p:cNvSpPr/>
          <p:nvPr/>
        </p:nvSpPr>
        <p:spPr>
          <a:xfrm>
            <a:off x="4049675" y="1646095"/>
            <a:ext cx="1255200" cy="5814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42"/>
          <p:cNvSpPr txBox="1"/>
          <p:nvPr/>
        </p:nvSpPr>
        <p:spPr>
          <a:xfrm>
            <a:off x="5970000" y="1157050"/>
            <a:ext cx="3065100" cy="25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Resistors also define states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Usually coded so you can see the value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51*10^2 = 5.1K Ohms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305" name="Google Shape;305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50" y="1346525"/>
            <a:ext cx="2855325" cy="2258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43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1" name="Google Shape;311;p43"/>
          <p:cNvSpPr txBox="1"/>
          <p:nvPr>
            <p:ph idx="1" type="body"/>
          </p:nvPr>
        </p:nvSpPr>
        <p:spPr>
          <a:xfrm>
            <a:off x="448837" y="1172501"/>
            <a:ext cx="7166100" cy="8313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the voltage of a wire that is just hanging out in space?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6" name="Google Shape;316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5" y="3219275"/>
            <a:ext cx="2047400" cy="19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44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8" name="Google Shape;318;p44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9" name="Google Shape;319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73750"/>
            <a:ext cx="2047400" cy="16030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20" name="Google Shape;320;p44"/>
          <p:cNvGraphicFramePr/>
          <p:nvPr/>
        </p:nvGraphicFramePr>
        <p:xfrm>
          <a:off x="2064975" y="179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{F94345CB-DF04-45E7-A29D-FA1784D0572E}</a:tableStyleId>
              </a:tblPr>
              <a:tblGrid>
                <a:gridCol w="2359675"/>
                <a:gridCol w="2359675"/>
                <a:gridCol w="2359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Scenario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Voltage at input when not pushed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Voltage at input when pushed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21" name="Google Shape;321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2047400" cy="176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oogle Shape;326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5" y="3219275"/>
            <a:ext cx="2047400" cy="19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5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45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29" name="Google Shape;329;p4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73750"/>
            <a:ext cx="2047400" cy="16030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30" name="Google Shape;330;p45"/>
          <p:cNvGraphicFramePr/>
          <p:nvPr/>
        </p:nvGraphicFramePr>
        <p:xfrm>
          <a:off x="2064975" y="179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{F94345CB-DF04-45E7-A29D-FA1784D0572E}</a:tableStyleId>
              </a:tblPr>
              <a:tblGrid>
                <a:gridCol w="2359675"/>
                <a:gridCol w="2359675"/>
                <a:gridCol w="2359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Scenario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Voltage at input when not pushed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Voltage at input when pushed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???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31" name="Google Shape;331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2047400" cy="176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ctrTitle"/>
          </p:nvPr>
        </p:nvSpPr>
        <p:spPr>
          <a:xfrm>
            <a:off x="1395574" y="1040482"/>
            <a:ext cx="5385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9"/>
          <p:cNvSpPr txBox="1"/>
          <p:nvPr>
            <p:ph idx="1" type="subTitle"/>
          </p:nvPr>
        </p:nvSpPr>
        <p:spPr>
          <a:xfrm>
            <a:off x="1371600" y="2880360"/>
            <a:ext cx="64008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3" name="Google Shape;9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"/>
            <a:ext cx="9143988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6" name="Google Shape;336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5" y="3219275"/>
            <a:ext cx="2047400" cy="19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37" name="Google Shape;337;p46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8" name="Google Shape;338;p46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9" name="Google Shape;33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73750"/>
            <a:ext cx="2047400" cy="16030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40" name="Google Shape;340;p46"/>
          <p:cNvGraphicFramePr/>
          <p:nvPr/>
        </p:nvGraphicFramePr>
        <p:xfrm>
          <a:off x="2064975" y="179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{F94345CB-DF04-45E7-A29D-FA1784D0572E}</a:tableStyleId>
              </a:tblPr>
              <a:tblGrid>
                <a:gridCol w="2359675"/>
                <a:gridCol w="2359675"/>
                <a:gridCol w="2359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Scenario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Voltage at input when not pushed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Voltage at input when pushed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???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Gnd (0 Volts)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41" name="Google Shape;341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2047400" cy="176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6" name="Google Shape;346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5" y="3219275"/>
            <a:ext cx="2047400" cy="19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47" name="Google Shape;347;p47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8" name="Google Shape;348;p47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49" name="Google Shape;349;p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73750"/>
            <a:ext cx="2047400" cy="16030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50" name="Google Shape;350;p47"/>
          <p:cNvGraphicFramePr/>
          <p:nvPr/>
        </p:nvGraphicFramePr>
        <p:xfrm>
          <a:off x="2064975" y="179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{F94345CB-DF04-45E7-A29D-FA1784D0572E}</a:tableStyleId>
              </a:tblPr>
              <a:tblGrid>
                <a:gridCol w="2359675"/>
                <a:gridCol w="2359675"/>
                <a:gridCol w="2359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Scenario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Voltage at input when not pushed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Voltage at input when pushed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???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Gnd (0 Volts)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51" name="Google Shape;351;p4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2047400" cy="1763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6" name="Google Shape;35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5" y="3219275"/>
            <a:ext cx="2047400" cy="19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57" name="Google Shape;357;p48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48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9" name="Google Shape;359;p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73750"/>
            <a:ext cx="2047400" cy="16030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60" name="Google Shape;360;p48"/>
          <p:cNvGraphicFramePr/>
          <p:nvPr/>
        </p:nvGraphicFramePr>
        <p:xfrm>
          <a:off x="2064975" y="179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{F94345CB-DF04-45E7-A29D-FA1784D0572E}</a:tableStyleId>
              </a:tblPr>
              <a:tblGrid>
                <a:gridCol w="2359675"/>
                <a:gridCol w="2359675"/>
                <a:gridCol w="2359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Scenario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Voltage at input when not pushed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Voltage at input when pushed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???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Gnd (0 Volts)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3.3/Gnd/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61" name="Google Shape;361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2047400" cy="1763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drawing of a fire with a yellow center on a white background (Provided by Tenor)" id="362" name="Google Shape;362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1575" y="2711375"/>
            <a:ext cx="507900" cy="5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Google Shape;367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5" y="3219275"/>
            <a:ext cx="2047400" cy="19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9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9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70" name="Google Shape;370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73750"/>
            <a:ext cx="2047400" cy="16030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71" name="Google Shape;371;p49"/>
          <p:cNvGraphicFramePr/>
          <p:nvPr/>
        </p:nvGraphicFramePr>
        <p:xfrm>
          <a:off x="2064975" y="179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{F94345CB-DF04-45E7-A29D-FA1784D0572E}</a:tableStyleId>
              </a:tblPr>
              <a:tblGrid>
                <a:gridCol w="2359675"/>
                <a:gridCol w="2359675"/>
                <a:gridCol w="2359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Scenario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Voltage at input when not pushed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Voltage at input when pushed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???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Gnd (0 Volts)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3.3/Gnd/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72" name="Google Shape;372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2047400" cy="1763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drawing of a fire with a yellow center on a white background (Provided by Tenor)" id="373" name="Google Shape;373;p4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1575" y="2711375"/>
            <a:ext cx="507900" cy="507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" name="Google Shape;378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75" y="3219275"/>
            <a:ext cx="2047400" cy="19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379" name="Google Shape;379;p50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50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1" name="Google Shape;381;p5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673750"/>
            <a:ext cx="2047400" cy="1603062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82" name="Google Shape;382;p50"/>
          <p:cNvGraphicFramePr/>
          <p:nvPr/>
        </p:nvGraphicFramePr>
        <p:xfrm>
          <a:off x="2064975" y="1795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{F94345CB-DF04-45E7-A29D-FA1784D0572E}</a:tableStyleId>
              </a:tblPr>
              <a:tblGrid>
                <a:gridCol w="2359675"/>
                <a:gridCol w="2359675"/>
                <a:gridCol w="2359675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Scenario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Voltage at input when not pushed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Voltage at input when pushed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SW1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???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Gnd (0 Volts)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SW2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3.3/Gnd/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SW3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3.3V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Gnd (0 Volts)</a:t>
                      </a:r>
                      <a:endParaRPr/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pic>
        <p:nvPicPr>
          <p:cNvPr id="383" name="Google Shape;383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" y="0"/>
            <a:ext cx="2047400" cy="17630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cartoon drawing of a fire with a yellow center on a white background (Provided by Tenor)" id="384" name="Google Shape;384;p5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741575" y="2711375"/>
            <a:ext cx="507900" cy="507900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50"/>
          <p:cNvSpPr txBox="1"/>
          <p:nvPr/>
        </p:nvSpPr>
        <p:spPr>
          <a:xfrm>
            <a:off x="6472200" y="3997160"/>
            <a:ext cx="2671800" cy="6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With a power dissipation of only 1mW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386" name="Google Shape;386;p50"/>
          <p:cNvCxnSpPr>
            <a:stCxn id="385" idx="0"/>
          </p:cNvCxnSpPr>
          <p:nvPr/>
        </p:nvCxnSpPr>
        <p:spPr>
          <a:xfrm rot="10800000">
            <a:off x="7490400" y="3540860"/>
            <a:ext cx="317700" cy="45630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51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51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3" name="Google Shape;393;p51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  <p:sp>
        <p:nvSpPr>
          <p:cNvPr id="394" name="Google Shape;394;p51"/>
          <p:cNvSpPr/>
          <p:nvPr/>
        </p:nvSpPr>
        <p:spPr>
          <a:xfrm>
            <a:off x="4242775" y="3763450"/>
            <a:ext cx="974400" cy="8868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51"/>
          <p:cNvSpPr txBox="1"/>
          <p:nvPr/>
        </p:nvSpPr>
        <p:spPr>
          <a:xfrm>
            <a:off x="5970000" y="1157050"/>
            <a:ext cx="3141300" cy="25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10 pin header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Just some convenient pieces of metal to plug wires into so our board can connect to the outside world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396" name="Google Shape;396;p5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950" y="1750500"/>
            <a:ext cx="3741850" cy="16945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2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2" name="Google Shape;402;p52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3" name="Google Shape;403;p52" title="IMG-20250905-WA0001.jpg"/>
          <p:cNvPicPr preferRelativeResize="0"/>
          <p:nvPr/>
        </p:nvPicPr>
        <p:blipFill rotWithShape="1">
          <a:blip r:embed="rId3">
            <a:alphaModFix/>
          </a:blip>
          <a:srcRect b="21772" l="17620" r="8190" t="30874"/>
          <a:stretch/>
        </p:blipFill>
        <p:spPr>
          <a:xfrm>
            <a:off x="26958" y="388937"/>
            <a:ext cx="9084324" cy="4365627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52"/>
          <p:cNvSpPr/>
          <p:nvPr/>
        </p:nvSpPr>
        <p:spPr>
          <a:xfrm>
            <a:off x="4040900" y="2192325"/>
            <a:ext cx="1255200" cy="12378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5" name="Google Shape;405;p52"/>
          <p:cNvSpPr txBox="1"/>
          <p:nvPr/>
        </p:nvSpPr>
        <p:spPr>
          <a:xfrm>
            <a:off x="5970000" y="1157050"/>
            <a:ext cx="3141300" cy="250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ATSAMD21E microcontroller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It does almost anything</a:t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406" name="Google Shape;406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4545" y="0"/>
            <a:ext cx="230746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3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2" name="Google Shape;412;p53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13" name="Google Shape;413;p53" title="IMG-20250905-WA0002.jpg"/>
          <p:cNvPicPr preferRelativeResize="0"/>
          <p:nvPr/>
        </p:nvPicPr>
        <p:blipFill rotWithShape="1">
          <a:blip r:embed="rId3">
            <a:alphaModFix/>
          </a:blip>
          <a:srcRect b="26027" l="12376" r="6415" t="24024"/>
          <a:stretch/>
        </p:blipFill>
        <p:spPr>
          <a:xfrm>
            <a:off x="0" y="734675"/>
            <a:ext cx="9144003" cy="3674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54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54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20" name="Google Shape;420;p54" title="IMG-20250905-WA0002.jpg"/>
          <p:cNvPicPr preferRelativeResize="0"/>
          <p:nvPr/>
        </p:nvPicPr>
        <p:blipFill rotWithShape="1">
          <a:blip r:embed="rId3">
            <a:alphaModFix/>
          </a:blip>
          <a:srcRect b="26027" l="12376" r="6415" t="24024"/>
          <a:stretch/>
        </p:blipFill>
        <p:spPr>
          <a:xfrm>
            <a:off x="0" y="734675"/>
            <a:ext cx="9144003" cy="3674138"/>
          </a:xfrm>
          <a:prstGeom prst="rect">
            <a:avLst/>
          </a:prstGeom>
          <a:noFill/>
          <a:ln>
            <a:noFill/>
          </a:ln>
        </p:spPr>
      </p:pic>
      <p:sp>
        <p:nvSpPr>
          <p:cNvPr id="421" name="Google Shape;421;p54"/>
          <p:cNvSpPr/>
          <p:nvPr/>
        </p:nvSpPr>
        <p:spPr>
          <a:xfrm>
            <a:off x="1442800" y="1507700"/>
            <a:ext cx="798900" cy="860100"/>
          </a:xfrm>
          <a:prstGeom prst="rect">
            <a:avLst/>
          </a:prstGeom>
          <a:noFill/>
          <a:ln cap="flat" cmpd="sng" w="76200">
            <a:solidFill>
              <a:schemeClr val="accen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54"/>
          <p:cNvSpPr txBox="1"/>
          <p:nvPr/>
        </p:nvSpPr>
        <p:spPr>
          <a:xfrm>
            <a:off x="1302350" y="999800"/>
            <a:ext cx="1149900" cy="507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Buttons?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23" name="Google Shape;423;p54"/>
          <p:cNvSpPr txBox="1"/>
          <p:nvPr/>
        </p:nvSpPr>
        <p:spPr>
          <a:xfrm>
            <a:off x="5588850" y="1301425"/>
            <a:ext cx="1208100" cy="680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OLED screen</a:t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5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is that a button?</a:t>
            </a:r>
            <a:endParaRPr/>
          </a:p>
        </p:txBody>
      </p:sp>
      <p:sp>
        <p:nvSpPr>
          <p:cNvPr id="429" name="Google Shape;429;p55"/>
          <p:cNvSpPr txBox="1"/>
          <p:nvPr>
            <p:ph idx="1" type="body"/>
          </p:nvPr>
        </p:nvSpPr>
        <p:spPr>
          <a:xfrm>
            <a:off x="448837" y="1172501"/>
            <a:ext cx="7166100" cy="12468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Capacitive sensing/step response is a bit of magic that can be employed in many different scenarios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type="title"/>
          </p:nvPr>
        </p:nvSpPr>
        <p:spPr>
          <a:xfrm>
            <a:off x="687704" y="457257"/>
            <a:ext cx="64980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The next few weeks have a simple task!</a:t>
            </a:r>
            <a:endParaRPr/>
          </a:p>
        </p:txBody>
      </p:sp>
      <p:sp>
        <p:nvSpPr>
          <p:cNvPr id="99" name="Google Shape;99;p20"/>
          <p:cNvSpPr txBox="1"/>
          <p:nvPr/>
        </p:nvSpPr>
        <p:spPr>
          <a:xfrm>
            <a:off x="448627" y="1401101"/>
            <a:ext cx="7167300" cy="28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98575">
            <a:spAutoFit/>
          </a:bodyPr>
          <a:lstStyle/>
          <a:p>
            <a:pPr indent="-565150" lvl="0" marL="5715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AutoNum type="arabicPeriod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Learn (or recall) basic electrical engineering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65150" lvl="0" marL="5715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AutoNum type="arabicPeriod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it to design a custom circuit board in a new software program (EDA)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65150" lvl="0" marL="5715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AutoNum type="arabicPeriod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Mill/lase it and solder on all the parts properly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565150" lvl="0" marL="571500" marR="0" rtl="0" algn="l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>
                <a:srgbClr val="000000"/>
              </a:buClr>
              <a:buSzPts val="2700"/>
              <a:buFont typeface="Calibri"/>
              <a:buAutoNum type="arabicPeriod"/>
            </a:pPr>
            <a:r>
              <a:rPr b="0" i="0" lang="en" sz="27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your board to do something</a:t>
            </a:r>
            <a:endParaRPr b="0" i="0" sz="27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56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5" name="Google Shape;435;p56" title="OIP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400" y="543500"/>
            <a:ext cx="6496600" cy="4056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56"/>
          <p:cNvSpPr txBox="1"/>
          <p:nvPr>
            <p:ph idx="1" type="body"/>
          </p:nvPr>
        </p:nvSpPr>
        <p:spPr>
          <a:xfrm>
            <a:off x="448833" y="1172500"/>
            <a:ext cx="2305500" cy="2078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Either measure rise time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Or wait a fixed time and measure voltage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57"/>
          <p:cNvSpPr txBox="1"/>
          <p:nvPr>
            <p:ph type="title"/>
          </p:nvPr>
        </p:nvSpPr>
        <p:spPr>
          <a:xfrm>
            <a:off x="681697" y="457250"/>
            <a:ext cx="76905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components not used in this design</a:t>
            </a:r>
            <a:endParaRPr/>
          </a:p>
        </p:txBody>
      </p:sp>
      <p:sp>
        <p:nvSpPr>
          <p:cNvPr id="442" name="Google Shape;442;p57"/>
          <p:cNvSpPr txBox="1"/>
          <p:nvPr>
            <p:ph idx="1" type="body"/>
          </p:nvPr>
        </p:nvSpPr>
        <p:spPr>
          <a:xfrm>
            <a:off x="448837" y="1172501"/>
            <a:ext cx="7166100" cy="2647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Mosfets</a:t>
            </a:r>
            <a:endParaRPr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Control large power devices with small power signals</a:t>
            </a:r>
            <a:endParaRPr sz="16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Incredibly useful</a:t>
            </a:r>
            <a:endParaRPr sz="16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Inductors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Opamps</a:t>
            </a:r>
            <a:endParaRPr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Do math on signals</a:t>
            </a:r>
            <a:endParaRPr sz="16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600"/>
              <a:t>M</a:t>
            </a:r>
            <a:r>
              <a:rPr lang="en" sz="1600"/>
              <a:t>ultiplication</a:t>
            </a:r>
            <a:r>
              <a:rPr lang="en" sz="1600"/>
              <a:t>, division, integration, addition, subtraction, etc</a:t>
            </a:r>
            <a:endParaRPr sz="1600"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Relays</a:t>
            </a:r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58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Mosfets</a:t>
            </a:r>
            <a:endParaRPr/>
          </a:p>
        </p:txBody>
      </p:sp>
      <p:sp>
        <p:nvSpPr>
          <p:cNvPr id="448" name="Google Shape;448;p58"/>
          <p:cNvSpPr txBox="1"/>
          <p:nvPr>
            <p:ph idx="1" type="body"/>
          </p:nvPr>
        </p:nvSpPr>
        <p:spPr>
          <a:xfrm>
            <a:off x="448837" y="1172501"/>
            <a:ext cx="7166100" cy="3555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Come in 2 flavors, N and P channel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N channel conduct current when the Gate is high and go below the load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"/>
              <a:t>P channel conducts current when the Gate is low and go above the load (less useful)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Allow microcontrollers to enable/disable very large loads - normally can only handle ~20mA ie 1 or 2 bright LEDs per pin.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Remember to include the pull-up/down resistor, current limiting resistor, and maybe a flyback diode!</a:t>
            </a:r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3" name="Google Shape;45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1" y="1892799"/>
            <a:ext cx="1862600" cy="3250700"/>
          </a:xfrm>
          <a:prstGeom prst="rect">
            <a:avLst/>
          </a:prstGeom>
          <a:noFill/>
          <a:ln>
            <a:noFill/>
          </a:ln>
        </p:spPr>
      </p:pic>
      <p:sp>
        <p:nvSpPr>
          <p:cNvPr id="454" name="Google Shape;454;p59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59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6" name="Google Shape;456;p5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8214" y="1892801"/>
            <a:ext cx="3384901" cy="3250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57" name="Google Shape;457;p5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60500" y="1892801"/>
            <a:ext cx="3183501" cy="3250699"/>
          </a:xfrm>
          <a:prstGeom prst="rect">
            <a:avLst/>
          </a:prstGeom>
          <a:noFill/>
          <a:ln>
            <a:noFill/>
          </a:ln>
        </p:spPr>
      </p:pic>
      <p:sp>
        <p:nvSpPr>
          <p:cNvPr id="458" name="Google Shape;458;p59"/>
          <p:cNvSpPr txBox="1"/>
          <p:nvPr/>
        </p:nvSpPr>
        <p:spPr>
          <a:xfrm>
            <a:off x="509139" y="4410300"/>
            <a:ext cx="9039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Keeps it off!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459" name="Google Shape;459;p59"/>
          <p:cNvCxnSpPr>
            <a:stCxn id="458" idx="3"/>
          </p:cNvCxnSpPr>
          <p:nvPr/>
        </p:nvCxnSpPr>
        <p:spPr>
          <a:xfrm flipH="1" rot="10800000">
            <a:off x="1413039" y="4527000"/>
            <a:ext cx="272100" cy="2040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60" name="Google Shape;460;p59"/>
          <p:cNvSpPr txBox="1"/>
          <p:nvPr/>
        </p:nvSpPr>
        <p:spPr>
          <a:xfrm>
            <a:off x="818162" y="3104800"/>
            <a:ext cx="9039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Limits inrush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61" name="Google Shape;461;p59"/>
          <p:cNvSpPr txBox="1"/>
          <p:nvPr/>
        </p:nvSpPr>
        <p:spPr>
          <a:xfrm>
            <a:off x="-9708" y="3085114"/>
            <a:ext cx="9039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Signal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here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62" name="Google Shape;462;p59"/>
          <p:cNvSpPr txBox="1"/>
          <p:nvPr/>
        </p:nvSpPr>
        <p:spPr>
          <a:xfrm>
            <a:off x="894201" y="2100350"/>
            <a:ext cx="10566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Flyback diode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63" name="Google Shape;463;p59"/>
          <p:cNvSpPr txBox="1"/>
          <p:nvPr/>
        </p:nvSpPr>
        <p:spPr>
          <a:xfrm>
            <a:off x="7947351" y="1980600"/>
            <a:ext cx="1056600" cy="64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Careful!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64" name="Google Shape;464;p59"/>
          <p:cNvSpPr txBox="1"/>
          <p:nvPr/>
        </p:nvSpPr>
        <p:spPr>
          <a:xfrm>
            <a:off x="3891475" y="1922150"/>
            <a:ext cx="2069100" cy="316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pull-up/down resistors keep the device off at rest.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Input resistors reduce inrush current.</a:t>
            </a:r>
            <a:br>
              <a:rPr lang="en" sz="1800">
                <a:solidFill>
                  <a:schemeClr val="dk2"/>
                </a:solidFill>
              </a:rPr>
            </a:br>
            <a:r>
              <a:rPr lang="en" sz="1800">
                <a:solidFill>
                  <a:schemeClr val="dk2"/>
                </a:solidFill>
              </a:rPr>
              <a:t>Voltage spikes arise from inductive loads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V=L*dI/dT</a:t>
            </a:r>
            <a:endParaRPr sz="1800">
              <a:solidFill>
                <a:schemeClr val="dk2"/>
              </a:solidFill>
            </a:endParaRPr>
          </a:p>
        </p:txBody>
      </p:sp>
      <p:cxnSp>
        <p:nvCxnSpPr>
          <p:cNvPr id="465" name="Google Shape;465;p59"/>
          <p:cNvCxnSpPr/>
          <p:nvPr/>
        </p:nvCxnSpPr>
        <p:spPr>
          <a:xfrm>
            <a:off x="227275" y="3729950"/>
            <a:ext cx="369600" cy="21390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60"/>
          <p:cNvSpPr txBox="1"/>
          <p:nvPr>
            <p:ph type="title"/>
          </p:nvPr>
        </p:nvSpPr>
        <p:spPr>
          <a:xfrm>
            <a:off x="114872" y="216484"/>
            <a:ext cx="58470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Seeed XIAO ("</a:t>
            </a:r>
            <a:r>
              <a:rPr b="0" lang="en">
                <a:latin typeface="SimSun"/>
                <a:ea typeface="SimSun"/>
                <a:cs typeface="SimSun"/>
                <a:sym typeface="SimSun"/>
              </a:rPr>
              <a:t>小": means "small"</a:t>
            </a:r>
            <a:r>
              <a:rPr lang="en"/>
              <a:t>)</a:t>
            </a:r>
            <a:endParaRPr/>
          </a:p>
        </p:txBody>
      </p:sp>
      <p:pic>
        <p:nvPicPr>
          <p:cNvPr id="471" name="Google Shape;471;p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73005" y="1280901"/>
            <a:ext cx="1525701" cy="1245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72" name="Google Shape;472;p6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1266" y="3102892"/>
            <a:ext cx="2630979" cy="17114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3" name="Google Shape;473;p6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977516" y="1155649"/>
            <a:ext cx="1523007" cy="131981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4" name="Google Shape;474;p6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848477" y="3004029"/>
            <a:ext cx="3426149" cy="1784688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60"/>
          <p:cNvSpPr txBox="1"/>
          <p:nvPr/>
        </p:nvSpPr>
        <p:spPr>
          <a:xfrm>
            <a:off x="3134372" y="998886"/>
            <a:ext cx="9429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" sz="2300" u="none" cap="none" strike="noStrik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RP2040</a:t>
            </a:r>
            <a:endParaRPr b="0" i="0" sz="2300" u="none" cap="none" strike="noStrik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</p:txBody>
      </p:sp>
      <p:sp>
        <p:nvSpPr>
          <p:cNvPr id="476" name="Google Shape;476;p60"/>
          <p:cNvSpPr txBox="1"/>
          <p:nvPr/>
        </p:nvSpPr>
        <p:spPr>
          <a:xfrm>
            <a:off x="4408922" y="2319194"/>
            <a:ext cx="1148100" cy="36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">
            <a:sp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Arial"/>
              <a:buNone/>
            </a:pPr>
            <a:r>
              <a:rPr b="0" i="0" lang="en" sz="2300" u="none" cap="none" strike="noStrike">
                <a:solidFill>
                  <a:srgbClr val="000000"/>
                </a:solidFill>
                <a:latin typeface="SimSun"/>
                <a:ea typeface="SimSun"/>
                <a:cs typeface="SimSun"/>
                <a:sym typeface="SimSun"/>
              </a:rPr>
              <a:t>ESP32C3</a:t>
            </a:r>
            <a:endParaRPr b="0" i="0" sz="2300" u="none" cap="none" strike="noStrike">
              <a:solidFill>
                <a:srgbClr val="000000"/>
              </a:solidFill>
              <a:latin typeface="SimSun"/>
              <a:ea typeface="SimSun"/>
              <a:cs typeface="SimSun"/>
              <a:sym typeface="SimSun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61"/>
          <p:cNvSpPr txBox="1"/>
          <p:nvPr>
            <p:ph type="title"/>
          </p:nvPr>
        </p:nvSpPr>
        <p:spPr>
          <a:xfrm>
            <a:off x="114872" y="216484"/>
            <a:ext cx="5847000" cy="102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0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Seeed XIAO ("</a:t>
            </a:r>
            <a:r>
              <a:rPr b="0" lang="en">
                <a:latin typeface="SimSun"/>
                <a:ea typeface="SimSun"/>
                <a:cs typeface="SimSun"/>
                <a:sym typeface="SimSun"/>
              </a:rPr>
              <a:t>小": means "small"</a:t>
            </a:r>
            <a:r>
              <a:rPr lang="en"/>
              <a:t>)</a:t>
            </a:r>
            <a:endParaRPr/>
          </a:p>
        </p:txBody>
      </p:sp>
      <p:pic>
        <p:nvPicPr>
          <p:cNvPr id="482" name="Google Shape;482;p6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2161" y="789980"/>
            <a:ext cx="6299665" cy="419101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62"/>
          <p:cNvSpPr txBox="1"/>
          <p:nvPr>
            <p:ph type="title"/>
          </p:nvPr>
        </p:nvSpPr>
        <p:spPr>
          <a:xfrm>
            <a:off x="681698" y="457250"/>
            <a:ext cx="6669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Simulation in Wokwi vs Falstad</a:t>
            </a:r>
            <a:endParaRPr/>
          </a:p>
        </p:txBody>
      </p:sp>
      <p:sp>
        <p:nvSpPr>
          <p:cNvPr id="488" name="Google Shape;488;p62"/>
          <p:cNvSpPr txBox="1"/>
          <p:nvPr/>
        </p:nvSpPr>
        <p:spPr>
          <a:xfrm>
            <a:off x="470253" y="1831550"/>
            <a:ext cx="4344600" cy="32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Pros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Easy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Intuitive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Pretty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Large libraries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Has Wifi implemented*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Cons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No notion of voltage, current, power, etc. can lead to blown components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Bigger/private projects want the paid tier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89" name="Google Shape;489;p62"/>
          <p:cNvSpPr txBox="1"/>
          <p:nvPr/>
        </p:nvSpPr>
        <p:spPr>
          <a:xfrm>
            <a:off x="5307400" y="1841257"/>
            <a:ext cx="3615600" cy="320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Pros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Actually powerful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Graphs of voltage </a:t>
            </a:r>
            <a:r>
              <a:rPr lang="en" sz="1800">
                <a:solidFill>
                  <a:schemeClr val="dk2"/>
                </a:solidFill>
              </a:rPr>
              <a:t>current</a:t>
            </a:r>
            <a:r>
              <a:rPr lang="en" sz="1800">
                <a:solidFill>
                  <a:schemeClr val="dk2"/>
                </a:solidFill>
              </a:rPr>
              <a:t> power etc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Cons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Has that opensource look (like my slides)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Less widely used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No Wifi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90" name="Google Shape;490;p62"/>
          <p:cNvSpPr txBox="1"/>
          <p:nvPr/>
        </p:nvSpPr>
        <p:spPr>
          <a:xfrm>
            <a:off x="625750" y="1329250"/>
            <a:ext cx="8297400" cy="57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Wokwi</a:t>
            </a:r>
            <a:r>
              <a:rPr lang="en" sz="1800">
                <a:solidFill>
                  <a:schemeClr val="dk2"/>
                </a:solidFill>
              </a:rPr>
              <a:t>									   </a:t>
            </a:r>
            <a:r>
              <a:rPr b="1" lang="en" sz="1800">
                <a:solidFill>
                  <a:schemeClr val="dk2"/>
                </a:solidFill>
              </a:rPr>
              <a:t>Falstad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63"/>
          <p:cNvSpPr txBox="1"/>
          <p:nvPr>
            <p:ph type="title"/>
          </p:nvPr>
        </p:nvSpPr>
        <p:spPr>
          <a:xfrm>
            <a:off x="681712" y="457256"/>
            <a:ext cx="6918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Digital Simulation in Wokwi/Falstad</a:t>
            </a:r>
            <a:endParaRPr/>
          </a:p>
        </p:txBody>
      </p:sp>
      <p:pic>
        <p:nvPicPr>
          <p:cNvPr id="496" name="Google Shape;496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00366" y="934425"/>
            <a:ext cx="4943269" cy="327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64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64"/>
          <p:cNvSpPr txBox="1"/>
          <p:nvPr/>
        </p:nvSpPr>
        <p:spPr>
          <a:xfrm>
            <a:off x="518850" y="1232150"/>
            <a:ext cx="7969800" cy="402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Link1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Link2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5"/>
              </a:rPr>
              <a:t>Link3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But where do we start?</a:t>
            </a:r>
            <a:endParaRPr/>
          </a:p>
        </p:txBody>
      </p:sp>
      <p:sp>
        <p:nvSpPr>
          <p:cNvPr id="105" name="Google Shape;105;p21"/>
          <p:cNvSpPr txBox="1"/>
          <p:nvPr>
            <p:ph idx="1" type="body"/>
          </p:nvPr>
        </p:nvSpPr>
        <p:spPr>
          <a:xfrm>
            <a:off x="448837" y="1172501"/>
            <a:ext cx="7166100" cy="24936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Theory?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Practice?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Components?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Ideal models?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Hardware or software?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●"/>
            </a:pPr>
            <a:r>
              <a:rPr lang="en"/>
              <a:t>Can we even </a:t>
            </a:r>
            <a:r>
              <a:rPr lang="en"/>
              <a:t>separate</a:t>
            </a:r>
            <a:r>
              <a:rPr lang="en"/>
              <a:t> them?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2"/>
          <p:cNvSpPr txBox="1"/>
          <p:nvPr>
            <p:ph idx="1" type="body"/>
          </p:nvPr>
        </p:nvSpPr>
        <p:spPr>
          <a:xfrm>
            <a:off x="448837" y="1172501"/>
            <a:ext cx="7166100" cy="29091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the spirit of this course let’s try looking at this through a lens that I’m going to dub “everything everywhere all at once.”  We’ll focus on hardware and dip into theory as the components require it.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r>
              <a:rPr lang="en"/>
              <a:t>the limits of my language mean the limits of my world” - Ludwig Wittgenstein</a:t>
            </a:r>
            <a:endParaRPr/>
          </a:p>
        </p:txBody>
      </p:sp>
      <p:sp>
        <p:nvSpPr>
          <p:cNvPr id="111" name="Google Shape;111;p22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8" name="Google Shape;118;p23"/>
          <p:cNvPicPr preferRelativeResize="0"/>
          <p:nvPr/>
        </p:nvPicPr>
        <p:blipFill rotWithShape="1">
          <a:blip r:embed="rId3">
            <a:alphaModFix/>
          </a:blip>
          <a:srcRect b="7326" l="0" r="0" t="14894"/>
          <a:stretch/>
        </p:blipFill>
        <p:spPr>
          <a:xfrm>
            <a:off x="0" y="766100"/>
            <a:ext cx="9144000" cy="4000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3"/>
          <p:cNvSpPr/>
          <p:nvPr/>
        </p:nvSpPr>
        <p:spPr>
          <a:xfrm>
            <a:off x="359575" y="325775"/>
            <a:ext cx="4094100" cy="63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3"/>
          <p:cNvSpPr txBox="1"/>
          <p:nvPr/>
        </p:nvSpPr>
        <p:spPr>
          <a:xfrm>
            <a:off x="1052900" y="359900"/>
            <a:ext cx="7588800" cy="70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Parallels amongst other fields</a:t>
            </a:r>
            <a:endParaRPr sz="18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/>
          <p:nvPr>
            <p:ph type="title"/>
          </p:nvPr>
        </p:nvSpPr>
        <p:spPr>
          <a:xfrm>
            <a:off x="681698" y="457250"/>
            <a:ext cx="6231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you’re making this week</a:t>
            </a:r>
            <a:endParaRPr/>
          </a:p>
        </p:txBody>
      </p:sp>
      <p:sp>
        <p:nvSpPr>
          <p:cNvPr id="126" name="Google Shape;126;p24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4" title="IMG-20250905-WA0002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40400"/>
            <a:ext cx="4277028" cy="27942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24" title="IMG-20250905-WA0001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206970"/>
            <a:ext cx="4419599" cy="33277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5"/>
          <p:cNvSpPr txBox="1"/>
          <p:nvPr>
            <p:ph type="title"/>
          </p:nvPr>
        </p:nvSpPr>
        <p:spPr>
          <a:xfrm>
            <a:off x="681704" y="457257"/>
            <a:ext cx="4044900" cy="5079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5"/>
          <p:cNvSpPr txBox="1"/>
          <p:nvPr>
            <p:ph idx="1" type="body"/>
          </p:nvPr>
        </p:nvSpPr>
        <p:spPr>
          <a:xfrm>
            <a:off x="448837" y="1172501"/>
            <a:ext cx="7166100" cy="415500"/>
          </a:xfrm>
          <a:prstGeom prst="rect">
            <a:avLst/>
          </a:prstGeom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5" name="Google Shape;135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11789" y="0"/>
            <a:ext cx="6720423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