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4"/>
  </p:normalViewPr>
  <p:slideViewPr>
    <p:cSldViewPr snapToGrid="0" snapToObjects="1">
      <p:cViewPr varScale="1">
        <p:scale>
          <a:sx n="90" d="100"/>
          <a:sy n="90" d="100"/>
        </p:scale>
        <p:origin x="23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8CEEE-4370-A647-9731-52DD3B302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F8575-576F-B74A-A511-6E6E99E90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392CC-E5AE-014A-A444-6F40EC467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CD18C-026C-6C4D-B469-47DEE41A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92C4A-0F40-3A49-8AD8-663A1C72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7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1E460-52E0-B741-BF8B-991E6AB4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43E9D-3AFD-7E42-8095-24BE12DF1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D965E-8A5C-1F47-A738-A884BF23D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1981D-1D95-DC49-96A4-D3C88A7A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CB037-7CCE-7C44-991C-B8581BD63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5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AC1477-124C-2246-BD7A-77BE95F89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26881-CFC4-CF46-95A2-5ADA821E0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42233-3A75-A245-A0C2-4C3CE342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ADE09-6E96-6F40-90A8-635EAB5C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7CF9-0E46-B041-8F77-882124EA4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8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2143C-9CF3-CA44-AF9D-ADD59D1B0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C2BC6-C49E-C949-8948-D347205C5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14EDE-A465-D84F-8994-D4CB1F8B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94F8-9D34-FB42-A317-CAA17DD8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FE6EC-6C2D-8A4E-9B3B-2AF8EFE7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5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63AA1-22BB-9346-A6BC-22CAD2B2A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BAA09-21E6-A745-B91D-813E89802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DA536-2C7F-EA4B-B1ED-F7A4E4C6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EF3B9-C1ED-2A4E-9479-39DFF9C8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E3E1A-C862-DC46-B83C-595D7CF9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8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F8B2D-17B2-1E4C-84EE-DB71CF50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EA324-C583-654B-848C-F417A43BD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F0FA6-9A93-6F49-B498-1A7A98352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02220-393D-D944-99FE-F575B29D0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73AA8-B689-5543-9EB0-D49A5AD4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859DC-3CD7-0C47-99C1-8C373914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C1E9-672D-3745-828A-100065FB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C7A61-B54B-754F-BB70-130B17C3D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B726D-B27C-DB41-B012-72F5F5EF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0A0DD5-28C1-3F4A-A715-DD731332C8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BE5F70-DE90-D943-9C5B-2053486FCB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11C530-6B22-E140-9D69-B6D96003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86175-574C-9F43-AED4-7CFF7CC0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DF014A-7D01-E24D-B92C-2829890C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3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A12EA-FD12-9148-8E9A-905F01C87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8942F9-AD17-6843-986C-34F214AA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5A6B35-E300-3746-A6F0-69051434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6C111-36BE-D14E-A4B4-44369C90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2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FA2B76-25C9-4D46-89E8-61C37DE9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0CF6C9-BA1E-7142-8493-366094E9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AFEB2-AE6A-0B41-8527-E0B0041C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2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4386E-F046-004C-8128-458E23AC6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E1675-EA1D-B647-93E4-5FEDF4F18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6A403-6FBA-C042-AA41-9B5AE9743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79BBE-F466-7742-96B2-BE5D87CB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7CD1D-B546-A149-B88E-31AAC464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ECD1A-8DCF-CC49-9D43-35CEAB20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5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758B-8FAC-5546-9DF8-4FC05D4E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FABAA-4281-2343-8787-A80711839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B7B96-E6D2-A34E-B8D0-2EB26587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EB5B9-12BC-AE4C-BBDC-5226FE6A3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4CC95-DDD7-F24B-A0E7-DD251FA7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3329A-BB97-234C-A808-40354351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B12532-B160-2B49-BD09-E9BADA703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D4BC0-3E09-E94F-BAB6-FEAD46C3E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1571C-CEDC-3146-8ED4-6AD0DECC4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06725-AF60-1A4A-A4A2-6E0EB9D17798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5EDE1-4CCE-7844-B9B5-6C9C9D353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4FB51-4D18-CC46-A237-A27C6564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7140-4FF4-8244-8C17-08798462F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4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dajani@mit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share/68d29349-d7ec-8008-91c5-9abf5e087f6f" TargetMode="External"/><Relationship Id="rId2" Type="http://schemas.openxmlformats.org/officeDocument/2006/relationships/hyperlink" Target="https://academy.cba.mit.edu/classes/embedded_programming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EE38-FBD7-FE46-9C70-54C637565D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htmaa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AFCAD-356C-D34D-8ADC-B819B31205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sdajani@mit.edu</a:t>
            </a:r>
            <a:r>
              <a:rPr lang="en-US" dirty="0"/>
              <a:t> </a:t>
            </a:r>
          </a:p>
          <a:p>
            <a:r>
              <a:rPr lang="en-US" dirty="0"/>
              <a:t>week 2</a:t>
            </a:r>
          </a:p>
          <a:p>
            <a:r>
              <a:rPr lang="en-US" dirty="0"/>
              <a:t>group assignment</a:t>
            </a:r>
          </a:p>
        </p:txBody>
      </p:sp>
    </p:spTree>
    <p:extLst>
      <p:ext uri="{BB962C8B-B14F-4D97-AF65-F5344CB8AC3E}">
        <p14:creationId xmlns:p14="http://schemas.microsoft.com/office/powerpoint/2010/main" val="519576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B803F-902A-E742-8FB7-E798827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programming language workflow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1E197A-D0F9-1348-AEE6-E1E410FFC7F7}"/>
              </a:ext>
            </a:extLst>
          </p:cNvPr>
          <p:cNvCxnSpPr>
            <a:cxnSpLocks/>
          </p:cNvCxnSpPr>
          <p:nvPr/>
        </p:nvCxnSpPr>
        <p:spPr>
          <a:xfrm rot="10800000">
            <a:off x="1458410" y="1944547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11F4CC-F2D9-5F46-BB4E-EC855283AA00}"/>
              </a:ext>
            </a:extLst>
          </p:cNvPr>
          <p:cNvCxnSpPr>
            <a:cxnSpLocks/>
          </p:cNvCxnSpPr>
          <p:nvPr/>
        </p:nvCxnSpPr>
        <p:spPr>
          <a:xfrm rot="16200000">
            <a:off x="3293357" y="3779495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143988-E11F-374C-9530-E00B5C4D4DF7}"/>
              </a:ext>
            </a:extLst>
          </p:cNvPr>
          <p:cNvSpPr txBox="1"/>
          <p:nvPr/>
        </p:nvSpPr>
        <p:spPr>
          <a:xfrm>
            <a:off x="1522327" y="5643018"/>
            <a:ext cx="34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programming efficiency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2A7B1E-F994-324B-B147-E3D810F043F0}"/>
              </a:ext>
            </a:extLst>
          </p:cNvPr>
          <p:cNvSpPr txBox="1"/>
          <p:nvPr/>
        </p:nvSpPr>
        <p:spPr>
          <a:xfrm rot="16200000">
            <a:off x="-329309" y="3630018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technical robustness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D78083-93FD-394F-861C-9F1E71DB69D1}"/>
              </a:ext>
            </a:extLst>
          </p:cNvPr>
          <p:cNvSpPr txBox="1"/>
          <p:nvPr/>
        </p:nvSpPr>
        <p:spPr>
          <a:xfrm>
            <a:off x="1779337" y="2332541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1926AC-F82F-864F-BB06-6ED84B7219DE}"/>
              </a:ext>
            </a:extLst>
          </p:cNvPr>
          <p:cNvSpPr txBox="1"/>
          <p:nvPr/>
        </p:nvSpPr>
        <p:spPr>
          <a:xfrm>
            <a:off x="4089150" y="4719689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Python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3BFD320-52E0-864D-887F-B504D510D0DB}"/>
              </a:ext>
            </a:extLst>
          </p:cNvPr>
          <p:cNvSpPr/>
          <p:nvPr/>
        </p:nvSpPr>
        <p:spPr>
          <a:xfrm>
            <a:off x="485782" y="3050161"/>
            <a:ext cx="3450050" cy="3339055"/>
          </a:xfrm>
          <a:prstGeom prst="arc">
            <a:avLst>
              <a:gd name="adj1" fmla="val 16200000"/>
              <a:gd name="adj2" fmla="val 1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D2E250-FEEF-ED4B-9AB3-D81D9B9BEFE2}"/>
              </a:ext>
            </a:extLst>
          </p:cNvPr>
          <p:cNvSpPr txBox="1"/>
          <p:nvPr/>
        </p:nvSpPr>
        <p:spPr>
          <a:xfrm>
            <a:off x="3444067" y="2987525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Rust</a:t>
            </a:r>
          </a:p>
        </p:txBody>
      </p:sp>
    </p:spTree>
    <p:extLst>
      <p:ext uri="{BB962C8B-B14F-4D97-AF65-F5344CB8AC3E}">
        <p14:creationId xmlns:p14="http://schemas.microsoft.com/office/powerpoint/2010/main" val="303924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B803F-902A-E742-8FB7-E798827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development workflow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1E197A-D0F9-1348-AEE6-E1E410FFC7F7}"/>
              </a:ext>
            </a:extLst>
          </p:cNvPr>
          <p:cNvCxnSpPr>
            <a:cxnSpLocks/>
          </p:cNvCxnSpPr>
          <p:nvPr/>
        </p:nvCxnSpPr>
        <p:spPr>
          <a:xfrm rot="10800000">
            <a:off x="1458410" y="1944547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11F4CC-F2D9-5F46-BB4E-EC855283AA00}"/>
              </a:ext>
            </a:extLst>
          </p:cNvPr>
          <p:cNvCxnSpPr>
            <a:cxnSpLocks/>
          </p:cNvCxnSpPr>
          <p:nvPr/>
        </p:nvCxnSpPr>
        <p:spPr>
          <a:xfrm rot="16200000">
            <a:off x="3293357" y="3779495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143988-E11F-374C-9530-E00B5C4D4DF7}"/>
              </a:ext>
            </a:extLst>
          </p:cNvPr>
          <p:cNvSpPr txBox="1"/>
          <p:nvPr/>
        </p:nvSpPr>
        <p:spPr>
          <a:xfrm>
            <a:off x="1765048" y="5643018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program complexity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2A7B1E-F994-324B-B147-E3D810F043F0}"/>
              </a:ext>
            </a:extLst>
          </p:cNvPr>
          <p:cNvSpPr txBox="1"/>
          <p:nvPr/>
        </p:nvSpPr>
        <p:spPr>
          <a:xfrm rot="16200000">
            <a:off x="-329309" y="3630018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realtime</a:t>
            </a:r>
            <a:r>
              <a:rPr lang="en-US" sz="2400" dirty="0"/>
              <a:t> performance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D78083-93FD-394F-861C-9F1E71DB69D1}"/>
              </a:ext>
            </a:extLst>
          </p:cNvPr>
          <p:cNvSpPr txBox="1"/>
          <p:nvPr/>
        </p:nvSpPr>
        <p:spPr>
          <a:xfrm>
            <a:off x="1779337" y="2332541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arduino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1926AC-F82F-864F-BB06-6ED84B7219DE}"/>
              </a:ext>
            </a:extLst>
          </p:cNvPr>
          <p:cNvSpPr txBox="1"/>
          <p:nvPr/>
        </p:nvSpPr>
        <p:spPr>
          <a:xfrm>
            <a:off x="4089150" y="4719689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python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3BFD320-52E0-864D-887F-B504D510D0DB}"/>
              </a:ext>
            </a:extLst>
          </p:cNvPr>
          <p:cNvSpPr/>
          <p:nvPr/>
        </p:nvSpPr>
        <p:spPr>
          <a:xfrm>
            <a:off x="485782" y="3050161"/>
            <a:ext cx="3450050" cy="3339055"/>
          </a:xfrm>
          <a:prstGeom prst="arc">
            <a:avLst>
              <a:gd name="adj1" fmla="val 16200000"/>
              <a:gd name="adj2" fmla="val 1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6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B803F-902A-E742-8FB7-E798827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electronics fabrication workflow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1E197A-D0F9-1348-AEE6-E1E410FFC7F7}"/>
              </a:ext>
            </a:extLst>
          </p:cNvPr>
          <p:cNvCxnSpPr>
            <a:cxnSpLocks/>
          </p:cNvCxnSpPr>
          <p:nvPr/>
        </p:nvCxnSpPr>
        <p:spPr>
          <a:xfrm rot="10800000">
            <a:off x="1458410" y="1944547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11F4CC-F2D9-5F46-BB4E-EC855283AA00}"/>
              </a:ext>
            </a:extLst>
          </p:cNvPr>
          <p:cNvCxnSpPr>
            <a:cxnSpLocks/>
          </p:cNvCxnSpPr>
          <p:nvPr/>
        </p:nvCxnSpPr>
        <p:spPr>
          <a:xfrm rot="16200000">
            <a:off x="3293357" y="3779495"/>
            <a:ext cx="0" cy="37270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143988-E11F-374C-9530-E00B5C4D4DF7}"/>
              </a:ext>
            </a:extLst>
          </p:cNvPr>
          <p:cNvSpPr txBox="1"/>
          <p:nvPr/>
        </p:nvSpPr>
        <p:spPr>
          <a:xfrm>
            <a:off x="1765048" y="5643018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electronic complexity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2A7B1E-F994-324B-B147-E3D810F043F0}"/>
              </a:ext>
            </a:extLst>
          </p:cNvPr>
          <p:cNvSpPr txBox="1"/>
          <p:nvPr/>
        </p:nvSpPr>
        <p:spPr>
          <a:xfrm rot="16200000">
            <a:off x="-329309" y="3630018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mechanical reliability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D78083-93FD-394F-861C-9F1E71DB69D1}"/>
              </a:ext>
            </a:extLst>
          </p:cNvPr>
          <p:cNvSpPr txBox="1"/>
          <p:nvPr/>
        </p:nvSpPr>
        <p:spPr>
          <a:xfrm>
            <a:off x="1779337" y="2332541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XIAO RP 2040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1926AC-F82F-864F-BB06-6ED84B7219DE}"/>
              </a:ext>
            </a:extLst>
          </p:cNvPr>
          <p:cNvSpPr txBox="1"/>
          <p:nvPr/>
        </p:nvSpPr>
        <p:spPr>
          <a:xfrm>
            <a:off x="4089150" y="4719689"/>
            <a:ext cx="305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D21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3BFD320-52E0-864D-887F-B504D510D0DB}"/>
              </a:ext>
            </a:extLst>
          </p:cNvPr>
          <p:cNvSpPr/>
          <p:nvPr/>
        </p:nvSpPr>
        <p:spPr>
          <a:xfrm>
            <a:off x="485782" y="3050161"/>
            <a:ext cx="3450050" cy="3339055"/>
          </a:xfrm>
          <a:prstGeom prst="arc">
            <a:avLst>
              <a:gd name="adj1" fmla="val 16200000"/>
              <a:gd name="adj2" fmla="val 1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0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1FDF49-AFEB-D34E-8803-9885276E1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279487"/>
              </p:ext>
            </p:extLst>
          </p:nvPr>
        </p:nvGraphicFramePr>
        <p:xfrm>
          <a:off x="2574237" y="1253331"/>
          <a:ext cx="6672050" cy="4351337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1334410">
                  <a:extLst>
                    <a:ext uri="{9D8B030D-6E8A-4147-A177-3AD203B41FA5}">
                      <a16:colId xmlns:a16="http://schemas.microsoft.com/office/drawing/2014/main" val="2408561442"/>
                    </a:ext>
                  </a:extLst>
                </a:gridCol>
                <a:gridCol w="1334410">
                  <a:extLst>
                    <a:ext uri="{9D8B030D-6E8A-4147-A177-3AD203B41FA5}">
                      <a16:colId xmlns:a16="http://schemas.microsoft.com/office/drawing/2014/main" val="2308536181"/>
                    </a:ext>
                  </a:extLst>
                </a:gridCol>
                <a:gridCol w="1334410">
                  <a:extLst>
                    <a:ext uri="{9D8B030D-6E8A-4147-A177-3AD203B41FA5}">
                      <a16:colId xmlns:a16="http://schemas.microsoft.com/office/drawing/2014/main" val="706803909"/>
                    </a:ext>
                  </a:extLst>
                </a:gridCol>
                <a:gridCol w="1334410">
                  <a:extLst>
                    <a:ext uri="{9D8B030D-6E8A-4147-A177-3AD203B41FA5}">
                      <a16:colId xmlns:a16="http://schemas.microsoft.com/office/drawing/2014/main" val="3926209365"/>
                    </a:ext>
                  </a:extLst>
                </a:gridCol>
                <a:gridCol w="1334410">
                  <a:extLst>
                    <a:ext uri="{9D8B030D-6E8A-4147-A177-3AD203B41FA5}">
                      <a16:colId xmlns:a16="http://schemas.microsoft.com/office/drawing/2014/main" val="2393211982"/>
                    </a:ext>
                  </a:extLst>
                </a:gridCol>
              </a:tblGrid>
              <a:tr h="406125">
                <a:tc>
                  <a:txBody>
                    <a:bodyPr/>
                    <a:lstStyle/>
                    <a:p>
                      <a:r>
                        <a:rPr lang="en-US" sz="1100" b="1" dirty="0"/>
                        <a:t>Architecture</a:t>
                      </a:r>
                      <a:endParaRPr lang="en-US" sz="1100" dirty="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Example Boards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Toolchain / Workflow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Strengths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Limitations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3409968010"/>
                  </a:ext>
                </a:extLst>
              </a:tr>
              <a:tr h="580178">
                <a:tc>
                  <a:txBody>
                    <a:bodyPr/>
                    <a:lstStyle/>
                    <a:p>
                      <a:r>
                        <a:rPr lang="en-US" sz="1100" b="1"/>
                        <a:t>AVR (8-bit)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ATtiny44, ATmega328 (Arduino Uno)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avr-gcc, avrdude; Arduino IDE for simplified workflow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Mature ecosystem, simple to program, widely taught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Limited memory &amp; speed, not ideal for complex tasks</a:t>
                      </a:r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1297993141"/>
                  </a:ext>
                </a:extLst>
              </a:tr>
              <a:tr h="928285">
                <a:tc>
                  <a:txBody>
                    <a:bodyPr/>
                    <a:lstStyle/>
                    <a:p>
                      <a:r>
                        <a:rPr lang="en-US" sz="1100" b="1"/>
                        <a:t>ARM Cortex-M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SAMD21, STM32, Teensy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arm-none-eabi-gcc, OpenOCD, PlatformIO; Arduino or CircuitPython support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High performance, industry standard, strong debugging tools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Toolchain setup can be complex</a:t>
                      </a:r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1049067386"/>
                  </a:ext>
                </a:extLst>
              </a:tr>
              <a:tr h="928285">
                <a:tc>
                  <a:txBody>
                    <a:bodyPr/>
                    <a:lstStyle/>
                    <a:p>
                      <a:r>
                        <a:rPr lang="en-US" sz="1100" b="1"/>
                        <a:t>RP2040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Raspberry Pi Pico, XIAO RP2040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Pico SDK (C/C++), MicroPython, Arduino IDE; custom PIO assembly for peripherals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Flexible, inexpensive, unique PIO hardware for custom protocols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Requires learning PIO for advanced features</a:t>
                      </a:r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2371146751"/>
                  </a:ext>
                </a:extLst>
              </a:tr>
              <a:tr h="754232">
                <a:tc>
                  <a:txBody>
                    <a:bodyPr/>
                    <a:lstStyle/>
                    <a:p>
                      <a:r>
                        <a:rPr lang="en-US" sz="1100" b="1"/>
                        <a:t>ESP8266 / ESP32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NodeMCU, Sparkfun/Adafruit ESP boards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Espressif SDK/IDF, Arduino IDE, MicroPython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Built-in Wi-Fi/Bluetooth, large community support, IoT-ready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Higher power usage, less deterministic timing</a:t>
                      </a:r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3634242446"/>
                  </a:ext>
                </a:extLst>
              </a:tr>
              <a:tr h="754232">
                <a:tc>
                  <a:txBody>
                    <a:bodyPr/>
                    <a:lstStyle/>
                    <a:p>
                      <a:r>
                        <a:rPr lang="en-US" sz="1100" b="1"/>
                        <a:t>RISC-V</a:t>
                      </a:r>
                      <a:endParaRPr lang="en-US" sz="1100"/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HiFive boards, experimental dev kits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riscv-gnu-toolchain, GDB, newer SDKs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Open-source ISA, growing ecosystem, academic/educational interest</a:t>
                      </a:r>
                    </a:p>
                  </a:txBody>
                  <a:tcPr marL="58018" marR="58018" marT="29009" marB="29009"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Toolchain less mature, fewer libraries &amp; examples</a:t>
                      </a:r>
                    </a:p>
                  </a:txBody>
                  <a:tcPr marL="58018" marR="58018" marT="29009" marB="29009" anchor="ctr"/>
                </a:tc>
                <a:extLst>
                  <a:ext uri="{0D108BD9-81ED-4DB2-BD59-A6C34878D82A}">
                    <a16:rowId xmlns:a16="http://schemas.microsoft.com/office/drawing/2014/main" val="3965467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902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962E7-C8ED-364C-B440-97F54F90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workflow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85129FC-0C52-A341-9425-601CDABB9E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01082"/>
              </p:ext>
            </p:extLst>
          </p:nvPr>
        </p:nvGraphicFramePr>
        <p:xfrm>
          <a:off x="838200" y="1825625"/>
          <a:ext cx="10515600" cy="3169920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30337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820366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SAMD21 (ARM Cortex-M)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RP2040 (Raspberry Pi Pico)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314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/>
                        <a:t>- write code in C/C++ (</a:t>
                      </a:r>
                      <a:r>
                        <a:rPr lang="en-US" sz="2400" b="0" dirty="0" err="1"/>
                        <a:t>arduino</a:t>
                      </a:r>
                      <a:r>
                        <a:rPr lang="en-US" sz="2400" b="0" dirty="0"/>
                        <a:t> ide or </a:t>
                      </a:r>
                      <a:r>
                        <a:rPr lang="en-US" sz="2400" b="0" dirty="0" err="1"/>
                        <a:t>platformio</a:t>
                      </a:r>
                      <a:r>
                        <a:rPr lang="en-US" sz="2400" b="0" dirty="0"/>
                        <a:t>).</a:t>
                      </a:r>
                    </a:p>
                    <a:p>
                      <a:r>
                        <a:rPr lang="en-US" sz="2400" b="0" dirty="0"/>
                        <a:t>- compile </a:t>
                      </a:r>
                      <a:r>
                        <a:rPr lang="en-US" sz="2400" b="1" dirty="0"/>
                        <a:t>with arm-none-</a:t>
                      </a:r>
                      <a:r>
                        <a:rPr lang="en-US" sz="2400" b="1" dirty="0" err="1"/>
                        <a:t>eabi</a:t>
                      </a:r>
                      <a:r>
                        <a:rPr lang="en-US" sz="2400" b="1" dirty="0"/>
                        <a:t>-</a:t>
                      </a:r>
                      <a:r>
                        <a:rPr lang="en-US" sz="2400" b="1" dirty="0" err="1"/>
                        <a:t>gcc</a:t>
                      </a:r>
                      <a:r>
                        <a:rPr lang="en-US" sz="2400" b="0" dirty="0"/>
                        <a:t>.</a:t>
                      </a:r>
                    </a:p>
                    <a:p>
                      <a:r>
                        <a:rPr lang="en-US" sz="2400" b="0" dirty="0"/>
                        <a:t>- upload using </a:t>
                      </a:r>
                      <a:r>
                        <a:rPr lang="en-US" sz="2400" b="1" dirty="0" err="1"/>
                        <a:t>openocd</a:t>
                      </a:r>
                      <a:r>
                        <a:rPr lang="en-US" sz="2400" b="0" dirty="0"/>
                        <a:t> via </a:t>
                      </a:r>
                      <a:r>
                        <a:rPr lang="en-US" sz="2400" b="0" dirty="0" err="1"/>
                        <a:t>usb</a:t>
                      </a:r>
                      <a:r>
                        <a:rPr lang="en-US" sz="2400" b="0" dirty="0"/>
                        <a:t> or </a:t>
                      </a:r>
                      <a:r>
                        <a:rPr lang="en-US" sz="2400" b="0" dirty="0" err="1"/>
                        <a:t>swd</a:t>
                      </a:r>
                      <a:r>
                        <a:rPr lang="en-US" sz="2400" b="0" dirty="0"/>
                        <a:t> debugger.</a:t>
                      </a:r>
                    </a:p>
                    <a:p>
                      <a:r>
                        <a:rPr lang="en-US" sz="2400" b="0" dirty="0"/>
                        <a:t>- debug with </a:t>
                      </a:r>
                      <a:r>
                        <a:rPr lang="en-US" sz="2400" b="1" dirty="0" err="1"/>
                        <a:t>gdb</a:t>
                      </a:r>
                      <a:r>
                        <a:rPr lang="en-US" sz="2400" b="0" dirty="0"/>
                        <a:t> or serial monitor.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 write code in C/C++ (</a:t>
                      </a:r>
                      <a:r>
                        <a:rPr lang="en-US" sz="2400" dirty="0" err="1"/>
                        <a:t>pico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sdk</a:t>
                      </a:r>
                      <a:r>
                        <a:rPr lang="en-US" sz="2400" dirty="0"/>
                        <a:t>) or </a:t>
                      </a:r>
                      <a:r>
                        <a:rPr lang="en-US" sz="2400" dirty="0" err="1"/>
                        <a:t>micropython</a:t>
                      </a:r>
                      <a:r>
                        <a:rPr lang="en-US" sz="2400" dirty="0"/>
                        <a:t>.</a:t>
                      </a:r>
                    </a:p>
                    <a:p>
                      <a:r>
                        <a:rPr lang="en-US" sz="2400" dirty="0"/>
                        <a:t>- compile with </a:t>
                      </a:r>
                      <a:r>
                        <a:rPr lang="en-US" sz="2400" b="1" dirty="0" err="1"/>
                        <a:t>cmake</a:t>
                      </a:r>
                      <a:r>
                        <a:rPr lang="en-US" sz="2400" dirty="0"/>
                        <a:t> + </a:t>
                      </a:r>
                      <a:r>
                        <a:rPr lang="en-US" sz="2400" b="1" dirty="0" err="1"/>
                        <a:t>gcc</a:t>
                      </a:r>
                      <a:r>
                        <a:rPr lang="en-US" sz="2400" dirty="0"/>
                        <a:t> toolchain.</a:t>
                      </a:r>
                    </a:p>
                    <a:p>
                      <a:r>
                        <a:rPr lang="en-US" sz="2400" dirty="0"/>
                        <a:t>- drag-and-drop </a:t>
                      </a:r>
                      <a:r>
                        <a:rPr lang="en-US" sz="2400" b="1" dirty="0"/>
                        <a:t>.uf2</a:t>
                      </a:r>
                      <a:r>
                        <a:rPr lang="en-US" sz="2400" dirty="0"/>
                        <a:t> file to </a:t>
                      </a:r>
                      <a:r>
                        <a:rPr lang="en-US" sz="2400" dirty="0" err="1"/>
                        <a:t>pico’s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usb</a:t>
                      </a:r>
                      <a:r>
                        <a:rPr lang="en-US" sz="2400" dirty="0"/>
                        <a:t> mass storage device.</a:t>
                      </a:r>
                    </a:p>
                    <a:p>
                      <a:r>
                        <a:rPr lang="en-US" sz="2400" dirty="0"/>
                        <a:t>- (optional) use custom </a:t>
                      </a:r>
                      <a:r>
                        <a:rPr lang="en-US" sz="2400" b="1" dirty="0" err="1"/>
                        <a:t>pio</a:t>
                      </a:r>
                      <a:r>
                        <a:rPr lang="en-US" sz="2400" dirty="0"/>
                        <a:t> assembly for hardware interfaces.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0787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1682E63-B409-0B4A-8C22-5E29B41C16D1}"/>
              </a:ext>
            </a:extLst>
          </p:cNvPr>
          <p:cNvSpPr txBox="1"/>
          <p:nvPr/>
        </p:nvSpPr>
        <p:spPr>
          <a:xfrm>
            <a:off x="1771649" y="5157788"/>
            <a:ext cx="78438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-&gt; </a:t>
            </a:r>
            <a:r>
              <a:rPr lang="en-US" sz="2400" b="1" dirty="0"/>
              <a:t>ARM workflows</a:t>
            </a:r>
            <a:r>
              <a:rPr lang="en-US" sz="2400" dirty="0"/>
              <a:t> emphasize professional-grade debugging, while </a:t>
            </a:r>
            <a:r>
              <a:rPr lang="en-US" sz="2400" b="1" dirty="0"/>
              <a:t>RP2040 workflows</a:t>
            </a:r>
            <a:r>
              <a:rPr lang="en-US" sz="2400" dirty="0"/>
              <a:t> emphasize accessibility and flexibility (drag-and-drop + PIO).</a:t>
            </a:r>
          </a:p>
        </p:txBody>
      </p:sp>
    </p:spTree>
    <p:extLst>
      <p:ext uri="{BB962C8B-B14F-4D97-AF65-F5344CB8AC3E}">
        <p14:creationId xmlns:p14="http://schemas.microsoft.com/office/powerpoint/2010/main" val="3423869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826C-FC49-3641-A694-64DC0215A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9CDCE-9FDB-F84D-A885-016D7971C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lecture notes </a:t>
            </a:r>
          </a:p>
          <a:p>
            <a:r>
              <a:rPr lang="en-US" dirty="0"/>
              <a:t>office hours insights</a:t>
            </a:r>
          </a:p>
          <a:p>
            <a:r>
              <a:rPr lang="en-US" dirty="0"/>
              <a:t>week 2 course website: </a:t>
            </a:r>
            <a:r>
              <a:rPr lang="en-US" dirty="0">
                <a:hlinkClick r:id="rId2"/>
              </a:rPr>
              <a:t>https://academy.cba.mit.edu/classes/embedded_programming/index.html</a:t>
            </a:r>
            <a:r>
              <a:rPr lang="en-US"/>
              <a:t> </a:t>
            </a:r>
            <a:endParaRPr lang="en-US" dirty="0"/>
          </a:p>
          <a:p>
            <a:r>
              <a:rPr lang="en-US" dirty="0"/>
              <a:t>ai summarization: </a:t>
            </a:r>
            <a:r>
              <a:rPr lang="en-US" dirty="0">
                <a:hlinkClick r:id="rId3"/>
              </a:rPr>
              <a:t>https://chatgpt.com/share/68d29349-d7ec-8008-91c5-9abf5e087f6f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40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385</Words>
  <Application>Microsoft Macintosh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htmaa</vt:lpstr>
      <vt:lpstr>embedded programming language workflow</vt:lpstr>
      <vt:lpstr>embedded development workflow</vt:lpstr>
      <vt:lpstr>embedded electronics fabrication workflow</vt:lpstr>
      <vt:lpstr>PowerPoint Presentation</vt:lpstr>
      <vt:lpstr>workflow examples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htmaa</dc:title>
  <dc:creator>Saleem Al Dajani</dc:creator>
  <cp:lastModifiedBy>Saleem Al Dajani</cp:lastModifiedBy>
  <cp:revision>5</cp:revision>
  <dcterms:created xsi:type="dcterms:W3CDTF">2025-09-23T02:37:21Z</dcterms:created>
  <dcterms:modified xsi:type="dcterms:W3CDTF">2025-09-23T12:34:26Z</dcterms:modified>
</cp:coreProperties>
</file>