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61" r:id="rId2"/>
    <p:sldId id="276" r:id="rId3"/>
    <p:sldId id="303" r:id="rId4"/>
    <p:sldId id="302" r:id="rId5"/>
    <p:sldId id="338" r:id="rId6"/>
    <p:sldId id="335" r:id="rId7"/>
    <p:sldId id="339" r:id="rId8"/>
    <p:sldId id="298" r:id="rId9"/>
    <p:sldId id="347" r:id="rId10"/>
    <p:sldId id="300" r:id="rId11"/>
    <p:sldId id="301" r:id="rId12"/>
    <p:sldId id="310" r:id="rId13"/>
    <p:sldId id="312" r:id="rId14"/>
    <p:sldId id="337" r:id="rId15"/>
    <p:sldId id="256" r:id="rId16"/>
    <p:sldId id="258" r:id="rId17"/>
    <p:sldId id="262" r:id="rId18"/>
    <p:sldId id="263" r:id="rId19"/>
    <p:sldId id="306" r:id="rId20"/>
    <p:sldId id="307" r:id="rId21"/>
    <p:sldId id="308" r:id="rId22"/>
    <p:sldId id="334" r:id="rId23"/>
    <p:sldId id="311" r:id="rId24"/>
    <p:sldId id="314" r:id="rId25"/>
    <p:sldId id="315" r:id="rId26"/>
    <p:sldId id="316" r:id="rId27"/>
    <p:sldId id="346" r:id="rId28"/>
    <p:sldId id="317" r:id="rId29"/>
    <p:sldId id="318" r:id="rId30"/>
    <p:sldId id="321" r:id="rId31"/>
    <p:sldId id="322" r:id="rId32"/>
    <p:sldId id="332" r:id="rId33"/>
    <p:sldId id="323" r:id="rId34"/>
    <p:sldId id="324" r:id="rId35"/>
    <p:sldId id="325" r:id="rId36"/>
    <p:sldId id="326" r:id="rId37"/>
    <p:sldId id="327" r:id="rId38"/>
    <p:sldId id="333" r:id="rId39"/>
    <p:sldId id="363" r:id="rId40"/>
    <p:sldId id="345" r:id="rId41"/>
    <p:sldId id="340" r:id="rId42"/>
    <p:sldId id="341" r:id="rId43"/>
    <p:sldId id="348" r:id="rId44"/>
    <p:sldId id="349" r:id="rId45"/>
    <p:sldId id="350" r:id="rId46"/>
    <p:sldId id="351" r:id="rId47"/>
    <p:sldId id="352" r:id="rId48"/>
    <p:sldId id="353" r:id="rId49"/>
    <p:sldId id="343" r:id="rId50"/>
    <p:sldId id="342" r:id="rId51"/>
    <p:sldId id="259" r:id="rId52"/>
    <p:sldId id="354" r:id="rId53"/>
    <p:sldId id="355" r:id="rId54"/>
    <p:sldId id="356" r:id="rId55"/>
    <p:sldId id="361" r:id="rId56"/>
    <p:sldId id="357" r:id="rId57"/>
    <p:sldId id="362" r:id="rId58"/>
    <p:sldId id="358" r:id="rId59"/>
    <p:sldId id="359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89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Relationship Id="rId5" Type="http://schemas.openxmlformats.org/officeDocument/2006/relationships/image" Target="../media/image72.wmf"/><Relationship Id="rId4" Type="http://schemas.openxmlformats.org/officeDocument/2006/relationships/image" Target="../media/image7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image" Target="../media/image109.png"/><Relationship Id="rId4" Type="http://schemas.openxmlformats.org/officeDocument/2006/relationships/image" Target="../media/image112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wmf"/><Relationship Id="rId1" Type="http://schemas.openxmlformats.org/officeDocument/2006/relationships/image" Target="../media/image11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10307C-E625-4E96-B1F2-B55B261AC622}" type="datetimeFigureOut">
              <a:rPr lang="en-US" smtClean="0"/>
              <a:t>2/24/2012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7BCF59-FDD4-4F41-B368-A66AD1026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179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53EE6AE-BB47-4A12-9FBD-2AB0014E3AF6}" type="slidenum">
              <a:rPr lang="en-US" sz="1200" smtClean="0"/>
              <a:pPr eaLnBrk="1" hangingPunct="1"/>
              <a:t>13</a:t>
            </a:fld>
            <a:endParaRPr lang="en-US" sz="1200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91F6C9F-A3FE-4D9F-97CA-908254F0C240}" type="slidenum">
              <a:rPr lang="en-US" sz="1200" smtClean="0"/>
              <a:pPr eaLnBrk="1" hangingPunct="1"/>
              <a:t>38</a:t>
            </a:fld>
            <a:endParaRPr lang="en-US" sz="1200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22DE18B7-A270-4024-B41D-FD2673F1333E}" type="slidenum">
              <a:rPr lang="en-US" sz="1200" smtClean="0"/>
              <a:pPr eaLnBrk="1" hangingPunct="1"/>
              <a:t>39</a:t>
            </a:fld>
            <a:endParaRPr lang="en-US" sz="1200" smtClean="0"/>
          </a:p>
        </p:txBody>
      </p:sp>
      <p:sp>
        <p:nvSpPr>
          <p:cNvPr id="24269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22D001A6-D966-4B6C-935B-E6DBC79BF771}" type="slidenum">
              <a:rPr lang="en-US" sz="1200" smtClean="0"/>
              <a:pPr eaLnBrk="1" hangingPunct="1"/>
              <a:t>43</a:t>
            </a:fld>
            <a:endParaRPr lang="en-US" sz="1200" smtClean="0"/>
          </a:p>
        </p:txBody>
      </p:sp>
      <p:sp>
        <p:nvSpPr>
          <p:cNvPr id="1781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071F03E4-B63E-4E82-B3E8-265C6400DCCB}" type="slidenum">
              <a:rPr lang="en-US" sz="1200" smtClean="0"/>
              <a:pPr eaLnBrk="1" hangingPunct="1"/>
              <a:t>44</a:t>
            </a:fld>
            <a:endParaRPr lang="en-US" sz="1200" smtClean="0"/>
          </a:p>
        </p:txBody>
      </p:sp>
      <p:sp>
        <p:nvSpPr>
          <p:cNvPr id="1792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AAA06349-B1D2-491E-80FA-8CF5F756CC09}" type="slidenum">
              <a:rPr lang="en-US" sz="1200" smtClean="0"/>
              <a:pPr eaLnBrk="1" hangingPunct="1"/>
              <a:t>45</a:t>
            </a:fld>
            <a:endParaRPr lang="en-US" sz="1200" smtClean="0"/>
          </a:p>
        </p:txBody>
      </p:sp>
      <p:sp>
        <p:nvSpPr>
          <p:cNvPr id="1802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F184326F-E022-4A38-A397-E2B60F0AA05E}" type="slidenum">
              <a:rPr lang="en-US" sz="1200" smtClean="0"/>
              <a:pPr eaLnBrk="1" hangingPunct="1"/>
              <a:t>46</a:t>
            </a:fld>
            <a:endParaRPr lang="en-US" sz="1200" smtClean="0"/>
          </a:p>
        </p:txBody>
      </p:sp>
      <p:sp>
        <p:nvSpPr>
          <p:cNvPr id="1812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DE49436D-7FE8-4B69-90A8-FDA403CD7E34}" type="slidenum">
              <a:rPr lang="en-US" sz="1200" smtClean="0"/>
              <a:pPr eaLnBrk="1" hangingPunct="1"/>
              <a:t>47</a:t>
            </a:fld>
            <a:endParaRPr lang="en-US" sz="1200" smtClean="0"/>
          </a:p>
        </p:txBody>
      </p:sp>
      <p:sp>
        <p:nvSpPr>
          <p:cNvPr id="1822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09F655C0-0203-4941-B832-BA9477C00974}" type="slidenum">
              <a:rPr lang="en-US" sz="1200" smtClean="0"/>
              <a:pPr eaLnBrk="1" hangingPunct="1"/>
              <a:t>48</a:t>
            </a:fld>
            <a:endParaRPr lang="en-US" sz="1200" smtClean="0"/>
          </a:p>
        </p:txBody>
      </p:sp>
      <p:sp>
        <p:nvSpPr>
          <p:cNvPr id="1832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659E366E-85EF-4639-A0DE-9A1A6341E533}" type="slidenum">
              <a:rPr lang="en-US" sz="1200" smtClean="0"/>
              <a:pPr eaLnBrk="1" hangingPunct="1"/>
              <a:t>52</a:t>
            </a:fld>
            <a:endParaRPr lang="en-US" sz="1200" smtClean="0"/>
          </a:p>
        </p:txBody>
      </p:sp>
      <p:sp>
        <p:nvSpPr>
          <p:cNvPr id="1894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6D70C4A6-2AAE-42E2-B1B5-89399142F3D2}" type="slidenum">
              <a:rPr lang="en-US" sz="1200" smtClean="0"/>
              <a:pPr eaLnBrk="1" hangingPunct="1"/>
              <a:t>53</a:t>
            </a:fld>
            <a:endParaRPr lang="en-US" sz="1200" smtClean="0"/>
          </a:p>
        </p:txBody>
      </p:sp>
      <p:sp>
        <p:nvSpPr>
          <p:cNvPr id="1904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2BC0CB7-35AA-46C5-8211-D70C585FF000}" type="slidenum">
              <a:rPr lang="en-US" sz="1200" smtClean="0"/>
              <a:pPr eaLnBrk="1" hangingPunct="1"/>
              <a:t>19</a:t>
            </a:fld>
            <a:endParaRPr lang="en-US" sz="1200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D3AEBCFC-2598-4E4C-A247-6AF612348FA3}" type="slidenum">
              <a:rPr lang="en-US" sz="1200" smtClean="0"/>
              <a:pPr eaLnBrk="1" hangingPunct="1"/>
              <a:t>54</a:t>
            </a:fld>
            <a:endParaRPr lang="en-US" sz="1200" smtClean="0"/>
          </a:p>
        </p:txBody>
      </p:sp>
      <p:sp>
        <p:nvSpPr>
          <p:cNvPr id="1914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93F052C3-2959-4B36-A6AE-7AE6331CE809}" type="slidenum">
              <a:rPr lang="en-US" sz="1200" smtClean="0"/>
              <a:pPr eaLnBrk="1" hangingPunct="1"/>
              <a:t>55</a:t>
            </a:fld>
            <a:endParaRPr lang="en-US" sz="1200" smtClean="0"/>
          </a:p>
        </p:txBody>
      </p:sp>
      <p:sp>
        <p:nvSpPr>
          <p:cNvPr id="1884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B6EB42A0-6609-459A-B4B0-FBC24617DDD9}" type="slidenum">
              <a:rPr lang="en-US" sz="1200" smtClean="0"/>
              <a:pPr eaLnBrk="1" hangingPunct="1"/>
              <a:t>56</a:t>
            </a:fld>
            <a:endParaRPr lang="en-US" sz="1200" smtClean="0"/>
          </a:p>
        </p:txBody>
      </p:sp>
      <p:sp>
        <p:nvSpPr>
          <p:cNvPr id="1843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8EA1432F-4F6C-4ED5-B81A-F506013CAD07}" type="slidenum">
              <a:rPr lang="en-US" sz="1200" smtClean="0"/>
              <a:pPr eaLnBrk="1" hangingPunct="1"/>
              <a:t>57</a:t>
            </a:fld>
            <a:endParaRPr lang="en-US" sz="1200" smtClean="0"/>
          </a:p>
        </p:txBody>
      </p:sp>
      <p:sp>
        <p:nvSpPr>
          <p:cNvPr id="22425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98E263A1-1A75-45AE-B092-DE2750946F16}" type="slidenum">
              <a:rPr lang="en-US" sz="1200" smtClean="0"/>
              <a:pPr eaLnBrk="1" hangingPunct="1"/>
              <a:t>58</a:t>
            </a:fld>
            <a:endParaRPr lang="en-US" sz="1200" smtClean="0"/>
          </a:p>
        </p:txBody>
      </p:sp>
      <p:sp>
        <p:nvSpPr>
          <p:cNvPr id="185347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1413" y="303213"/>
            <a:ext cx="3354387" cy="2516187"/>
          </a:xfrm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3198813"/>
            <a:ext cx="6324600" cy="5257800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E2E4393-DAAA-4D79-BADB-2FA4E948359C}" type="slidenum">
              <a:rPr lang="en-US" sz="1200" smtClean="0"/>
              <a:pPr eaLnBrk="1" hangingPunct="1"/>
              <a:t>59</a:t>
            </a:fld>
            <a:endParaRPr lang="en-US" sz="1200" smtClean="0"/>
          </a:p>
        </p:txBody>
      </p:sp>
      <p:sp>
        <p:nvSpPr>
          <p:cNvPr id="186371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1413" y="303213"/>
            <a:ext cx="3354387" cy="2516187"/>
          </a:xfrm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3198813"/>
            <a:ext cx="6324600" cy="5257800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967C73E-FC10-413F-A9ED-7CFCC0FFE2BE}" type="slidenum">
              <a:rPr lang="en-US" sz="1200" smtClean="0"/>
              <a:pPr eaLnBrk="1" hangingPunct="1"/>
              <a:t>20</a:t>
            </a:fld>
            <a:endParaRPr lang="en-US" sz="1200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ACD2916-3674-4260-9269-20C216A5E2EF}" type="slidenum">
              <a:rPr lang="en-US" sz="1200" smtClean="0"/>
              <a:pPr eaLnBrk="1" hangingPunct="1"/>
              <a:t>21</a:t>
            </a:fld>
            <a:endParaRPr lang="en-US" sz="1200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Non-fluorescence assays: Fraden, monitoring area of bubbles, since chamber height is fixed, can assess concentrations that way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311D1AF-82E4-4ADD-AE73-E5737A50C638}" type="slidenum">
              <a:rPr lang="en-US" sz="1200" smtClean="0"/>
              <a:pPr eaLnBrk="1" hangingPunct="1"/>
              <a:t>23</a:t>
            </a:fld>
            <a:endParaRPr lang="en-US" sz="1200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0CF962F-1BD6-4818-BDD4-7D6745FE8050}" type="slidenum">
              <a:rPr lang="en-US" sz="1200" smtClean="0"/>
              <a:pPr eaLnBrk="1" hangingPunct="1"/>
              <a:t>27</a:t>
            </a:fld>
            <a:endParaRPr lang="en-US" sz="1200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628CAAC-3E43-438D-9FDE-E4287C485508}" type="slidenum">
              <a:rPr lang="en-US" sz="1200" smtClean="0"/>
              <a:pPr eaLnBrk="1" hangingPunct="1"/>
              <a:t>31</a:t>
            </a:fld>
            <a:endParaRPr lang="en-US" sz="1200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0CF962F-1BD6-4818-BDD4-7D6745FE8050}" type="slidenum">
              <a:rPr lang="en-US" sz="1200" smtClean="0"/>
              <a:pPr eaLnBrk="1" hangingPunct="1"/>
              <a:t>32</a:t>
            </a:fld>
            <a:endParaRPr lang="en-US" sz="1200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37AAA3-8E2F-464E-88B9-048675F2260F}" type="slidenum">
              <a:rPr lang="en-US" sz="1200" smtClean="0"/>
              <a:pPr eaLnBrk="1" hangingPunct="1"/>
              <a:t>33</a:t>
            </a:fld>
            <a:endParaRPr lang="en-US" sz="1200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934A-EEA1-4BFF-A1EB-ED334E1CA840}" type="datetimeFigureOut">
              <a:rPr lang="en-US" smtClean="0"/>
              <a:t>2/24/2012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2535-C257-4D3D-A398-E15E2123D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489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934A-EEA1-4BFF-A1EB-ED334E1CA840}" type="datetimeFigureOut">
              <a:rPr lang="en-US" smtClean="0"/>
              <a:t>2/24/2012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2535-C257-4D3D-A398-E15E2123D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32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934A-EEA1-4BFF-A1EB-ED334E1CA840}" type="datetimeFigureOut">
              <a:rPr lang="en-US" smtClean="0"/>
              <a:t>2/24/2012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2535-C257-4D3D-A398-E15E2123D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558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70834-DF18-4C61-9025-5D08DB3E0D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8708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A63E2-FFC7-4C3C-9660-7FEAD831E8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923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934A-EEA1-4BFF-A1EB-ED334E1CA840}" type="datetimeFigureOut">
              <a:rPr lang="en-US" smtClean="0"/>
              <a:t>2/24/2012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2535-C257-4D3D-A398-E15E2123D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41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934A-EEA1-4BFF-A1EB-ED334E1CA840}" type="datetimeFigureOut">
              <a:rPr lang="en-US" smtClean="0"/>
              <a:t>2/24/2012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2535-C257-4D3D-A398-E15E2123D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229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934A-EEA1-4BFF-A1EB-ED334E1CA840}" type="datetimeFigureOut">
              <a:rPr lang="en-US" smtClean="0"/>
              <a:t>2/24/2012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2535-C257-4D3D-A398-E15E2123D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341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934A-EEA1-4BFF-A1EB-ED334E1CA840}" type="datetimeFigureOut">
              <a:rPr lang="en-US" smtClean="0"/>
              <a:t>2/24/2012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2535-C257-4D3D-A398-E15E2123D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343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934A-EEA1-4BFF-A1EB-ED334E1CA840}" type="datetimeFigureOut">
              <a:rPr lang="en-US" smtClean="0"/>
              <a:t>2/24/2012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2535-C257-4D3D-A398-E15E2123D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438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934A-EEA1-4BFF-A1EB-ED334E1CA840}" type="datetimeFigureOut">
              <a:rPr lang="en-US" smtClean="0"/>
              <a:t>2/24/2012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2535-C257-4D3D-A398-E15E2123D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388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934A-EEA1-4BFF-A1EB-ED334E1CA840}" type="datetimeFigureOut">
              <a:rPr lang="en-US" smtClean="0"/>
              <a:t>2/24/2012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2535-C257-4D3D-A398-E15E2123D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83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934A-EEA1-4BFF-A1EB-ED334E1CA840}" type="datetimeFigureOut">
              <a:rPr lang="en-US" smtClean="0"/>
              <a:t>2/24/2012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2535-C257-4D3D-A398-E15E2123D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059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8934A-EEA1-4BFF-A1EB-ED334E1CA840}" type="datetimeFigureOut">
              <a:rPr lang="en-US" smtClean="0"/>
              <a:t>2/24/2012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42535-C257-4D3D-A398-E15E2123D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306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hyperlink" Target="http://cba.mit.edu/media/logos/" TargetMode="Externa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/nature/journal/v403/n6767/fig_tab/403335a0_F1.html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Joe\Downloads\brepressilator-01-bwfluor.avi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vimeo.com/23292033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8.png"/><Relationship Id="rId4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oleObject" Target="../embeddings/oleObject3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hyperlink" Target="http://images.google.com/imgres?imgurl=http://allyrose.files.wordpress.com/2008/03/switchgrasscrop.jpg&amp;imgrefurl=http://allyrose.wordpress.com/2008/03/04/corn-walking/&amp;h=768&amp;w=1024&amp;sz=189&amp;hl=en&amp;start=12&amp;sig2=5z1IgLQ51EuKjXmUPcxQeg&amp;um=1&amp;tbnid=eNg9IOx62I1wDM:&amp;tbnh=113&amp;tbnw=150&amp;ei=P5CLSNKICoOy1gbuoqH0Dw&amp;prev=/images?q=switchgrass&amp;um=1&amp;hl=en&amp;sa=N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jpeg"/><Relationship Id="rId7" Type="http://schemas.openxmlformats.org/officeDocument/2006/relationships/image" Target="../media/image55.png"/><Relationship Id="rId2" Type="http://schemas.openxmlformats.org/officeDocument/2006/relationships/hyperlink" Target="http://www.google.com/imgres?imgurl=http://kohm.org/blog/wp-content/uploads/2007/07/bp-logo.jpg&amp;imgrefurl=http://kohm.org/blog/?m=20070905&amp;h=300&amp;w=400&amp;sz=18&amp;tbnid=ULj4OqR0cUoJ::&amp;tbnh=93&amp;tbnw=124&amp;prev=/images?q=BP+logo&amp;hl=en&amp;sa=X&amp;oi=image_result&amp;resnum=1&amp;ct=image&amp;cd=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evo.com/index.php" TargetMode="External"/><Relationship Id="rId11" Type="http://schemas.openxmlformats.org/officeDocument/2006/relationships/image" Target="../media/image59.jpeg"/><Relationship Id="rId5" Type="http://schemas.openxmlformats.org/officeDocument/2006/relationships/image" Target="../media/image54.jpeg"/><Relationship Id="rId10" Type="http://schemas.openxmlformats.org/officeDocument/2006/relationships/image" Target="../media/image58.png"/><Relationship Id="rId4" Type="http://schemas.openxmlformats.org/officeDocument/2006/relationships/hyperlink" Target="http://www.google.com/imgres?imgurl=http://www.tbirdent.com/Pictures/DupontLogo.gif&amp;imgrefurl=http://www.tbirdent.com/Products.htm&amp;h=131&amp;w=331&amp;sz=12&amp;tbnid=mBcNwUmACA0J::&amp;tbnh=47&amp;tbnw=119&amp;prev=/images?q=dupont+logo&amp;hl=en&amp;sa=X&amp;oi=image_result&amp;resnum=3&amp;ct=image&amp;cd=1" TargetMode="External"/><Relationship Id="rId9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books/NBK9937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Image:Weizmann_1948.jpg" TargetMode="External"/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wmf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13" Type="http://schemas.openxmlformats.org/officeDocument/2006/relationships/image" Target="../media/image70.w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4.bin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72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8.bin"/><Relationship Id="rId1" Type="http://schemas.openxmlformats.org/officeDocument/2006/relationships/vmlDrawing" Target="../drawings/vmlDrawing4.vml"/><Relationship Id="rId6" Type="http://schemas.openxmlformats.org/officeDocument/2006/relationships/image" Target="../media/image4.jpeg"/><Relationship Id="rId11" Type="http://schemas.openxmlformats.org/officeDocument/2006/relationships/image" Target="../media/image69.wmf"/><Relationship Id="rId5" Type="http://schemas.openxmlformats.org/officeDocument/2006/relationships/hyperlink" Target="http://cba.mit.edu/media/logos/" TargetMode="External"/><Relationship Id="rId15" Type="http://schemas.openxmlformats.org/officeDocument/2006/relationships/image" Target="../media/image71.wmf"/><Relationship Id="rId10" Type="http://schemas.openxmlformats.org/officeDocument/2006/relationships/oleObject" Target="../embeddings/oleObject5.bin"/><Relationship Id="rId4" Type="http://schemas.openxmlformats.org/officeDocument/2006/relationships/image" Target="../media/image73.png"/><Relationship Id="rId9" Type="http://schemas.openxmlformats.org/officeDocument/2006/relationships/image" Target="../media/image74.wmf"/><Relationship Id="rId14" Type="http://schemas.openxmlformats.org/officeDocument/2006/relationships/oleObject" Target="../embeddings/oleObject7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olf.nl/research/biochemical-networks/research-activities/rare-events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I9ArIJWYZHI" TargetMode="Externa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ure.com/news/dna-robot-could-kill-cancer-cells-1.10047" TargetMode="External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hyperlink" Target="file:///C:\Documents%20and%20Settings\jacobson\My%20Documents\Presentations\Saul\bendonut10.mov" TargetMode="External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10.png"/><Relationship Id="rId12" Type="http://schemas.openxmlformats.org/officeDocument/2006/relationships/hyperlink" Target="file:///C:\Documents%20and%20Settings\jacobson\My%20Documents\Presentations\Saul\ben3x3in7.mov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112.png"/><Relationship Id="rId5" Type="http://schemas.openxmlformats.org/officeDocument/2006/relationships/image" Target="../media/image109.png"/><Relationship Id="rId10" Type="http://schemas.openxmlformats.org/officeDocument/2006/relationships/oleObject" Target="../embeddings/oleObject12.bin"/><Relationship Id="rId4" Type="http://schemas.openxmlformats.org/officeDocument/2006/relationships/oleObject" Target="../embeddings/oleObject9.bin"/><Relationship Id="rId9" Type="http://schemas.openxmlformats.org/officeDocument/2006/relationships/image" Target="../media/image111.png"/><Relationship Id="rId14" Type="http://schemas.openxmlformats.org/officeDocument/2006/relationships/hyperlink" Target="file:///C:\Documents%20and%20Settings\jacobson\My%20Documents\Presentations\Saul\fmit.mov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jacobson\My%20Documents\Teaching\FAB2\FAB%5e2%20%202007\ext1_10ns.mpeg" TargetMode="External"/><Relationship Id="rId4" Type="http://schemas.openxmlformats.org/officeDocument/2006/relationships/image" Target="../media/image11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1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114.png"/><Relationship Id="rId4" Type="http://schemas.openxmlformats.org/officeDocument/2006/relationships/oleObject" Target="../embeddings/oleObject13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jacobson\My%20Documents\Teaching\Silicon%20Biology\2003\FoMotor_2.mpeg" TargetMode="External"/><Relationship Id="rId4" Type="http://schemas.openxmlformats.org/officeDocument/2006/relationships/image" Target="../media/image1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ure.com/ncb/journal/v13/n5/full/ncb2212.html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86" y="979944"/>
            <a:ext cx="91354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Biological Processes</a:t>
            </a:r>
          </a:p>
          <a:p>
            <a:pPr algn="ctr"/>
            <a:r>
              <a:rPr lang="en-US" sz="3600" dirty="0" smtClean="0"/>
              <a:t>MAS.S62 FAB</a:t>
            </a:r>
            <a:r>
              <a:rPr lang="en-US" sz="3600" baseline="30000" dirty="0" smtClean="0"/>
              <a:t>2</a:t>
            </a:r>
            <a:endParaRPr lang="en-US" sz="3600" dirty="0" smtClean="0"/>
          </a:p>
          <a:p>
            <a:pPr algn="ctr"/>
            <a:r>
              <a:rPr lang="en-US" sz="3600" dirty="0" smtClean="0"/>
              <a:t>24/2 = 12</a:t>
            </a:r>
          </a:p>
          <a:p>
            <a:pPr algn="ctr"/>
            <a:r>
              <a:rPr lang="en-US" sz="2400" b="1" i="1" dirty="0" smtClean="0"/>
              <a:t>How Biology Builds and … How to Build with Biology</a:t>
            </a:r>
          </a:p>
          <a:p>
            <a:pPr algn="ctr"/>
            <a:endParaRPr lang="en-US" sz="3600" dirty="0"/>
          </a:p>
        </p:txBody>
      </p:sp>
      <p:pic>
        <p:nvPicPr>
          <p:cNvPr id="4" name="Picture 3" descr="http://flybase.bio.indiana.edu:82/images/lk/Embryogenesis/Gastrulation/Gastrulation-Lateral/GLV-1-lbl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47" y="3124200"/>
            <a:ext cx="28448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http://flybase.bio.indiana.edu:82/images/lk/Embryogenesis/Gastrulation/Gastrulation-Lateral/GLV-7-lbl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994" y="3124200"/>
            <a:ext cx="2931006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http://flybase.bio.indiana.edu:82/images/lk/Anatomy/Head/R_Turner_Micrographs/antp-pb-hea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984" y="3116688"/>
            <a:ext cx="2854816" cy="214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7" descr="02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5" y="79621"/>
            <a:ext cx="2394255" cy="529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4" name="Picture 2" descr="https://encrypted-tbn1.google.com/images?q=tbn:ANd9GcTn9JBXSjgqvLsu37efSBrG-OLgawGuS9yPqfUw4BYfDTxkH78n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42"/>
          <a:stretch/>
        </p:blipFill>
        <p:spPr bwMode="auto">
          <a:xfrm>
            <a:off x="6705600" y="-1"/>
            <a:ext cx="2438400" cy="115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9847" y="525780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u="sng" dirty="0" smtClean="0"/>
              <a:t>Outline: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 smtClean="0"/>
              <a:t>Programming </a:t>
            </a:r>
            <a:r>
              <a:rPr lang="en-US" sz="1600" b="1" dirty="0"/>
              <a:t>Biology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 smtClean="0"/>
              <a:t>Hierarchy </a:t>
            </a:r>
            <a:r>
              <a:rPr lang="en-US" sz="1600" b="1" dirty="0"/>
              <a:t>of Complexity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 smtClean="0"/>
              <a:t>Building </a:t>
            </a:r>
            <a:r>
              <a:rPr lang="en-US" sz="1600" b="1" dirty="0"/>
              <a:t>Biology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 smtClean="0"/>
              <a:t>DNA </a:t>
            </a:r>
            <a:r>
              <a:rPr lang="en-US" sz="1600" b="1" dirty="0"/>
              <a:t>Origami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 smtClean="0"/>
              <a:t>Synthetic </a:t>
            </a:r>
            <a:r>
              <a:rPr lang="en-US" sz="1600" b="1" dirty="0"/>
              <a:t>Organisms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45097" y="6181129"/>
            <a:ext cx="2602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J. Jacobson</a:t>
            </a:r>
          </a:p>
          <a:p>
            <a:r>
              <a:rPr lang="en-US" dirty="0" smtClean="0"/>
              <a:t>jacobson@media.mit.edu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55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02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78" y="0"/>
            <a:ext cx="407843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03" name="Rectangle 1027"/>
          <p:cNvSpPr>
            <a:spLocks noChangeArrowheads="1"/>
          </p:cNvSpPr>
          <p:nvPr/>
        </p:nvSpPr>
        <p:spPr bwMode="auto">
          <a:xfrm>
            <a:off x="5181023" y="228321"/>
            <a:ext cx="3353955" cy="637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defTabSz="914608">
              <a:spcBef>
                <a:spcPts val="505"/>
              </a:spcBef>
              <a:spcAft>
                <a:spcPts val="505"/>
              </a:spcAft>
            </a:pPr>
            <a:r>
              <a:rPr lang="en-US" sz="1200" b="1"/>
              <a:t>Figure 1</a:t>
            </a:r>
            <a:r>
              <a:rPr lang="en-US" sz="1200"/>
              <a:t> Construction, design and simulation of the repressilator. </a:t>
            </a:r>
            <a:r>
              <a:rPr lang="en-US" sz="1200" b="1"/>
              <a:t>a</a:t>
            </a:r>
            <a:r>
              <a:rPr lang="en-US" sz="1200"/>
              <a:t>, The repressilator network. The repressilator is a cyclic negative-feedback loop composed of three repressor genes and their corresponding promoters, as shown schematically in the centre of the left-hand plasmid. It uses P</a:t>
            </a:r>
            <a:r>
              <a:rPr lang="en-US" sz="1200" baseline="-25000"/>
              <a:t> L</a:t>
            </a:r>
            <a:r>
              <a:rPr lang="en-US" sz="1200"/>
              <a:t>lacO1 and P</a:t>
            </a:r>
            <a:r>
              <a:rPr lang="en-US" sz="1200" baseline="-25000"/>
              <a:t>L</a:t>
            </a:r>
            <a:r>
              <a:rPr lang="en-US" sz="1200"/>
              <a:t>tetO1, which are strong, tightly repressible promoters containing </a:t>
            </a:r>
            <a:r>
              <a:rPr lang="en-US" sz="1200" i="1"/>
              <a:t>lac</a:t>
            </a:r>
            <a:r>
              <a:rPr lang="en-US" sz="1200"/>
              <a:t> and </a:t>
            </a:r>
            <a:r>
              <a:rPr lang="en-US" sz="1200" i="1"/>
              <a:t>tet</a:t>
            </a:r>
            <a:r>
              <a:rPr lang="en-US" sz="1200"/>
              <a:t> operators, respectively</a:t>
            </a:r>
            <a:r>
              <a:rPr lang="en-US" sz="1200" baseline="30000"/>
              <a:t>6</a:t>
            </a:r>
            <a:r>
              <a:rPr lang="en-US" sz="1200"/>
              <a:t>, as well as P</a:t>
            </a:r>
            <a:r>
              <a:rPr lang="en-US" sz="1200" baseline="-25000"/>
              <a:t>R</a:t>
            </a:r>
            <a:r>
              <a:rPr lang="en-US" sz="1200"/>
              <a:t>, the right promoter from phage (see Methods). The stability of the three repressors is reduced by the presence of destruction tags (denoted '</a:t>
            </a:r>
            <a:r>
              <a:rPr lang="en-US" sz="1200" i="1"/>
              <a:t>lite</a:t>
            </a:r>
            <a:r>
              <a:rPr lang="en-US" sz="1200"/>
              <a:t>'). The compatible reporter plasmid (right) expresses an intermediate-stability GFP variant</a:t>
            </a:r>
            <a:r>
              <a:rPr lang="en-US" sz="1200" baseline="30000"/>
              <a:t>11</a:t>
            </a:r>
            <a:r>
              <a:rPr lang="en-US" sz="1200"/>
              <a:t> (</a:t>
            </a:r>
            <a:r>
              <a:rPr lang="en-US" sz="1200" i="1"/>
              <a:t>gfp-aav</a:t>
            </a:r>
            <a:r>
              <a:rPr lang="en-US" sz="1200"/>
              <a:t>). In both plasmids, transcriptional units are isolated from neighbouring regions by T1 terminators from the </a:t>
            </a:r>
            <a:r>
              <a:rPr lang="en-US" sz="1200" i="1"/>
              <a:t>E. coli rrnB</a:t>
            </a:r>
            <a:r>
              <a:rPr lang="en-US" sz="1200"/>
              <a:t> operon (black boxes). </a:t>
            </a:r>
            <a:r>
              <a:rPr lang="en-US" sz="1200" b="1"/>
              <a:t>b</a:t>
            </a:r>
            <a:r>
              <a:rPr lang="en-US" sz="1200"/>
              <a:t>, Stability diagram for a continuous symmetric repressilator model (Box 1). The parameter space is divided into two regions in which the steady state is stable (top left) or unstable (bottom right). Curves A, B and C mark the boundaries between the two regions for different parameter values: A, </a:t>
            </a:r>
            <a:r>
              <a:rPr lang="en-US" sz="1200" i="1"/>
              <a:t>n</a:t>
            </a:r>
            <a:r>
              <a:rPr lang="en-US" sz="1200"/>
              <a:t> = 2.1, </a:t>
            </a:r>
            <a:r>
              <a:rPr lang="en-US" sz="1200" baseline="-25000"/>
              <a:t>0</a:t>
            </a:r>
            <a:r>
              <a:rPr lang="en-US" sz="1200"/>
              <a:t> = 0; B, </a:t>
            </a:r>
            <a:r>
              <a:rPr lang="en-US" sz="1200" i="1"/>
              <a:t>n</a:t>
            </a:r>
            <a:r>
              <a:rPr lang="en-US" sz="1200"/>
              <a:t> = 2, </a:t>
            </a:r>
            <a:r>
              <a:rPr lang="en-US" sz="1200" baseline="-25000"/>
              <a:t>0</a:t>
            </a:r>
            <a:r>
              <a:rPr lang="en-US" sz="1200"/>
              <a:t> = 0; C, </a:t>
            </a:r>
            <a:r>
              <a:rPr lang="en-US" sz="1200" i="1"/>
              <a:t>n</a:t>
            </a:r>
            <a:r>
              <a:rPr lang="en-US" sz="1200"/>
              <a:t> = 2, </a:t>
            </a:r>
            <a:r>
              <a:rPr lang="en-US" sz="1200" baseline="-25000"/>
              <a:t>0</a:t>
            </a:r>
            <a:r>
              <a:rPr lang="en-US" sz="1200"/>
              <a:t>/ = 10</a:t>
            </a:r>
            <a:r>
              <a:rPr lang="en-US" sz="1200" baseline="30000"/>
              <a:t>-3</a:t>
            </a:r>
            <a:r>
              <a:rPr lang="en-US" sz="1200"/>
              <a:t>. The unstable region (A), which includes unstable regions (B) and (C), is shaded. </a:t>
            </a:r>
            <a:r>
              <a:rPr lang="en-US" sz="1200" b="1"/>
              <a:t>c</a:t>
            </a:r>
            <a:r>
              <a:rPr lang="en-US" sz="1200"/>
              <a:t>, Oscillations in the levels of the three repressor proteins, as obtained by numerical integration. Left, a set of typical parameter values, marked by the 'X' in </a:t>
            </a:r>
            <a:r>
              <a:rPr lang="en-US" sz="1200" b="1"/>
              <a:t>b</a:t>
            </a:r>
            <a:r>
              <a:rPr lang="en-US" sz="1200"/>
              <a:t>, were used to solve the continuous model. Right, a similar set of parameters was used to solve a stochastic version of the model (Box 1). Colour coding is as in </a:t>
            </a:r>
            <a:r>
              <a:rPr lang="en-US" sz="1200" b="1"/>
              <a:t>a</a:t>
            </a:r>
            <a:r>
              <a:rPr lang="en-US" sz="1200"/>
              <a:t>. Insets show the normalized autocorrelation function of the first repressor species. </a:t>
            </a:r>
          </a:p>
        </p:txBody>
      </p:sp>
    </p:spTree>
    <p:extLst>
      <p:ext uri="{BB962C8B-B14F-4D97-AF65-F5344CB8AC3E}">
        <p14:creationId xmlns:p14="http://schemas.microsoft.com/office/powerpoint/2010/main" val="2099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023" y="58831"/>
            <a:ext cx="5867977" cy="4741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8227" name="Rectangle 3"/>
          <p:cNvSpPr>
            <a:spLocks noChangeArrowheads="1"/>
          </p:cNvSpPr>
          <p:nvPr/>
        </p:nvSpPr>
        <p:spPr bwMode="auto">
          <a:xfrm>
            <a:off x="0" y="4825534"/>
            <a:ext cx="9144000" cy="1754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defTabSz="914608">
              <a:spcBef>
                <a:spcPts val="505"/>
              </a:spcBef>
              <a:spcAft>
                <a:spcPts val="505"/>
              </a:spcAft>
            </a:pPr>
            <a:r>
              <a:rPr lang="en-US" b="1"/>
              <a:t>Figure 2</a:t>
            </a:r>
            <a:r>
              <a:rPr lang="en-US"/>
              <a:t> Repressilation in living bacteria. </a:t>
            </a:r>
            <a:r>
              <a:rPr lang="en-US" b="1"/>
              <a:t>a</a:t>
            </a:r>
            <a:r>
              <a:rPr lang="en-US"/>
              <a:t>, </a:t>
            </a:r>
            <a:r>
              <a:rPr lang="en-US" b="1"/>
              <a:t>b</a:t>
            </a:r>
            <a:r>
              <a:rPr lang="en-US"/>
              <a:t>, The growth and timecourse of GFP expression for a single cell of </a:t>
            </a:r>
            <a:r>
              <a:rPr lang="en-US" i="1"/>
              <a:t>E. coli</a:t>
            </a:r>
            <a:r>
              <a:rPr lang="en-US"/>
              <a:t> host strain MC4100 containing the repressilator plasmids (</a:t>
            </a:r>
            <a:r>
              <a:rPr lang="en-US" u="sng">
                <a:solidFill>
                  <a:srgbClr val="0000FF"/>
                </a:solidFill>
                <a:hlinkClick r:id="rId3"/>
              </a:rPr>
              <a:t>Fig. 1a</a:t>
            </a:r>
            <a:r>
              <a:rPr lang="en-US"/>
              <a:t>). Snapshots of a growing microcolony were taken periodically both in fluorescence (</a:t>
            </a:r>
            <a:r>
              <a:rPr lang="en-US" b="1"/>
              <a:t>a</a:t>
            </a:r>
            <a:r>
              <a:rPr lang="en-US"/>
              <a:t>) and bright-field (</a:t>
            </a:r>
            <a:r>
              <a:rPr lang="en-US" b="1"/>
              <a:t>b</a:t>
            </a:r>
            <a:r>
              <a:rPr lang="en-US"/>
              <a:t>). </a:t>
            </a:r>
            <a:r>
              <a:rPr lang="en-US" b="1"/>
              <a:t>c</a:t>
            </a:r>
            <a:r>
              <a:rPr lang="en-US"/>
              <a:t>, The pictures in </a:t>
            </a:r>
            <a:r>
              <a:rPr lang="en-US" b="1"/>
              <a:t>a</a:t>
            </a:r>
            <a:r>
              <a:rPr lang="en-US"/>
              <a:t> and </a:t>
            </a:r>
            <a:r>
              <a:rPr lang="en-US" b="1"/>
              <a:t>b</a:t>
            </a:r>
            <a:r>
              <a:rPr lang="en-US"/>
              <a:t> correspond to peaks and troughs in the timecourse of GFP fluorescence density of the selected cell. Scale bar, 4 µm. Bars at the bottom of </a:t>
            </a:r>
            <a:r>
              <a:rPr lang="en-US" b="1"/>
              <a:t>c</a:t>
            </a:r>
            <a:r>
              <a:rPr lang="en-US"/>
              <a:t> indicate the timing of septation events, as estimated from bright-field images.</a:t>
            </a:r>
          </a:p>
        </p:txBody>
      </p:sp>
    </p:spTree>
    <p:extLst>
      <p:ext uri="{BB962C8B-B14F-4D97-AF65-F5344CB8AC3E}">
        <p14:creationId xmlns:p14="http://schemas.microsoft.com/office/powerpoint/2010/main" val="385434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1"/>
          <p:cNvSpPr txBox="1">
            <a:spLocks noChangeArrowheads="1"/>
          </p:cNvSpPr>
          <p:nvPr/>
        </p:nvSpPr>
        <p:spPr bwMode="auto">
          <a:xfrm>
            <a:off x="0" y="1476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/>
              <a:t>Bacterial Ring Oscillator</a:t>
            </a:r>
          </a:p>
        </p:txBody>
      </p:sp>
      <p:pic>
        <p:nvPicPr>
          <p:cNvPr id="4" name="brepressilator-01-bwfluor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581025"/>
            <a:ext cx="8091487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5503863" y="6396038"/>
            <a:ext cx="36401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http://elowitz.caltech.edu/</a:t>
            </a:r>
          </a:p>
        </p:txBody>
      </p:sp>
    </p:spTree>
    <p:extLst>
      <p:ext uri="{BB962C8B-B14F-4D97-AF65-F5344CB8AC3E}">
        <p14:creationId xmlns:p14="http://schemas.microsoft.com/office/powerpoint/2010/main" val="280623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76200" y="1258888"/>
            <a:ext cx="8696325" cy="5568950"/>
            <a:chOff x="48" y="793"/>
            <a:chExt cx="5478" cy="3508"/>
          </a:xfrm>
        </p:grpSpPr>
        <p:sp>
          <p:nvSpPr>
            <p:cNvPr id="10244" name="AutoShape 3"/>
            <p:cNvSpPr>
              <a:spLocks noChangeAspect="1" noChangeArrowheads="1"/>
            </p:cNvSpPr>
            <p:nvPr/>
          </p:nvSpPr>
          <p:spPr bwMode="auto">
            <a:xfrm flipH="1">
              <a:off x="1445" y="1225"/>
              <a:ext cx="69" cy="37"/>
            </a:xfrm>
            <a:prstGeom prst="homePlate">
              <a:avLst>
                <a:gd name="adj" fmla="val 46622"/>
              </a:avLst>
            </a:prstGeom>
            <a:gradFill rotWithShape="0">
              <a:gsLst>
                <a:gs pos="0">
                  <a:srgbClr val="767647"/>
                </a:gs>
                <a:gs pos="50000">
                  <a:srgbClr val="FFFF99"/>
                </a:gs>
                <a:gs pos="100000">
                  <a:srgbClr val="767647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245" name="Group 4"/>
            <p:cNvGrpSpPr>
              <a:grpSpLocks noChangeAspect="1"/>
            </p:cNvGrpSpPr>
            <p:nvPr/>
          </p:nvGrpSpPr>
          <p:grpSpPr bwMode="auto">
            <a:xfrm flipH="1">
              <a:off x="1393" y="1225"/>
              <a:ext cx="69" cy="37"/>
              <a:chOff x="2736" y="4080"/>
              <a:chExt cx="192" cy="96"/>
            </a:xfrm>
          </p:grpSpPr>
          <p:sp>
            <p:nvSpPr>
              <p:cNvPr id="10586" name="AutoShape 5"/>
              <p:cNvSpPr>
                <a:spLocks noChangeAspect="1" noChangeArrowheads="1"/>
              </p:cNvSpPr>
              <p:nvPr/>
            </p:nvSpPr>
            <p:spPr bwMode="auto">
              <a:xfrm>
                <a:off x="2736" y="4080"/>
                <a:ext cx="192" cy="96"/>
              </a:xfrm>
              <a:prstGeom prst="chevron">
                <a:avLst>
                  <a:gd name="adj" fmla="val 50000"/>
                </a:avLst>
              </a:prstGeom>
              <a:gradFill rotWithShape="0">
                <a:gsLst>
                  <a:gs pos="0">
                    <a:srgbClr val="765E2F"/>
                  </a:gs>
                  <a:gs pos="50000">
                    <a:srgbClr val="FFCC66"/>
                  </a:gs>
                  <a:gs pos="100000">
                    <a:srgbClr val="765E2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87" name="Rectangle 6"/>
              <p:cNvSpPr>
                <a:spLocks noChangeAspect="1" noChangeArrowheads="1"/>
              </p:cNvSpPr>
              <p:nvPr/>
            </p:nvSpPr>
            <p:spPr bwMode="auto">
              <a:xfrm>
                <a:off x="2832" y="4080"/>
                <a:ext cx="96" cy="96"/>
              </a:xfrm>
              <a:prstGeom prst="rect">
                <a:avLst/>
              </a:prstGeom>
              <a:gradFill rotWithShape="0">
                <a:gsLst>
                  <a:gs pos="0">
                    <a:srgbClr val="765E2F"/>
                  </a:gs>
                  <a:gs pos="50000">
                    <a:srgbClr val="FFCC66"/>
                  </a:gs>
                  <a:gs pos="100000">
                    <a:srgbClr val="765E2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246" name="Line 7"/>
            <p:cNvSpPr>
              <a:spLocks noChangeAspect="1" noChangeShapeType="1"/>
            </p:cNvSpPr>
            <p:nvPr/>
          </p:nvSpPr>
          <p:spPr bwMode="auto">
            <a:xfrm flipH="1">
              <a:off x="1428" y="1225"/>
              <a:ext cx="0" cy="37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992" name="Rectangle 8"/>
            <p:cNvSpPr>
              <a:spLocks noChangeArrowheads="1"/>
            </p:cNvSpPr>
            <p:nvPr/>
          </p:nvSpPr>
          <p:spPr bwMode="auto">
            <a:xfrm>
              <a:off x="777" y="1181"/>
              <a:ext cx="432" cy="124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5000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3993" name="AutoShape 9"/>
            <p:cNvSpPr>
              <a:spLocks noChangeArrowheads="1"/>
            </p:cNvSpPr>
            <p:nvPr/>
          </p:nvSpPr>
          <p:spPr bwMode="auto">
            <a:xfrm rot="5400000" flipH="1">
              <a:off x="1181" y="1147"/>
              <a:ext cx="248" cy="192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chemeClr val="hlink"/>
                </a:gs>
                <a:gs pos="5000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49" name="Line 10"/>
            <p:cNvSpPr>
              <a:spLocks noChangeShapeType="1"/>
            </p:cNvSpPr>
            <p:nvPr/>
          </p:nvSpPr>
          <p:spPr bwMode="auto">
            <a:xfrm>
              <a:off x="1209" y="1181"/>
              <a:ext cx="0" cy="12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0" name="Text Box 11"/>
            <p:cNvSpPr txBox="1">
              <a:spLocks noChangeArrowheads="1"/>
            </p:cNvSpPr>
            <p:nvPr/>
          </p:nvSpPr>
          <p:spPr bwMode="auto">
            <a:xfrm>
              <a:off x="873" y="1119"/>
              <a:ext cx="3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FF0000"/>
                  </a:solidFill>
                  <a:latin typeface="Times New Roman" pitchFamily="18" charset="0"/>
                </a:rPr>
                <a:t>tetR</a:t>
              </a:r>
            </a:p>
          </p:txBody>
        </p:sp>
        <p:sp>
          <p:nvSpPr>
            <p:cNvPr id="10251" name="Line 12"/>
            <p:cNvSpPr>
              <a:spLocks noChangeShapeType="1"/>
            </p:cNvSpPr>
            <p:nvPr/>
          </p:nvSpPr>
          <p:spPr bwMode="auto">
            <a:xfrm>
              <a:off x="521" y="1033"/>
              <a:ext cx="0" cy="48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52" name="Group 13"/>
            <p:cNvGrpSpPr>
              <a:grpSpLocks/>
            </p:cNvGrpSpPr>
            <p:nvPr/>
          </p:nvGrpSpPr>
          <p:grpSpPr bwMode="auto">
            <a:xfrm>
              <a:off x="272" y="985"/>
              <a:ext cx="173" cy="283"/>
              <a:chOff x="1008" y="731"/>
              <a:chExt cx="173" cy="283"/>
            </a:xfrm>
          </p:grpSpPr>
          <p:sp>
            <p:nvSpPr>
              <p:cNvPr id="10584" name="AutoShape 14"/>
              <p:cNvSpPr>
                <a:spLocks noChangeAspect="1" noChangeArrowheads="1"/>
              </p:cNvSpPr>
              <p:nvPr/>
            </p:nvSpPr>
            <p:spPr bwMode="auto">
              <a:xfrm>
                <a:off x="1008" y="731"/>
                <a:ext cx="173" cy="114"/>
              </a:xfrm>
              <a:prstGeom prst="rightArrow">
                <a:avLst>
                  <a:gd name="adj1" fmla="val 50000"/>
                  <a:gd name="adj2" fmla="val 37939"/>
                </a:avLst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6600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85" name="Rectangle 15"/>
              <p:cNvSpPr>
                <a:spLocks noChangeAspect="1" noChangeArrowheads="1"/>
              </p:cNvSpPr>
              <p:nvPr/>
            </p:nvSpPr>
            <p:spPr bwMode="auto">
              <a:xfrm>
                <a:off x="1008" y="768"/>
                <a:ext cx="58" cy="246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66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253" name="Text Box 16"/>
            <p:cNvSpPr txBox="1">
              <a:spLocks noChangeArrowheads="1"/>
            </p:cNvSpPr>
            <p:nvPr/>
          </p:nvSpPr>
          <p:spPr bwMode="auto">
            <a:xfrm>
              <a:off x="219" y="1106"/>
              <a:ext cx="17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200" b="1">
                  <a:latin typeface="Times New Roman" pitchFamily="18" charset="0"/>
                </a:rPr>
                <a:t>P</a:t>
              </a:r>
            </a:p>
          </p:txBody>
        </p:sp>
        <p:sp>
          <p:nvSpPr>
            <p:cNvPr id="10254" name="Oval 17"/>
            <p:cNvSpPr>
              <a:spLocks noChangeArrowheads="1"/>
            </p:cNvSpPr>
            <p:nvPr/>
          </p:nvSpPr>
          <p:spPr bwMode="auto">
            <a:xfrm>
              <a:off x="482" y="1119"/>
              <a:ext cx="144" cy="192"/>
            </a:xfrm>
            <a:prstGeom prst="ellipse">
              <a:avLst/>
            </a:prstGeom>
            <a:gradFill rotWithShape="0">
              <a:gsLst>
                <a:gs pos="0">
                  <a:srgbClr val="CCFFCC"/>
                </a:gs>
                <a:gs pos="100000">
                  <a:srgbClr val="00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>
                <a:latin typeface="Times New Roman" pitchFamily="18" charset="0"/>
              </a:endParaRPr>
            </a:p>
          </p:txBody>
        </p:sp>
        <p:sp>
          <p:nvSpPr>
            <p:cNvPr id="10255" name="Oval 18"/>
            <p:cNvSpPr>
              <a:spLocks noChangeArrowheads="1"/>
            </p:cNvSpPr>
            <p:nvPr/>
          </p:nvSpPr>
          <p:spPr bwMode="auto">
            <a:xfrm>
              <a:off x="459" y="1175"/>
              <a:ext cx="192" cy="144"/>
            </a:xfrm>
            <a:prstGeom prst="ellipse">
              <a:avLst/>
            </a:prstGeom>
            <a:gradFill rotWithShape="0">
              <a:gsLst>
                <a:gs pos="0">
                  <a:srgbClr val="CCFFCC"/>
                </a:gs>
                <a:gs pos="100000">
                  <a:srgbClr val="3399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>
                <a:latin typeface="Times New Roman" pitchFamily="18" charset="0"/>
              </a:endParaRPr>
            </a:p>
          </p:txBody>
        </p:sp>
        <p:sp>
          <p:nvSpPr>
            <p:cNvPr id="10256" name="Text Box 19"/>
            <p:cNvSpPr txBox="1">
              <a:spLocks noChangeArrowheads="1"/>
            </p:cNvSpPr>
            <p:nvPr/>
          </p:nvSpPr>
          <p:spPr bwMode="auto">
            <a:xfrm>
              <a:off x="431" y="1175"/>
              <a:ext cx="271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000" b="1">
                  <a:latin typeface="Times New Roman" pitchFamily="18" charset="0"/>
                </a:rPr>
                <a:t>RBS</a:t>
              </a:r>
            </a:p>
          </p:txBody>
        </p:sp>
        <p:sp>
          <p:nvSpPr>
            <p:cNvPr id="10257" name="AutoShape 20"/>
            <p:cNvSpPr>
              <a:spLocks noChangeAspect="1" noChangeArrowheads="1"/>
            </p:cNvSpPr>
            <p:nvPr/>
          </p:nvSpPr>
          <p:spPr bwMode="auto">
            <a:xfrm flipH="1">
              <a:off x="386" y="1225"/>
              <a:ext cx="69" cy="37"/>
            </a:xfrm>
            <a:prstGeom prst="homePlate">
              <a:avLst>
                <a:gd name="adj" fmla="val 46622"/>
              </a:avLst>
            </a:prstGeom>
            <a:gradFill rotWithShape="0">
              <a:gsLst>
                <a:gs pos="0">
                  <a:srgbClr val="767647"/>
                </a:gs>
                <a:gs pos="50000">
                  <a:srgbClr val="FFFF99"/>
                </a:gs>
                <a:gs pos="100000">
                  <a:srgbClr val="767647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258" name="Group 21"/>
            <p:cNvGrpSpPr>
              <a:grpSpLocks noChangeAspect="1"/>
            </p:cNvGrpSpPr>
            <p:nvPr/>
          </p:nvGrpSpPr>
          <p:grpSpPr bwMode="auto">
            <a:xfrm flipH="1">
              <a:off x="334" y="1225"/>
              <a:ext cx="69" cy="37"/>
              <a:chOff x="2736" y="4080"/>
              <a:chExt cx="192" cy="96"/>
            </a:xfrm>
          </p:grpSpPr>
          <p:sp>
            <p:nvSpPr>
              <p:cNvPr id="10582" name="AutoShape 22"/>
              <p:cNvSpPr>
                <a:spLocks noChangeAspect="1" noChangeArrowheads="1"/>
              </p:cNvSpPr>
              <p:nvPr/>
            </p:nvSpPr>
            <p:spPr bwMode="auto">
              <a:xfrm>
                <a:off x="2736" y="4080"/>
                <a:ext cx="192" cy="96"/>
              </a:xfrm>
              <a:prstGeom prst="chevron">
                <a:avLst>
                  <a:gd name="adj" fmla="val 50000"/>
                </a:avLst>
              </a:prstGeom>
              <a:gradFill rotWithShape="0">
                <a:gsLst>
                  <a:gs pos="0">
                    <a:srgbClr val="765E2F"/>
                  </a:gs>
                  <a:gs pos="50000">
                    <a:srgbClr val="FFCC66"/>
                  </a:gs>
                  <a:gs pos="100000">
                    <a:srgbClr val="765E2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83" name="Rectangle 23"/>
              <p:cNvSpPr>
                <a:spLocks noChangeAspect="1" noChangeArrowheads="1"/>
              </p:cNvSpPr>
              <p:nvPr/>
            </p:nvSpPr>
            <p:spPr bwMode="auto">
              <a:xfrm>
                <a:off x="2832" y="4080"/>
                <a:ext cx="96" cy="96"/>
              </a:xfrm>
              <a:prstGeom prst="rect">
                <a:avLst/>
              </a:prstGeom>
              <a:gradFill rotWithShape="0">
                <a:gsLst>
                  <a:gs pos="0">
                    <a:srgbClr val="765E2F"/>
                  </a:gs>
                  <a:gs pos="50000">
                    <a:srgbClr val="FFCC66"/>
                  </a:gs>
                  <a:gs pos="100000">
                    <a:srgbClr val="765E2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259" name="Line 24"/>
            <p:cNvSpPr>
              <a:spLocks noChangeAspect="1" noChangeShapeType="1"/>
            </p:cNvSpPr>
            <p:nvPr/>
          </p:nvSpPr>
          <p:spPr bwMode="auto">
            <a:xfrm flipH="1">
              <a:off x="369" y="1225"/>
              <a:ext cx="0" cy="37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0" name="AutoShape 25"/>
            <p:cNvSpPr>
              <a:spLocks noChangeAspect="1" noChangeArrowheads="1"/>
            </p:cNvSpPr>
            <p:nvPr/>
          </p:nvSpPr>
          <p:spPr bwMode="auto">
            <a:xfrm flipH="1">
              <a:off x="708" y="1225"/>
              <a:ext cx="69" cy="37"/>
            </a:xfrm>
            <a:prstGeom prst="homePlate">
              <a:avLst>
                <a:gd name="adj" fmla="val 46622"/>
              </a:avLst>
            </a:prstGeom>
            <a:gradFill rotWithShape="0">
              <a:gsLst>
                <a:gs pos="0">
                  <a:srgbClr val="767647"/>
                </a:gs>
                <a:gs pos="50000">
                  <a:srgbClr val="FFFF99"/>
                </a:gs>
                <a:gs pos="100000">
                  <a:srgbClr val="767647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261" name="Group 26"/>
            <p:cNvGrpSpPr>
              <a:grpSpLocks noChangeAspect="1"/>
            </p:cNvGrpSpPr>
            <p:nvPr/>
          </p:nvGrpSpPr>
          <p:grpSpPr bwMode="auto">
            <a:xfrm flipH="1">
              <a:off x="656" y="1225"/>
              <a:ext cx="69" cy="37"/>
              <a:chOff x="2736" y="4080"/>
              <a:chExt cx="192" cy="96"/>
            </a:xfrm>
          </p:grpSpPr>
          <p:sp>
            <p:nvSpPr>
              <p:cNvPr id="10580" name="AutoShape 27"/>
              <p:cNvSpPr>
                <a:spLocks noChangeAspect="1" noChangeArrowheads="1"/>
              </p:cNvSpPr>
              <p:nvPr/>
            </p:nvSpPr>
            <p:spPr bwMode="auto">
              <a:xfrm>
                <a:off x="2736" y="4080"/>
                <a:ext cx="192" cy="96"/>
              </a:xfrm>
              <a:prstGeom prst="chevron">
                <a:avLst>
                  <a:gd name="adj" fmla="val 50000"/>
                </a:avLst>
              </a:prstGeom>
              <a:gradFill rotWithShape="0">
                <a:gsLst>
                  <a:gs pos="0">
                    <a:srgbClr val="765E2F"/>
                  </a:gs>
                  <a:gs pos="50000">
                    <a:srgbClr val="FFCC66"/>
                  </a:gs>
                  <a:gs pos="100000">
                    <a:srgbClr val="765E2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81" name="Rectangle 28"/>
              <p:cNvSpPr>
                <a:spLocks noChangeAspect="1" noChangeArrowheads="1"/>
              </p:cNvSpPr>
              <p:nvPr/>
            </p:nvSpPr>
            <p:spPr bwMode="auto">
              <a:xfrm>
                <a:off x="2832" y="4080"/>
                <a:ext cx="96" cy="96"/>
              </a:xfrm>
              <a:prstGeom prst="rect">
                <a:avLst/>
              </a:prstGeom>
              <a:gradFill rotWithShape="0">
                <a:gsLst>
                  <a:gs pos="0">
                    <a:srgbClr val="765E2F"/>
                  </a:gs>
                  <a:gs pos="50000">
                    <a:srgbClr val="FFCC66"/>
                  </a:gs>
                  <a:gs pos="100000">
                    <a:srgbClr val="765E2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262" name="Line 29"/>
            <p:cNvSpPr>
              <a:spLocks noChangeAspect="1" noChangeShapeType="1"/>
            </p:cNvSpPr>
            <p:nvPr/>
          </p:nvSpPr>
          <p:spPr bwMode="auto">
            <a:xfrm flipH="1">
              <a:off x="691" y="1225"/>
              <a:ext cx="0" cy="37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3" name="Group 30"/>
            <p:cNvGrpSpPr>
              <a:grpSpLocks noChangeAspect="1"/>
            </p:cNvGrpSpPr>
            <p:nvPr/>
          </p:nvGrpSpPr>
          <p:grpSpPr bwMode="auto">
            <a:xfrm flipH="1">
              <a:off x="1643" y="1225"/>
              <a:ext cx="91" cy="28"/>
              <a:chOff x="2592" y="4080"/>
              <a:chExt cx="336" cy="96"/>
            </a:xfrm>
          </p:grpSpPr>
          <p:sp>
            <p:nvSpPr>
              <p:cNvPr id="10575" name="AutoShape 31"/>
              <p:cNvSpPr>
                <a:spLocks noChangeAspect="1" noChangeArrowheads="1"/>
              </p:cNvSpPr>
              <p:nvPr/>
            </p:nvSpPr>
            <p:spPr bwMode="auto">
              <a:xfrm>
                <a:off x="2592" y="4080"/>
                <a:ext cx="192" cy="96"/>
              </a:xfrm>
              <a:prstGeom prst="homePlate">
                <a:avLst>
                  <a:gd name="adj" fmla="val 50000"/>
                </a:avLst>
              </a:prstGeom>
              <a:gradFill rotWithShape="0">
                <a:gsLst>
                  <a:gs pos="0">
                    <a:srgbClr val="767647"/>
                  </a:gs>
                  <a:gs pos="50000">
                    <a:srgbClr val="FFFF99"/>
                  </a:gs>
                  <a:gs pos="100000">
                    <a:srgbClr val="767647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0576" name="Group 32"/>
              <p:cNvGrpSpPr>
                <a:grpSpLocks noChangeAspect="1"/>
              </p:cNvGrpSpPr>
              <p:nvPr/>
            </p:nvGrpSpPr>
            <p:grpSpPr bwMode="auto">
              <a:xfrm>
                <a:off x="2736" y="4080"/>
                <a:ext cx="192" cy="96"/>
                <a:chOff x="2736" y="4080"/>
                <a:chExt cx="192" cy="96"/>
              </a:xfrm>
            </p:grpSpPr>
            <p:sp>
              <p:nvSpPr>
                <p:cNvPr id="10578" name="AutoShape 33"/>
                <p:cNvSpPr>
                  <a:spLocks noChangeAspect="1" noChangeArrowheads="1"/>
                </p:cNvSpPr>
                <p:nvPr/>
              </p:nvSpPr>
              <p:spPr bwMode="auto">
                <a:xfrm>
                  <a:off x="2736" y="4080"/>
                  <a:ext cx="192" cy="96"/>
                </a:xfrm>
                <a:prstGeom prst="chevron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765E2F"/>
                    </a:gs>
                    <a:gs pos="50000">
                      <a:srgbClr val="FFCC66"/>
                    </a:gs>
                    <a:gs pos="100000">
                      <a:srgbClr val="765E2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9" name="Rectangle 34"/>
                <p:cNvSpPr>
                  <a:spLocks noChangeAspect="1" noChangeArrowheads="1"/>
                </p:cNvSpPr>
                <p:nvPr/>
              </p:nvSpPr>
              <p:spPr bwMode="auto">
                <a:xfrm>
                  <a:off x="2832" y="4080"/>
                  <a:ext cx="96" cy="96"/>
                </a:xfrm>
                <a:prstGeom prst="rect">
                  <a:avLst/>
                </a:prstGeom>
                <a:gradFill rotWithShape="0">
                  <a:gsLst>
                    <a:gs pos="0">
                      <a:srgbClr val="765E2F"/>
                    </a:gs>
                    <a:gs pos="50000">
                      <a:srgbClr val="FFCC66"/>
                    </a:gs>
                    <a:gs pos="100000">
                      <a:srgbClr val="765E2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0577" name="Line 35"/>
              <p:cNvSpPr>
                <a:spLocks noChangeAspect="1" noChangeShapeType="1"/>
              </p:cNvSpPr>
              <p:nvPr/>
            </p:nvSpPr>
            <p:spPr bwMode="auto">
              <a:xfrm>
                <a:off x="2832" y="4080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264" name="AutoShape 36"/>
            <p:cNvSpPr>
              <a:spLocks noChangeAspect="1" noChangeArrowheads="1"/>
            </p:cNvSpPr>
            <p:nvPr/>
          </p:nvSpPr>
          <p:spPr bwMode="auto">
            <a:xfrm>
              <a:off x="1515" y="1177"/>
              <a:ext cx="129" cy="12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760000"/>
                </a:gs>
                <a:gs pos="50000">
                  <a:srgbClr val="FF0000"/>
                </a:gs>
                <a:gs pos="100000">
                  <a:srgbClr val="760000"/>
                </a:gs>
              </a:gsLst>
              <a:lin ang="5400000" scaled="1"/>
            </a:gra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400" b="1">
                  <a:solidFill>
                    <a:schemeClr val="bg1"/>
                  </a:solidFill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10265" name="AutoShape 37"/>
            <p:cNvSpPr>
              <a:spLocks noChangeAspect="1" noChangeArrowheads="1"/>
            </p:cNvSpPr>
            <p:nvPr/>
          </p:nvSpPr>
          <p:spPr bwMode="auto">
            <a:xfrm>
              <a:off x="1731" y="1177"/>
              <a:ext cx="129" cy="12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760000"/>
                </a:gs>
                <a:gs pos="50000">
                  <a:srgbClr val="FF0000"/>
                </a:gs>
                <a:gs pos="100000">
                  <a:srgbClr val="760000"/>
                </a:gs>
              </a:gsLst>
              <a:lin ang="5400000" scaled="1"/>
            </a:gra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400" b="1">
                  <a:solidFill>
                    <a:schemeClr val="bg1"/>
                  </a:solidFill>
                  <a:latin typeface="Times New Roman" pitchFamily="18" charset="0"/>
                </a:rPr>
                <a:t>T’</a:t>
              </a:r>
            </a:p>
          </p:txBody>
        </p:sp>
        <p:sp>
          <p:nvSpPr>
            <p:cNvPr id="10266" name="AutoShape 38"/>
            <p:cNvSpPr>
              <a:spLocks noChangeAspect="1" noChangeArrowheads="1"/>
            </p:cNvSpPr>
            <p:nvPr/>
          </p:nvSpPr>
          <p:spPr bwMode="auto">
            <a:xfrm flipH="1">
              <a:off x="1917" y="1225"/>
              <a:ext cx="69" cy="37"/>
            </a:xfrm>
            <a:prstGeom prst="homePlate">
              <a:avLst>
                <a:gd name="adj" fmla="val 46622"/>
              </a:avLst>
            </a:prstGeom>
            <a:gradFill rotWithShape="0">
              <a:gsLst>
                <a:gs pos="0">
                  <a:srgbClr val="767647"/>
                </a:gs>
                <a:gs pos="50000">
                  <a:srgbClr val="FFFF99"/>
                </a:gs>
                <a:gs pos="100000">
                  <a:srgbClr val="767647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267" name="Group 39"/>
            <p:cNvGrpSpPr>
              <a:grpSpLocks noChangeAspect="1"/>
            </p:cNvGrpSpPr>
            <p:nvPr/>
          </p:nvGrpSpPr>
          <p:grpSpPr bwMode="auto">
            <a:xfrm flipH="1">
              <a:off x="1865" y="1225"/>
              <a:ext cx="69" cy="37"/>
              <a:chOff x="2736" y="4080"/>
              <a:chExt cx="192" cy="96"/>
            </a:xfrm>
          </p:grpSpPr>
          <p:sp>
            <p:nvSpPr>
              <p:cNvPr id="10573" name="AutoShape 40"/>
              <p:cNvSpPr>
                <a:spLocks noChangeAspect="1" noChangeArrowheads="1"/>
              </p:cNvSpPr>
              <p:nvPr/>
            </p:nvSpPr>
            <p:spPr bwMode="auto">
              <a:xfrm>
                <a:off x="2736" y="4080"/>
                <a:ext cx="192" cy="96"/>
              </a:xfrm>
              <a:prstGeom prst="chevron">
                <a:avLst>
                  <a:gd name="adj" fmla="val 50000"/>
                </a:avLst>
              </a:prstGeom>
              <a:gradFill rotWithShape="0">
                <a:gsLst>
                  <a:gs pos="0">
                    <a:srgbClr val="765E2F"/>
                  </a:gs>
                  <a:gs pos="50000">
                    <a:srgbClr val="FFCC66"/>
                  </a:gs>
                  <a:gs pos="100000">
                    <a:srgbClr val="765E2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74" name="Rectangle 41"/>
              <p:cNvSpPr>
                <a:spLocks noChangeAspect="1" noChangeArrowheads="1"/>
              </p:cNvSpPr>
              <p:nvPr/>
            </p:nvSpPr>
            <p:spPr bwMode="auto">
              <a:xfrm>
                <a:off x="2832" y="4080"/>
                <a:ext cx="96" cy="96"/>
              </a:xfrm>
              <a:prstGeom prst="rect">
                <a:avLst/>
              </a:prstGeom>
              <a:gradFill rotWithShape="0">
                <a:gsLst>
                  <a:gs pos="0">
                    <a:srgbClr val="765E2F"/>
                  </a:gs>
                  <a:gs pos="50000">
                    <a:srgbClr val="FFCC66"/>
                  </a:gs>
                  <a:gs pos="100000">
                    <a:srgbClr val="765E2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268" name="Line 42"/>
            <p:cNvSpPr>
              <a:spLocks noChangeAspect="1" noChangeShapeType="1"/>
            </p:cNvSpPr>
            <p:nvPr/>
          </p:nvSpPr>
          <p:spPr bwMode="auto">
            <a:xfrm flipH="1">
              <a:off x="1900" y="1225"/>
              <a:ext cx="0" cy="37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9" name="AutoShape 43"/>
            <p:cNvSpPr>
              <a:spLocks noChangeAspect="1" noChangeArrowheads="1"/>
            </p:cNvSpPr>
            <p:nvPr/>
          </p:nvSpPr>
          <p:spPr bwMode="auto">
            <a:xfrm flipH="1">
              <a:off x="3143" y="1225"/>
              <a:ext cx="69" cy="37"/>
            </a:xfrm>
            <a:prstGeom prst="homePlate">
              <a:avLst>
                <a:gd name="adj" fmla="val 46622"/>
              </a:avLst>
            </a:prstGeom>
            <a:gradFill rotWithShape="0">
              <a:gsLst>
                <a:gs pos="0">
                  <a:srgbClr val="767647"/>
                </a:gs>
                <a:gs pos="50000">
                  <a:srgbClr val="FFFF99"/>
                </a:gs>
                <a:gs pos="100000">
                  <a:srgbClr val="767647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270" name="Group 44"/>
            <p:cNvGrpSpPr>
              <a:grpSpLocks noChangeAspect="1"/>
            </p:cNvGrpSpPr>
            <p:nvPr/>
          </p:nvGrpSpPr>
          <p:grpSpPr bwMode="auto">
            <a:xfrm flipH="1">
              <a:off x="3091" y="1225"/>
              <a:ext cx="69" cy="37"/>
              <a:chOff x="2736" y="4080"/>
              <a:chExt cx="192" cy="96"/>
            </a:xfrm>
          </p:grpSpPr>
          <p:sp>
            <p:nvSpPr>
              <p:cNvPr id="10571" name="AutoShape 45"/>
              <p:cNvSpPr>
                <a:spLocks noChangeAspect="1" noChangeArrowheads="1"/>
              </p:cNvSpPr>
              <p:nvPr/>
            </p:nvSpPr>
            <p:spPr bwMode="auto">
              <a:xfrm>
                <a:off x="2736" y="4080"/>
                <a:ext cx="192" cy="96"/>
              </a:xfrm>
              <a:prstGeom prst="chevron">
                <a:avLst>
                  <a:gd name="adj" fmla="val 50000"/>
                </a:avLst>
              </a:prstGeom>
              <a:gradFill rotWithShape="0">
                <a:gsLst>
                  <a:gs pos="0">
                    <a:srgbClr val="765E2F"/>
                  </a:gs>
                  <a:gs pos="50000">
                    <a:srgbClr val="FFCC66"/>
                  </a:gs>
                  <a:gs pos="100000">
                    <a:srgbClr val="765E2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72" name="Rectangle 46"/>
              <p:cNvSpPr>
                <a:spLocks noChangeAspect="1" noChangeArrowheads="1"/>
              </p:cNvSpPr>
              <p:nvPr/>
            </p:nvSpPr>
            <p:spPr bwMode="auto">
              <a:xfrm>
                <a:off x="2832" y="4080"/>
                <a:ext cx="96" cy="96"/>
              </a:xfrm>
              <a:prstGeom prst="rect">
                <a:avLst/>
              </a:prstGeom>
              <a:gradFill rotWithShape="0">
                <a:gsLst>
                  <a:gs pos="0">
                    <a:srgbClr val="765E2F"/>
                  </a:gs>
                  <a:gs pos="50000">
                    <a:srgbClr val="FFCC66"/>
                  </a:gs>
                  <a:gs pos="100000">
                    <a:srgbClr val="765E2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271" name="Line 47"/>
            <p:cNvSpPr>
              <a:spLocks noChangeAspect="1" noChangeShapeType="1"/>
            </p:cNvSpPr>
            <p:nvPr/>
          </p:nvSpPr>
          <p:spPr bwMode="auto">
            <a:xfrm flipH="1">
              <a:off x="3126" y="1225"/>
              <a:ext cx="0" cy="37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32" name="Rectangle 48"/>
            <p:cNvSpPr>
              <a:spLocks noChangeArrowheads="1"/>
            </p:cNvSpPr>
            <p:nvPr/>
          </p:nvSpPr>
          <p:spPr bwMode="auto">
            <a:xfrm>
              <a:off x="2475" y="1181"/>
              <a:ext cx="432" cy="124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5000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4033" name="AutoShape 49"/>
            <p:cNvSpPr>
              <a:spLocks noChangeArrowheads="1"/>
            </p:cNvSpPr>
            <p:nvPr/>
          </p:nvSpPr>
          <p:spPr bwMode="auto">
            <a:xfrm rot="5400000" flipH="1">
              <a:off x="2879" y="1147"/>
              <a:ext cx="248" cy="192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chemeClr val="hlink"/>
                </a:gs>
                <a:gs pos="5000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74" name="Line 50"/>
            <p:cNvSpPr>
              <a:spLocks noChangeShapeType="1"/>
            </p:cNvSpPr>
            <p:nvPr/>
          </p:nvSpPr>
          <p:spPr bwMode="auto">
            <a:xfrm>
              <a:off x="2907" y="1181"/>
              <a:ext cx="0" cy="12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5" name="Text Box 51"/>
            <p:cNvSpPr txBox="1">
              <a:spLocks noChangeArrowheads="1"/>
            </p:cNvSpPr>
            <p:nvPr/>
          </p:nvSpPr>
          <p:spPr bwMode="auto">
            <a:xfrm>
              <a:off x="2571" y="1119"/>
              <a:ext cx="3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1800" b="1">
                  <a:solidFill>
                    <a:srgbClr val="FF0000"/>
                  </a:solidFill>
                  <a:latin typeface="Times New Roman" pitchFamily="18" charset="0"/>
                </a:rPr>
                <a:t>lacI</a:t>
              </a:r>
            </a:p>
          </p:txBody>
        </p:sp>
        <p:sp>
          <p:nvSpPr>
            <p:cNvPr id="10276" name="Line 52"/>
            <p:cNvSpPr>
              <a:spLocks noChangeShapeType="1"/>
            </p:cNvSpPr>
            <p:nvPr/>
          </p:nvSpPr>
          <p:spPr bwMode="auto">
            <a:xfrm>
              <a:off x="2219" y="1033"/>
              <a:ext cx="0" cy="48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77" name="Group 53"/>
            <p:cNvGrpSpPr>
              <a:grpSpLocks/>
            </p:cNvGrpSpPr>
            <p:nvPr/>
          </p:nvGrpSpPr>
          <p:grpSpPr bwMode="auto">
            <a:xfrm>
              <a:off x="1970" y="985"/>
              <a:ext cx="173" cy="283"/>
              <a:chOff x="1008" y="731"/>
              <a:chExt cx="173" cy="283"/>
            </a:xfrm>
          </p:grpSpPr>
          <p:sp>
            <p:nvSpPr>
              <p:cNvPr id="10569" name="AutoShape 54"/>
              <p:cNvSpPr>
                <a:spLocks noChangeAspect="1" noChangeArrowheads="1"/>
              </p:cNvSpPr>
              <p:nvPr/>
            </p:nvSpPr>
            <p:spPr bwMode="auto">
              <a:xfrm>
                <a:off x="1008" y="731"/>
                <a:ext cx="173" cy="114"/>
              </a:xfrm>
              <a:prstGeom prst="rightArrow">
                <a:avLst>
                  <a:gd name="adj1" fmla="val 50000"/>
                  <a:gd name="adj2" fmla="val 37939"/>
                </a:avLst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6600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70" name="Rectangle 55"/>
              <p:cNvSpPr>
                <a:spLocks noChangeAspect="1" noChangeArrowheads="1"/>
              </p:cNvSpPr>
              <p:nvPr/>
            </p:nvSpPr>
            <p:spPr bwMode="auto">
              <a:xfrm>
                <a:off x="1008" y="768"/>
                <a:ext cx="58" cy="246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66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278" name="Text Box 56"/>
            <p:cNvSpPr txBox="1">
              <a:spLocks noChangeArrowheads="1"/>
            </p:cNvSpPr>
            <p:nvPr/>
          </p:nvSpPr>
          <p:spPr bwMode="auto">
            <a:xfrm>
              <a:off x="1917" y="1106"/>
              <a:ext cx="17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200" b="1">
                  <a:latin typeface="Times New Roman" pitchFamily="18" charset="0"/>
                </a:rPr>
                <a:t>P</a:t>
              </a:r>
            </a:p>
          </p:txBody>
        </p:sp>
        <p:sp>
          <p:nvSpPr>
            <p:cNvPr id="10279" name="Oval 57"/>
            <p:cNvSpPr>
              <a:spLocks noChangeArrowheads="1"/>
            </p:cNvSpPr>
            <p:nvPr/>
          </p:nvSpPr>
          <p:spPr bwMode="auto">
            <a:xfrm>
              <a:off x="2180" y="1119"/>
              <a:ext cx="144" cy="192"/>
            </a:xfrm>
            <a:prstGeom prst="ellipse">
              <a:avLst/>
            </a:prstGeom>
            <a:gradFill rotWithShape="0">
              <a:gsLst>
                <a:gs pos="0">
                  <a:srgbClr val="CCFFCC"/>
                </a:gs>
                <a:gs pos="100000">
                  <a:srgbClr val="00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>
                <a:latin typeface="Times New Roman" pitchFamily="18" charset="0"/>
              </a:endParaRPr>
            </a:p>
          </p:txBody>
        </p:sp>
        <p:sp>
          <p:nvSpPr>
            <p:cNvPr id="10280" name="Oval 58"/>
            <p:cNvSpPr>
              <a:spLocks noChangeArrowheads="1"/>
            </p:cNvSpPr>
            <p:nvPr/>
          </p:nvSpPr>
          <p:spPr bwMode="auto">
            <a:xfrm>
              <a:off x="2157" y="1175"/>
              <a:ext cx="192" cy="144"/>
            </a:xfrm>
            <a:prstGeom prst="ellipse">
              <a:avLst/>
            </a:prstGeom>
            <a:gradFill rotWithShape="0">
              <a:gsLst>
                <a:gs pos="0">
                  <a:srgbClr val="CCFFCC"/>
                </a:gs>
                <a:gs pos="100000">
                  <a:srgbClr val="3399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>
                <a:latin typeface="Times New Roman" pitchFamily="18" charset="0"/>
              </a:endParaRPr>
            </a:p>
          </p:txBody>
        </p:sp>
        <p:sp>
          <p:nvSpPr>
            <p:cNvPr id="10281" name="Text Box 59"/>
            <p:cNvSpPr txBox="1">
              <a:spLocks noChangeArrowheads="1"/>
            </p:cNvSpPr>
            <p:nvPr/>
          </p:nvSpPr>
          <p:spPr bwMode="auto">
            <a:xfrm>
              <a:off x="2129" y="1175"/>
              <a:ext cx="271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000" b="1">
                  <a:latin typeface="Times New Roman" pitchFamily="18" charset="0"/>
                </a:rPr>
                <a:t>RBS</a:t>
              </a:r>
            </a:p>
          </p:txBody>
        </p:sp>
        <p:sp>
          <p:nvSpPr>
            <p:cNvPr id="10282" name="AutoShape 60"/>
            <p:cNvSpPr>
              <a:spLocks noChangeAspect="1" noChangeArrowheads="1"/>
            </p:cNvSpPr>
            <p:nvPr/>
          </p:nvSpPr>
          <p:spPr bwMode="auto">
            <a:xfrm flipH="1">
              <a:off x="2084" y="1225"/>
              <a:ext cx="69" cy="37"/>
            </a:xfrm>
            <a:prstGeom prst="homePlate">
              <a:avLst>
                <a:gd name="adj" fmla="val 46622"/>
              </a:avLst>
            </a:prstGeom>
            <a:gradFill rotWithShape="0">
              <a:gsLst>
                <a:gs pos="0">
                  <a:srgbClr val="767647"/>
                </a:gs>
                <a:gs pos="50000">
                  <a:srgbClr val="FFFF99"/>
                </a:gs>
                <a:gs pos="100000">
                  <a:srgbClr val="767647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283" name="Group 61"/>
            <p:cNvGrpSpPr>
              <a:grpSpLocks noChangeAspect="1"/>
            </p:cNvGrpSpPr>
            <p:nvPr/>
          </p:nvGrpSpPr>
          <p:grpSpPr bwMode="auto">
            <a:xfrm flipH="1">
              <a:off x="2032" y="1225"/>
              <a:ext cx="69" cy="37"/>
              <a:chOff x="2736" y="4080"/>
              <a:chExt cx="192" cy="96"/>
            </a:xfrm>
          </p:grpSpPr>
          <p:sp>
            <p:nvSpPr>
              <p:cNvPr id="10567" name="AutoShape 62"/>
              <p:cNvSpPr>
                <a:spLocks noChangeAspect="1" noChangeArrowheads="1"/>
              </p:cNvSpPr>
              <p:nvPr/>
            </p:nvSpPr>
            <p:spPr bwMode="auto">
              <a:xfrm>
                <a:off x="2736" y="4080"/>
                <a:ext cx="192" cy="96"/>
              </a:xfrm>
              <a:prstGeom prst="chevron">
                <a:avLst>
                  <a:gd name="adj" fmla="val 50000"/>
                </a:avLst>
              </a:prstGeom>
              <a:gradFill rotWithShape="0">
                <a:gsLst>
                  <a:gs pos="0">
                    <a:srgbClr val="765E2F"/>
                  </a:gs>
                  <a:gs pos="50000">
                    <a:srgbClr val="FFCC66"/>
                  </a:gs>
                  <a:gs pos="100000">
                    <a:srgbClr val="765E2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68" name="Rectangle 63"/>
              <p:cNvSpPr>
                <a:spLocks noChangeAspect="1" noChangeArrowheads="1"/>
              </p:cNvSpPr>
              <p:nvPr/>
            </p:nvSpPr>
            <p:spPr bwMode="auto">
              <a:xfrm>
                <a:off x="2832" y="4080"/>
                <a:ext cx="96" cy="96"/>
              </a:xfrm>
              <a:prstGeom prst="rect">
                <a:avLst/>
              </a:prstGeom>
              <a:gradFill rotWithShape="0">
                <a:gsLst>
                  <a:gs pos="0">
                    <a:srgbClr val="765E2F"/>
                  </a:gs>
                  <a:gs pos="50000">
                    <a:srgbClr val="FFCC66"/>
                  </a:gs>
                  <a:gs pos="100000">
                    <a:srgbClr val="765E2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284" name="Line 64"/>
            <p:cNvSpPr>
              <a:spLocks noChangeAspect="1" noChangeShapeType="1"/>
            </p:cNvSpPr>
            <p:nvPr/>
          </p:nvSpPr>
          <p:spPr bwMode="auto">
            <a:xfrm flipH="1">
              <a:off x="2067" y="1225"/>
              <a:ext cx="0" cy="37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85" name="AutoShape 65"/>
            <p:cNvSpPr>
              <a:spLocks noChangeAspect="1" noChangeArrowheads="1"/>
            </p:cNvSpPr>
            <p:nvPr/>
          </p:nvSpPr>
          <p:spPr bwMode="auto">
            <a:xfrm flipH="1">
              <a:off x="2406" y="1225"/>
              <a:ext cx="69" cy="37"/>
            </a:xfrm>
            <a:prstGeom prst="homePlate">
              <a:avLst>
                <a:gd name="adj" fmla="val 46622"/>
              </a:avLst>
            </a:prstGeom>
            <a:gradFill rotWithShape="0">
              <a:gsLst>
                <a:gs pos="0">
                  <a:srgbClr val="767647"/>
                </a:gs>
                <a:gs pos="50000">
                  <a:srgbClr val="FFFF99"/>
                </a:gs>
                <a:gs pos="100000">
                  <a:srgbClr val="767647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286" name="Group 66"/>
            <p:cNvGrpSpPr>
              <a:grpSpLocks noChangeAspect="1"/>
            </p:cNvGrpSpPr>
            <p:nvPr/>
          </p:nvGrpSpPr>
          <p:grpSpPr bwMode="auto">
            <a:xfrm flipH="1">
              <a:off x="2354" y="1225"/>
              <a:ext cx="69" cy="37"/>
              <a:chOff x="2736" y="4080"/>
              <a:chExt cx="192" cy="96"/>
            </a:xfrm>
          </p:grpSpPr>
          <p:sp>
            <p:nvSpPr>
              <p:cNvPr id="10565" name="AutoShape 67"/>
              <p:cNvSpPr>
                <a:spLocks noChangeAspect="1" noChangeArrowheads="1"/>
              </p:cNvSpPr>
              <p:nvPr/>
            </p:nvSpPr>
            <p:spPr bwMode="auto">
              <a:xfrm>
                <a:off x="2736" y="4080"/>
                <a:ext cx="192" cy="96"/>
              </a:xfrm>
              <a:prstGeom prst="chevron">
                <a:avLst>
                  <a:gd name="adj" fmla="val 50000"/>
                </a:avLst>
              </a:prstGeom>
              <a:gradFill rotWithShape="0">
                <a:gsLst>
                  <a:gs pos="0">
                    <a:srgbClr val="765E2F"/>
                  </a:gs>
                  <a:gs pos="50000">
                    <a:srgbClr val="FFCC66"/>
                  </a:gs>
                  <a:gs pos="100000">
                    <a:srgbClr val="765E2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66" name="Rectangle 68"/>
              <p:cNvSpPr>
                <a:spLocks noChangeAspect="1" noChangeArrowheads="1"/>
              </p:cNvSpPr>
              <p:nvPr/>
            </p:nvSpPr>
            <p:spPr bwMode="auto">
              <a:xfrm>
                <a:off x="2832" y="4080"/>
                <a:ext cx="96" cy="96"/>
              </a:xfrm>
              <a:prstGeom prst="rect">
                <a:avLst/>
              </a:prstGeom>
              <a:gradFill rotWithShape="0">
                <a:gsLst>
                  <a:gs pos="0">
                    <a:srgbClr val="765E2F"/>
                  </a:gs>
                  <a:gs pos="50000">
                    <a:srgbClr val="FFCC66"/>
                  </a:gs>
                  <a:gs pos="100000">
                    <a:srgbClr val="765E2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287" name="Line 69"/>
            <p:cNvSpPr>
              <a:spLocks noChangeAspect="1" noChangeShapeType="1"/>
            </p:cNvSpPr>
            <p:nvPr/>
          </p:nvSpPr>
          <p:spPr bwMode="auto">
            <a:xfrm flipH="1">
              <a:off x="2389" y="1225"/>
              <a:ext cx="0" cy="37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88" name="Group 70"/>
            <p:cNvGrpSpPr>
              <a:grpSpLocks noChangeAspect="1"/>
            </p:cNvGrpSpPr>
            <p:nvPr/>
          </p:nvGrpSpPr>
          <p:grpSpPr bwMode="auto">
            <a:xfrm flipH="1">
              <a:off x="3341" y="1225"/>
              <a:ext cx="91" cy="28"/>
              <a:chOff x="2592" y="4080"/>
              <a:chExt cx="336" cy="96"/>
            </a:xfrm>
          </p:grpSpPr>
          <p:sp>
            <p:nvSpPr>
              <p:cNvPr id="10560" name="AutoShape 71"/>
              <p:cNvSpPr>
                <a:spLocks noChangeAspect="1" noChangeArrowheads="1"/>
              </p:cNvSpPr>
              <p:nvPr/>
            </p:nvSpPr>
            <p:spPr bwMode="auto">
              <a:xfrm>
                <a:off x="2592" y="4080"/>
                <a:ext cx="192" cy="96"/>
              </a:xfrm>
              <a:prstGeom prst="homePlate">
                <a:avLst>
                  <a:gd name="adj" fmla="val 50000"/>
                </a:avLst>
              </a:prstGeom>
              <a:gradFill rotWithShape="0">
                <a:gsLst>
                  <a:gs pos="0">
                    <a:srgbClr val="767647"/>
                  </a:gs>
                  <a:gs pos="50000">
                    <a:srgbClr val="FFFF99"/>
                  </a:gs>
                  <a:gs pos="100000">
                    <a:srgbClr val="767647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0561" name="Group 72"/>
              <p:cNvGrpSpPr>
                <a:grpSpLocks noChangeAspect="1"/>
              </p:cNvGrpSpPr>
              <p:nvPr/>
            </p:nvGrpSpPr>
            <p:grpSpPr bwMode="auto">
              <a:xfrm>
                <a:off x="2736" y="4080"/>
                <a:ext cx="192" cy="96"/>
                <a:chOff x="2736" y="4080"/>
                <a:chExt cx="192" cy="96"/>
              </a:xfrm>
            </p:grpSpPr>
            <p:sp>
              <p:nvSpPr>
                <p:cNvPr id="10563" name="AutoShape 73"/>
                <p:cNvSpPr>
                  <a:spLocks noChangeAspect="1" noChangeArrowheads="1"/>
                </p:cNvSpPr>
                <p:nvPr/>
              </p:nvSpPr>
              <p:spPr bwMode="auto">
                <a:xfrm>
                  <a:off x="2736" y="4080"/>
                  <a:ext cx="192" cy="96"/>
                </a:xfrm>
                <a:prstGeom prst="chevron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765E2F"/>
                    </a:gs>
                    <a:gs pos="50000">
                      <a:srgbClr val="FFCC66"/>
                    </a:gs>
                    <a:gs pos="100000">
                      <a:srgbClr val="765E2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64" name="Rectangle 74"/>
                <p:cNvSpPr>
                  <a:spLocks noChangeAspect="1" noChangeArrowheads="1"/>
                </p:cNvSpPr>
                <p:nvPr/>
              </p:nvSpPr>
              <p:spPr bwMode="auto">
                <a:xfrm>
                  <a:off x="2832" y="4080"/>
                  <a:ext cx="96" cy="96"/>
                </a:xfrm>
                <a:prstGeom prst="rect">
                  <a:avLst/>
                </a:prstGeom>
                <a:gradFill rotWithShape="0">
                  <a:gsLst>
                    <a:gs pos="0">
                      <a:srgbClr val="765E2F"/>
                    </a:gs>
                    <a:gs pos="50000">
                      <a:srgbClr val="FFCC66"/>
                    </a:gs>
                    <a:gs pos="100000">
                      <a:srgbClr val="765E2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0562" name="Line 75"/>
              <p:cNvSpPr>
                <a:spLocks noChangeAspect="1" noChangeShapeType="1"/>
              </p:cNvSpPr>
              <p:nvPr/>
            </p:nvSpPr>
            <p:spPr bwMode="auto">
              <a:xfrm>
                <a:off x="2832" y="4080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289" name="AutoShape 76"/>
            <p:cNvSpPr>
              <a:spLocks noChangeAspect="1" noChangeArrowheads="1"/>
            </p:cNvSpPr>
            <p:nvPr/>
          </p:nvSpPr>
          <p:spPr bwMode="auto">
            <a:xfrm>
              <a:off x="3213" y="1177"/>
              <a:ext cx="129" cy="12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760000"/>
                </a:gs>
                <a:gs pos="50000">
                  <a:srgbClr val="FF0000"/>
                </a:gs>
                <a:gs pos="100000">
                  <a:srgbClr val="760000"/>
                </a:gs>
              </a:gsLst>
              <a:lin ang="5400000" scaled="1"/>
            </a:gra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400" b="1">
                  <a:solidFill>
                    <a:schemeClr val="bg1"/>
                  </a:solidFill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10290" name="AutoShape 77"/>
            <p:cNvSpPr>
              <a:spLocks noChangeAspect="1" noChangeArrowheads="1"/>
            </p:cNvSpPr>
            <p:nvPr/>
          </p:nvSpPr>
          <p:spPr bwMode="auto">
            <a:xfrm>
              <a:off x="3429" y="1177"/>
              <a:ext cx="129" cy="12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760000"/>
                </a:gs>
                <a:gs pos="50000">
                  <a:srgbClr val="FF0000"/>
                </a:gs>
                <a:gs pos="100000">
                  <a:srgbClr val="760000"/>
                </a:gs>
              </a:gsLst>
              <a:lin ang="5400000" scaled="1"/>
            </a:gra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400" b="1">
                  <a:solidFill>
                    <a:schemeClr val="bg1"/>
                  </a:solidFill>
                  <a:latin typeface="Times New Roman" pitchFamily="18" charset="0"/>
                </a:rPr>
                <a:t>T’</a:t>
              </a:r>
            </a:p>
          </p:txBody>
        </p:sp>
        <p:sp>
          <p:nvSpPr>
            <p:cNvPr id="10291" name="AutoShape 78"/>
            <p:cNvSpPr>
              <a:spLocks noChangeAspect="1" noChangeArrowheads="1"/>
            </p:cNvSpPr>
            <p:nvPr/>
          </p:nvSpPr>
          <p:spPr bwMode="auto">
            <a:xfrm flipH="1">
              <a:off x="3615" y="1225"/>
              <a:ext cx="69" cy="37"/>
            </a:xfrm>
            <a:prstGeom prst="homePlate">
              <a:avLst>
                <a:gd name="adj" fmla="val 46622"/>
              </a:avLst>
            </a:prstGeom>
            <a:gradFill rotWithShape="0">
              <a:gsLst>
                <a:gs pos="0">
                  <a:srgbClr val="767647"/>
                </a:gs>
                <a:gs pos="50000">
                  <a:srgbClr val="FFFF99"/>
                </a:gs>
                <a:gs pos="100000">
                  <a:srgbClr val="767647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292" name="Group 79"/>
            <p:cNvGrpSpPr>
              <a:grpSpLocks noChangeAspect="1"/>
            </p:cNvGrpSpPr>
            <p:nvPr/>
          </p:nvGrpSpPr>
          <p:grpSpPr bwMode="auto">
            <a:xfrm flipH="1">
              <a:off x="3563" y="1225"/>
              <a:ext cx="69" cy="37"/>
              <a:chOff x="2736" y="4080"/>
              <a:chExt cx="192" cy="96"/>
            </a:xfrm>
          </p:grpSpPr>
          <p:sp>
            <p:nvSpPr>
              <p:cNvPr id="10558" name="AutoShape 80"/>
              <p:cNvSpPr>
                <a:spLocks noChangeAspect="1" noChangeArrowheads="1"/>
              </p:cNvSpPr>
              <p:nvPr/>
            </p:nvSpPr>
            <p:spPr bwMode="auto">
              <a:xfrm>
                <a:off x="2736" y="4080"/>
                <a:ext cx="192" cy="96"/>
              </a:xfrm>
              <a:prstGeom prst="chevron">
                <a:avLst>
                  <a:gd name="adj" fmla="val 50000"/>
                </a:avLst>
              </a:prstGeom>
              <a:gradFill rotWithShape="0">
                <a:gsLst>
                  <a:gs pos="0">
                    <a:srgbClr val="765E2F"/>
                  </a:gs>
                  <a:gs pos="50000">
                    <a:srgbClr val="FFCC66"/>
                  </a:gs>
                  <a:gs pos="100000">
                    <a:srgbClr val="765E2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59" name="Rectangle 81"/>
              <p:cNvSpPr>
                <a:spLocks noChangeAspect="1" noChangeArrowheads="1"/>
              </p:cNvSpPr>
              <p:nvPr/>
            </p:nvSpPr>
            <p:spPr bwMode="auto">
              <a:xfrm>
                <a:off x="2832" y="4080"/>
                <a:ext cx="96" cy="96"/>
              </a:xfrm>
              <a:prstGeom prst="rect">
                <a:avLst/>
              </a:prstGeom>
              <a:gradFill rotWithShape="0">
                <a:gsLst>
                  <a:gs pos="0">
                    <a:srgbClr val="765E2F"/>
                  </a:gs>
                  <a:gs pos="50000">
                    <a:srgbClr val="FFCC66"/>
                  </a:gs>
                  <a:gs pos="100000">
                    <a:srgbClr val="765E2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293" name="Line 82"/>
            <p:cNvSpPr>
              <a:spLocks noChangeAspect="1" noChangeShapeType="1"/>
            </p:cNvSpPr>
            <p:nvPr/>
          </p:nvSpPr>
          <p:spPr bwMode="auto">
            <a:xfrm flipH="1">
              <a:off x="3598" y="1225"/>
              <a:ext cx="0" cy="37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94" name="Group 83"/>
            <p:cNvGrpSpPr>
              <a:grpSpLocks noChangeAspect="1"/>
            </p:cNvGrpSpPr>
            <p:nvPr/>
          </p:nvGrpSpPr>
          <p:grpSpPr bwMode="auto">
            <a:xfrm flipH="1">
              <a:off x="4801" y="1225"/>
              <a:ext cx="121" cy="37"/>
              <a:chOff x="2592" y="4080"/>
              <a:chExt cx="336" cy="96"/>
            </a:xfrm>
          </p:grpSpPr>
          <p:sp>
            <p:nvSpPr>
              <p:cNvPr id="10553" name="AutoShape 84"/>
              <p:cNvSpPr>
                <a:spLocks noChangeAspect="1" noChangeArrowheads="1"/>
              </p:cNvSpPr>
              <p:nvPr/>
            </p:nvSpPr>
            <p:spPr bwMode="auto">
              <a:xfrm>
                <a:off x="2592" y="4080"/>
                <a:ext cx="192" cy="96"/>
              </a:xfrm>
              <a:prstGeom prst="homePlate">
                <a:avLst>
                  <a:gd name="adj" fmla="val 50000"/>
                </a:avLst>
              </a:prstGeom>
              <a:gradFill rotWithShape="0">
                <a:gsLst>
                  <a:gs pos="0">
                    <a:srgbClr val="767647"/>
                  </a:gs>
                  <a:gs pos="50000">
                    <a:srgbClr val="FFFF99"/>
                  </a:gs>
                  <a:gs pos="100000">
                    <a:srgbClr val="767647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0554" name="Group 85"/>
              <p:cNvGrpSpPr>
                <a:grpSpLocks noChangeAspect="1"/>
              </p:cNvGrpSpPr>
              <p:nvPr/>
            </p:nvGrpSpPr>
            <p:grpSpPr bwMode="auto">
              <a:xfrm>
                <a:off x="2736" y="4080"/>
                <a:ext cx="192" cy="96"/>
                <a:chOff x="2736" y="4080"/>
                <a:chExt cx="192" cy="96"/>
              </a:xfrm>
            </p:grpSpPr>
            <p:sp>
              <p:nvSpPr>
                <p:cNvPr id="10556" name="AutoShape 86"/>
                <p:cNvSpPr>
                  <a:spLocks noChangeAspect="1" noChangeArrowheads="1"/>
                </p:cNvSpPr>
                <p:nvPr/>
              </p:nvSpPr>
              <p:spPr bwMode="auto">
                <a:xfrm>
                  <a:off x="2736" y="4080"/>
                  <a:ext cx="192" cy="96"/>
                </a:xfrm>
                <a:prstGeom prst="chevron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765E2F"/>
                    </a:gs>
                    <a:gs pos="50000">
                      <a:srgbClr val="FFCC66"/>
                    </a:gs>
                    <a:gs pos="100000">
                      <a:srgbClr val="765E2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57" name="Rectangle 87"/>
                <p:cNvSpPr>
                  <a:spLocks noChangeAspect="1" noChangeArrowheads="1"/>
                </p:cNvSpPr>
                <p:nvPr/>
              </p:nvSpPr>
              <p:spPr bwMode="auto">
                <a:xfrm>
                  <a:off x="2832" y="4080"/>
                  <a:ext cx="96" cy="96"/>
                </a:xfrm>
                <a:prstGeom prst="rect">
                  <a:avLst/>
                </a:prstGeom>
                <a:gradFill rotWithShape="0">
                  <a:gsLst>
                    <a:gs pos="0">
                      <a:srgbClr val="765E2F"/>
                    </a:gs>
                    <a:gs pos="50000">
                      <a:srgbClr val="FFCC66"/>
                    </a:gs>
                    <a:gs pos="100000">
                      <a:srgbClr val="765E2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0555" name="Line 88"/>
              <p:cNvSpPr>
                <a:spLocks noChangeAspect="1" noChangeShapeType="1"/>
              </p:cNvSpPr>
              <p:nvPr/>
            </p:nvSpPr>
            <p:spPr bwMode="auto">
              <a:xfrm>
                <a:off x="2832" y="4080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295" name="Line 89"/>
            <p:cNvSpPr>
              <a:spLocks noChangeShapeType="1"/>
            </p:cNvSpPr>
            <p:nvPr/>
          </p:nvSpPr>
          <p:spPr bwMode="auto">
            <a:xfrm>
              <a:off x="3929" y="1033"/>
              <a:ext cx="0" cy="48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96" name="Group 90"/>
            <p:cNvGrpSpPr>
              <a:grpSpLocks/>
            </p:cNvGrpSpPr>
            <p:nvPr/>
          </p:nvGrpSpPr>
          <p:grpSpPr bwMode="auto">
            <a:xfrm>
              <a:off x="3627" y="985"/>
              <a:ext cx="226" cy="294"/>
              <a:chOff x="480" y="1115"/>
              <a:chExt cx="226" cy="294"/>
            </a:xfrm>
          </p:grpSpPr>
          <p:grpSp>
            <p:nvGrpSpPr>
              <p:cNvPr id="10549" name="Group 91"/>
              <p:cNvGrpSpPr>
                <a:grpSpLocks/>
              </p:cNvGrpSpPr>
              <p:nvPr/>
            </p:nvGrpSpPr>
            <p:grpSpPr bwMode="auto">
              <a:xfrm>
                <a:off x="533" y="1115"/>
                <a:ext cx="173" cy="283"/>
                <a:chOff x="1008" y="731"/>
                <a:chExt cx="173" cy="283"/>
              </a:xfrm>
            </p:grpSpPr>
            <p:sp>
              <p:nvSpPr>
                <p:cNvPr id="10551" name="AutoShape 92"/>
                <p:cNvSpPr>
                  <a:spLocks noChangeAspect="1" noChangeArrowheads="1"/>
                </p:cNvSpPr>
                <p:nvPr/>
              </p:nvSpPr>
              <p:spPr bwMode="auto">
                <a:xfrm>
                  <a:off x="1008" y="731"/>
                  <a:ext cx="173" cy="114"/>
                </a:xfrm>
                <a:prstGeom prst="rightArrow">
                  <a:avLst>
                    <a:gd name="adj1" fmla="val 50000"/>
                    <a:gd name="adj2" fmla="val 37939"/>
                  </a:avLst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00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52" name="Rectangle 93"/>
                <p:cNvSpPr>
                  <a:spLocks noChangeAspect="1" noChangeArrowheads="1"/>
                </p:cNvSpPr>
                <p:nvPr/>
              </p:nvSpPr>
              <p:spPr bwMode="auto">
                <a:xfrm>
                  <a:off x="1008" y="768"/>
                  <a:ext cx="58" cy="246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0550" name="Text Box 94"/>
              <p:cNvSpPr txBox="1">
                <a:spLocks noChangeArrowheads="1"/>
              </p:cNvSpPr>
              <p:nvPr/>
            </p:nvSpPr>
            <p:spPr bwMode="auto">
              <a:xfrm>
                <a:off x="480" y="1236"/>
                <a:ext cx="175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200" b="1">
                    <a:latin typeface="Times New Roman" pitchFamily="18" charset="0"/>
                  </a:rPr>
                  <a:t>P</a:t>
                </a:r>
              </a:p>
            </p:txBody>
          </p:sp>
        </p:grpSp>
        <p:grpSp>
          <p:nvGrpSpPr>
            <p:cNvPr id="10297" name="Group 95"/>
            <p:cNvGrpSpPr>
              <a:grpSpLocks/>
            </p:cNvGrpSpPr>
            <p:nvPr/>
          </p:nvGrpSpPr>
          <p:grpSpPr bwMode="auto">
            <a:xfrm>
              <a:off x="3839" y="1119"/>
              <a:ext cx="271" cy="210"/>
              <a:chOff x="864" y="472"/>
              <a:chExt cx="271" cy="210"/>
            </a:xfrm>
          </p:grpSpPr>
          <p:sp>
            <p:nvSpPr>
              <p:cNvPr id="10546" name="Oval 96"/>
              <p:cNvSpPr>
                <a:spLocks noChangeArrowheads="1"/>
              </p:cNvSpPr>
              <p:nvPr/>
            </p:nvSpPr>
            <p:spPr bwMode="auto">
              <a:xfrm>
                <a:off x="915" y="472"/>
                <a:ext cx="144" cy="192"/>
              </a:xfrm>
              <a:prstGeom prst="ellipse">
                <a:avLst/>
              </a:prstGeom>
              <a:gradFill rotWithShape="0">
                <a:gsLst>
                  <a:gs pos="0">
                    <a:srgbClr val="CCFFCC"/>
                  </a:gs>
                  <a:gs pos="100000">
                    <a:srgbClr val="0066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latin typeface="Times New Roman" pitchFamily="18" charset="0"/>
                </a:endParaRPr>
              </a:p>
            </p:txBody>
          </p:sp>
          <p:sp>
            <p:nvSpPr>
              <p:cNvPr id="10547" name="Oval 97"/>
              <p:cNvSpPr>
                <a:spLocks noChangeArrowheads="1"/>
              </p:cNvSpPr>
              <p:nvPr/>
            </p:nvSpPr>
            <p:spPr bwMode="auto">
              <a:xfrm>
                <a:off x="892" y="528"/>
                <a:ext cx="192" cy="144"/>
              </a:xfrm>
              <a:prstGeom prst="ellipse">
                <a:avLst/>
              </a:prstGeom>
              <a:gradFill rotWithShape="0">
                <a:gsLst>
                  <a:gs pos="0">
                    <a:srgbClr val="CCFFCC"/>
                  </a:gs>
                  <a:gs pos="100000">
                    <a:srgbClr val="3399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latin typeface="Times New Roman" pitchFamily="18" charset="0"/>
                </a:endParaRPr>
              </a:p>
            </p:txBody>
          </p:sp>
          <p:sp>
            <p:nvSpPr>
              <p:cNvPr id="10548" name="Text Box 98"/>
              <p:cNvSpPr txBox="1">
                <a:spLocks noChangeArrowheads="1"/>
              </p:cNvSpPr>
              <p:nvPr/>
            </p:nvSpPr>
            <p:spPr bwMode="auto">
              <a:xfrm>
                <a:off x="864" y="528"/>
                <a:ext cx="271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000" b="1">
                    <a:latin typeface="Times New Roman" pitchFamily="18" charset="0"/>
                  </a:rPr>
                  <a:t>RBS</a:t>
                </a:r>
              </a:p>
            </p:txBody>
          </p:sp>
        </p:grpSp>
        <p:grpSp>
          <p:nvGrpSpPr>
            <p:cNvPr id="10298" name="Group 99"/>
            <p:cNvGrpSpPr>
              <a:grpSpLocks noChangeAspect="1"/>
            </p:cNvGrpSpPr>
            <p:nvPr/>
          </p:nvGrpSpPr>
          <p:grpSpPr bwMode="auto">
            <a:xfrm flipH="1">
              <a:off x="3742" y="1225"/>
              <a:ext cx="121" cy="37"/>
              <a:chOff x="2592" y="4080"/>
              <a:chExt cx="336" cy="96"/>
            </a:xfrm>
          </p:grpSpPr>
          <p:sp>
            <p:nvSpPr>
              <p:cNvPr id="10541" name="AutoShape 100"/>
              <p:cNvSpPr>
                <a:spLocks noChangeAspect="1" noChangeArrowheads="1"/>
              </p:cNvSpPr>
              <p:nvPr/>
            </p:nvSpPr>
            <p:spPr bwMode="auto">
              <a:xfrm>
                <a:off x="2592" y="4080"/>
                <a:ext cx="192" cy="96"/>
              </a:xfrm>
              <a:prstGeom prst="homePlate">
                <a:avLst>
                  <a:gd name="adj" fmla="val 50000"/>
                </a:avLst>
              </a:prstGeom>
              <a:gradFill rotWithShape="0">
                <a:gsLst>
                  <a:gs pos="0">
                    <a:srgbClr val="767647"/>
                  </a:gs>
                  <a:gs pos="50000">
                    <a:srgbClr val="FFFF99"/>
                  </a:gs>
                  <a:gs pos="100000">
                    <a:srgbClr val="767647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0542" name="Group 101"/>
              <p:cNvGrpSpPr>
                <a:grpSpLocks noChangeAspect="1"/>
              </p:cNvGrpSpPr>
              <p:nvPr/>
            </p:nvGrpSpPr>
            <p:grpSpPr bwMode="auto">
              <a:xfrm>
                <a:off x="2736" y="4080"/>
                <a:ext cx="192" cy="96"/>
                <a:chOff x="2736" y="4080"/>
                <a:chExt cx="192" cy="96"/>
              </a:xfrm>
            </p:grpSpPr>
            <p:sp>
              <p:nvSpPr>
                <p:cNvPr id="10544" name="AutoShape 102"/>
                <p:cNvSpPr>
                  <a:spLocks noChangeAspect="1" noChangeArrowheads="1"/>
                </p:cNvSpPr>
                <p:nvPr/>
              </p:nvSpPr>
              <p:spPr bwMode="auto">
                <a:xfrm>
                  <a:off x="2736" y="4080"/>
                  <a:ext cx="192" cy="96"/>
                </a:xfrm>
                <a:prstGeom prst="chevron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765E2F"/>
                    </a:gs>
                    <a:gs pos="50000">
                      <a:srgbClr val="FFCC66"/>
                    </a:gs>
                    <a:gs pos="100000">
                      <a:srgbClr val="765E2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45" name="Rectangle 103"/>
                <p:cNvSpPr>
                  <a:spLocks noChangeAspect="1" noChangeArrowheads="1"/>
                </p:cNvSpPr>
                <p:nvPr/>
              </p:nvSpPr>
              <p:spPr bwMode="auto">
                <a:xfrm>
                  <a:off x="2832" y="4080"/>
                  <a:ext cx="96" cy="96"/>
                </a:xfrm>
                <a:prstGeom prst="rect">
                  <a:avLst/>
                </a:prstGeom>
                <a:gradFill rotWithShape="0">
                  <a:gsLst>
                    <a:gs pos="0">
                      <a:srgbClr val="765E2F"/>
                    </a:gs>
                    <a:gs pos="50000">
                      <a:srgbClr val="FFCC66"/>
                    </a:gs>
                    <a:gs pos="100000">
                      <a:srgbClr val="765E2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0543" name="Line 104"/>
              <p:cNvSpPr>
                <a:spLocks noChangeAspect="1" noChangeShapeType="1"/>
              </p:cNvSpPr>
              <p:nvPr/>
            </p:nvSpPr>
            <p:spPr bwMode="auto">
              <a:xfrm>
                <a:off x="2832" y="4080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99" name="Group 105"/>
            <p:cNvGrpSpPr>
              <a:grpSpLocks noChangeAspect="1"/>
            </p:cNvGrpSpPr>
            <p:nvPr/>
          </p:nvGrpSpPr>
          <p:grpSpPr bwMode="auto">
            <a:xfrm flipH="1">
              <a:off x="4064" y="1225"/>
              <a:ext cx="121" cy="37"/>
              <a:chOff x="2592" y="4080"/>
              <a:chExt cx="336" cy="96"/>
            </a:xfrm>
          </p:grpSpPr>
          <p:sp>
            <p:nvSpPr>
              <p:cNvPr id="10536" name="AutoShape 106"/>
              <p:cNvSpPr>
                <a:spLocks noChangeAspect="1" noChangeArrowheads="1"/>
              </p:cNvSpPr>
              <p:nvPr/>
            </p:nvSpPr>
            <p:spPr bwMode="auto">
              <a:xfrm>
                <a:off x="2592" y="4080"/>
                <a:ext cx="192" cy="96"/>
              </a:xfrm>
              <a:prstGeom prst="homePlate">
                <a:avLst>
                  <a:gd name="adj" fmla="val 50000"/>
                </a:avLst>
              </a:prstGeom>
              <a:gradFill rotWithShape="0">
                <a:gsLst>
                  <a:gs pos="0">
                    <a:srgbClr val="767647"/>
                  </a:gs>
                  <a:gs pos="50000">
                    <a:srgbClr val="FFFF99"/>
                  </a:gs>
                  <a:gs pos="100000">
                    <a:srgbClr val="767647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0537" name="Group 107"/>
              <p:cNvGrpSpPr>
                <a:grpSpLocks noChangeAspect="1"/>
              </p:cNvGrpSpPr>
              <p:nvPr/>
            </p:nvGrpSpPr>
            <p:grpSpPr bwMode="auto">
              <a:xfrm>
                <a:off x="2736" y="4080"/>
                <a:ext cx="192" cy="96"/>
                <a:chOff x="2736" y="4080"/>
                <a:chExt cx="192" cy="96"/>
              </a:xfrm>
            </p:grpSpPr>
            <p:sp>
              <p:nvSpPr>
                <p:cNvPr id="10539" name="AutoShape 108"/>
                <p:cNvSpPr>
                  <a:spLocks noChangeAspect="1" noChangeArrowheads="1"/>
                </p:cNvSpPr>
                <p:nvPr/>
              </p:nvSpPr>
              <p:spPr bwMode="auto">
                <a:xfrm>
                  <a:off x="2736" y="4080"/>
                  <a:ext cx="192" cy="96"/>
                </a:xfrm>
                <a:prstGeom prst="chevron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765E2F"/>
                    </a:gs>
                    <a:gs pos="50000">
                      <a:srgbClr val="FFCC66"/>
                    </a:gs>
                    <a:gs pos="100000">
                      <a:srgbClr val="765E2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40" name="Rectangle 109"/>
                <p:cNvSpPr>
                  <a:spLocks noChangeAspect="1" noChangeArrowheads="1"/>
                </p:cNvSpPr>
                <p:nvPr/>
              </p:nvSpPr>
              <p:spPr bwMode="auto">
                <a:xfrm>
                  <a:off x="2832" y="4080"/>
                  <a:ext cx="96" cy="96"/>
                </a:xfrm>
                <a:prstGeom prst="rect">
                  <a:avLst/>
                </a:prstGeom>
                <a:gradFill rotWithShape="0">
                  <a:gsLst>
                    <a:gs pos="0">
                      <a:srgbClr val="765E2F"/>
                    </a:gs>
                    <a:gs pos="50000">
                      <a:srgbClr val="FFCC66"/>
                    </a:gs>
                    <a:gs pos="100000">
                      <a:srgbClr val="765E2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0538" name="Line 110"/>
              <p:cNvSpPr>
                <a:spLocks noChangeAspect="1" noChangeShapeType="1"/>
              </p:cNvSpPr>
              <p:nvPr/>
            </p:nvSpPr>
            <p:spPr bwMode="auto">
              <a:xfrm>
                <a:off x="2832" y="4080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300" name="Group 111"/>
            <p:cNvGrpSpPr>
              <a:grpSpLocks noChangeAspect="1"/>
            </p:cNvGrpSpPr>
            <p:nvPr/>
          </p:nvGrpSpPr>
          <p:grpSpPr bwMode="auto">
            <a:xfrm>
              <a:off x="4923" y="1177"/>
              <a:ext cx="345" cy="129"/>
              <a:chOff x="3744" y="3792"/>
              <a:chExt cx="461" cy="173"/>
            </a:xfrm>
          </p:grpSpPr>
          <p:grpSp>
            <p:nvGrpSpPr>
              <p:cNvPr id="10528" name="Group 112"/>
              <p:cNvGrpSpPr>
                <a:grpSpLocks noChangeAspect="1"/>
              </p:cNvGrpSpPr>
              <p:nvPr/>
            </p:nvGrpSpPr>
            <p:grpSpPr bwMode="auto">
              <a:xfrm flipH="1">
                <a:off x="3915" y="3857"/>
                <a:ext cx="121" cy="37"/>
                <a:chOff x="2592" y="4080"/>
                <a:chExt cx="336" cy="96"/>
              </a:xfrm>
            </p:grpSpPr>
            <p:sp>
              <p:nvSpPr>
                <p:cNvPr id="10531" name="AutoShape 113"/>
                <p:cNvSpPr>
                  <a:spLocks noChangeAspect="1" noChangeArrowheads="1"/>
                </p:cNvSpPr>
                <p:nvPr/>
              </p:nvSpPr>
              <p:spPr bwMode="auto">
                <a:xfrm>
                  <a:off x="2592" y="4080"/>
                  <a:ext cx="192" cy="96"/>
                </a:xfrm>
                <a:prstGeom prst="homePlat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767647"/>
                    </a:gs>
                    <a:gs pos="50000">
                      <a:srgbClr val="FFFF99"/>
                    </a:gs>
                    <a:gs pos="100000">
                      <a:srgbClr val="767647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0532" name="Group 114"/>
                <p:cNvGrpSpPr>
                  <a:grpSpLocks noChangeAspect="1"/>
                </p:cNvGrpSpPr>
                <p:nvPr/>
              </p:nvGrpSpPr>
              <p:grpSpPr bwMode="auto">
                <a:xfrm>
                  <a:off x="2736" y="4080"/>
                  <a:ext cx="192" cy="96"/>
                  <a:chOff x="2736" y="4080"/>
                  <a:chExt cx="192" cy="96"/>
                </a:xfrm>
              </p:grpSpPr>
              <p:sp>
                <p:nvSpPr>
                  <p:cNvPr id="10534" name="AutoShape 1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36" y="4080"/>
                    <a:ext cx="192" cy="96"/>
                  </a:xfrm>
                  <a:prstGeom prst="chevron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765E2F"/>
                      </a:gs>
                      <a:gs pos="50000">
                        <a:srgbClr val="FFCC66"/>
                      </a:gs>
                      <a:gs pos="100000">
                        <a:srgbClr val="765E2F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535" name="Rectangle 1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32" y="4080"/>
                    <a:ext cx="96" cy="96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765E2F"/>
                      </a:gs>
                      <a:gs pos="50000">
                        <a:srgbClr val="FFCC66"/>
                      </a:gs>
                      <a:gs pos="100000">
                        <a:srgbClr val="765E2F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0533" name="Line 117"/>
                <p:cNvSpPr>
                  <a:spLocks noChangeAspect="1" noChangeShapeType="1"/>
                </p:cNvSpPr>
                <p:nvPr/>
              </p:nvSpPr>
              <p:spPr bwMode="auto">
                <a:xfrm>
                  <a:off x="2832" y="408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529" name="AutoShape 118"/>
              <p:cNvSpPr>
                <a:spLocks noChangeAspect="1" noChangeArrowheads="1"/>
              </p:cNvSpPr>
              <p:nvPr/>
            </p:nvSpPr>
            <p:spPr bwMode="auto">
              <a:xfrm>
                <a:off x="3744" y="3792"/>
                <a:ext cx="173" cy="173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760000"/>
                  </a:gs>
                  <a:gs pos="50000">
                    <a:srgbClr val="FF0000"/>
                  </a:gs>
                  <a:gs pos="100000">
                    <a:srgbClr val="760000"/>
                  </a:gs>
                </a:gsLst>
                <a:lin ang="5400000" scaled="1"/>
              </a:gra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z="1400" b="1">
                    <a:solidFill>
                      <a:schemeClr val="bg1"/>
                    </a:solidFill>
                    <a:latin typeface="Times New Roman" pitchFamily="18" charset="0"/>
                  </a:rPr>
                  <a:t>T</a:t>
                </a:r>
              </a:p>
            </p:txBody>
          </p:sp>
          <p:sp>
            <p:nvSpPr>
              <p:cNvPr id="10530" name="AutoShape 119"/>
              <p:cNvSpPr>
                <a:spLocks noChangeAspect="1" noChangeArrowheads="1"/>
              </p:cNvSpPr>
              <p:nvPr/>
            </p:nvSpPr>
            <p:spPr bwMode="auto">
              <a:xfrm>
                <a:off x="4032" y="3792"/>
                <a:ext cx="173" cy="173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760000"/>
                  </a:gs>
                  <a:gs pos="50000">
                    <a:srgbClr val="FF0000"/>
                  </a:gs>
                  <a:gs pos="100000">
                    <a:srgbClr val="760000"/>
                  </a:gs>
                </a:gsLst>
                <a:lin ang="5400000" scaled="1"/>
              </a:gra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z="1400" b="1">
                    <a:solidFill>
                      <a:schemeClr val="bg1"/>
                    </a:solidFill>
                    <a:latin typeface="Times New Roman" pitchFamily="18" charset="0"/>
                  </a:rPr>
                  <a:t>T’</a:t>
                </a:r>
              </a:p>
            </p:txBody>
          </p:sp>
        </p:grpSp>
        <p:sp>
          <p:nvSpPr>
            <p:cNvPr id="10301" name="AutoShape 120"/>
            <p:cNvSpPr>
              <a:spLocks noChangeAspect="1" noChangeArrowheads="1"/>
            </p:cNvSpPr>
            <p:nvPr/>
          </p:nvSpPr>
          <p:spPr bwMode="auto">
            <a:xfrm flipH="1">
              <a:off x="192" y="1225"/>
              <a:ext cx="69" cy="37"/>
            </a:xfrm>
            <a:prstGeom prst="homePlate">
              <a:avLst>
                <a:gd name="adj" fmla="val 46622"/>
              </a:avLst>
            </a:prstGeom>
            <a:gradFill rotWithShape="0">
              <a:gsLst>
                <a:gs pos="0">
                  <a:srgbClr val="767647"/>
                </a:gs>
                <a:gs pos="50000">
                  <a:srgbClr val="FFFF99"/>
                </a:gs>
                <a:gs pos="100000">
                  <a:srgbClr val="767647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302" name="Group 121"/>
            <p:cNvGrpSpPr>
              <a:grpSpLocks noChangeAspect="1"/>
            </p:cNvGrpSpPr>
            <p:nvPr/>
          </p:nvGrpSpPr>
          <p:grpSpPr bwMode="auto">
            <a:xfrm flipH="1">
              <a:off x="5273" y="1225"/>
              <a:ext cx="69" cy="37"/>
              <a:chOff x="2736" y="4080"/>
              <a:chExt cx="192" cy="96"/>
            </a:xfrm>
          </p:grpSpPr>
          <p:sp>
            <p:nvSpPr>
              <p:cNvPr id="10526" name="AutoShape 122"/>
              <p:cNvSpPr>
                <a:spLocks noChangeAspect="1" noChangeArrowheads="1"/>
              </p:cNvSpPr>
              <p:nvPr/>
            </p:nvSpPr>
            <p:spPr bwMode="auto">
              <a:xfrm>
                <a:off x="2736" y="4080"/>
                <a:ext cx="192" cy="96"/>
              </a:xfrm>
              <a:prstGeom prst="chevron">
                <a:avLst>
                  <a:gd name="adj" fmla="val 50000"/>
                </a:avLst>
              </a:prstGeom>
              <a:gradFill rotWithShape="0">
                <a:gsLst>
                  <a:gs pos="0">
                    <a:srgbClr val="765E2F"/>
                  </a:gs>
                  <a:gs pos="50000">
                    <a:srgbClr val="FFCC66"/>
                  </a:gs>
                  <a:gs pos="100000">
                    <a:srgbClr val="765E2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27" name="Rectangle 123"/>
              <p:cNvSpPr>
                <a:spLocks noChangeAspect="1" noChangeArrowheads="1"/>
              </p:cNvSpPr>
              <p:nvPr/>
            </p:nvSpPr>
            <p:spPr bwMode="auto">
              <a:xfrm>
                <a:off x="2832" y="4080"/>
                <a:ext cx="96" cy="96"/>
              </a:xfrm>
              <a:prstGeom prst="rect">
                <a:avLst/>
              </a:prstGeom>
              <a:gradFill rotWithShape="0">
                <a:gsLst>
                  <a:gs pos="0">
                    <a:srgbClr val="765E2F"/>
                  </a:gs>
                  <a:gs pos="50000">
                    <a:srgbClr val="FFCC66"/>
                  </a:gs>
                  <a:gs pos="100000">
                    <a:srgbClr val="765E2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303" name="Line 124"/>
            <p:cNvSpPr>
              <a:spLocks noChangeAspect="1" noChangeShapeType="1"/>
            </p:cNvSpPr>
            <p:nvPr/>
          </p:nvSpPr>
          <p:spPr bwMode="auto">
            <a:xfrm flipH="1">
              <a:off x="5308" y="1225"/>
              <a:ext cx="0" cy="37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04" name="AutoShape 125"/>
            <p:cNvSpPr>
              <a:spLocks noChangeAspect="1" noChangeArrowheads="1"/>
            </p:cNvSpPr>
            <p:nvPr/>
          </p:nvSpPr>
          <p:spPr bwMode="auto">
            <a:xfrm flipH="1">
              <a:off x="1431" y="2233"/>
              <a:ext cx="69" cy="37"/>
            </a:xfrm>
            <a:prstGeom prst="homePlate">
              <a:avLst>
                <a:gd name="adj" fmla="val 46622"/>
              </a:avLst>
            </a:prstGeom>
            <a:gradFill rotWithShape="0">
              <a:gsLst>
                <a:gs pos="0">
                  <a:srgbClr val="767647"/>
                </a:gs>
                <a:gs pos="50000">
                  <a:srgbClr val="FFFF99"/>
                </a:gs>
                <a:gs pos="100000">
                  <a:srgbClr val="767647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305" name="Group 126"/>
            <p:cNvGrpSpPr>
              <a:grpSpLocks noChangeAspect="1"/>
            </p:cNvGrpSpPr>
            <p:nvPr/>
          </p:nvGrpSpPr>
          <p:grpSpPr bwMode="auto">
            <a:xfrm flipH="1">
              <a:off x="1379" y="2233"/>
              <a:ext cx="69" cy="37"/>
              <a:chOff x="2736" y="4080"/>
              <a:chExt cx="192" cy="96"/>
            </a:xfrm>
          </p:grpSpPr>
          <p:sp>
            <p:nvSpPr>
              <p:cNvPr id="10524" name="AutoShape 127"/>
              <p:cNvSpPr>
                <a:spLocks noChangeAspect="1" noChangeArrowheads="1"/>
              </p:cNvSpPr>
              <p:nvPr/>
            </p:nvSpPr>
            <p:spPr bwMode="auto">
              <a:xfrm>
                <a:off x="2736" y="4080"/>
                <a:ext cx="192" cy="96"/>
              </a:xfrm>
              <a:prstGeom prst="chevron">
                <a:avLst>
                  <a:gd name="adj" fmla="val 50000"/>
                </a:avLst>
              </a:prstGeom>
              <a:gradFill rotWithShape="0">
                <a:gsLst>
                  <a:gs pos="0">
                    <a:srgbClr val="765E2F"/>
                  </a:gs>
                  <a:gs pos="50000">
                    <a:srgbClr val="FFCC66"/>
                  </a:gs>
                  <a:gs pos="100000">
                    <a:srgbClr val="765E2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25" name="Rectangle 128"/>
              <p:cNvSpPr>
                <a:spLocks noChangeAspect="1" noChangeArrowheads="1"/>
              </p:cNvSpPr>
              <p:nvPr/>
            </p:nvSpPr>
            <p:spPr bwMode="auto">
              <a:xfrm>
                <a:off x="2832" y="4080"/>
                <a:ext cx="96" cy="96"/>
              </a:xfrm>
              <a:prstGeom prst="rect">
                <a:avLst/>
              </a:prstGeom>
              <a:gradFill rotWithShape="0">
                <a:gsLst>
                  <a:gs pos="0">
                    <a:srgbClr val="765E2F"/>
                  </a:gs>
                  <a:gs pos="50000">
                    <a:srgbClr val="FFCC66"/>
                  </a:gs>
                  <a:gs pos="100000">
                    <a:srgbClr val="765E2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306" name="Line 129"/>
            <p:cNvSpPr>
              <a:spLocks noChangeAspect="1" noChangeShapeType="1"/>
            </p:cNvSpPr>
            <p:nvPr/>
          </p:nvSpPr>
          <p:spPr bwMode="auto">
            <a:xfrm flipH="1">
              <a:off x="1414" y="2233"/>
              <a:ext cx="0" cy="37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14" name="Rectangle 130"/>
            <p:cNvSpPr>
              <a:spLocks noChangeArrowheads="1"/>
            </p:cNvSpPr>
            <p:nvPr/>
          </p:nvSpPr>
          <p:spPr bwMode="auto">
            <a:xfrm>
              <a:off x="763" y="2189"/>
              <a:ext cx="432" cy="124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5000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4115" name="AutoShape 131"/>
            <p:cNvSpPr>
              <a:spLocks noChangeArrowheads="1"/>
            </p:cNvSpPr>
            <p:nvPr/>
          </p:nvSpPr>
          <p:spPr bwMode="auto">
            <a:xfrm rot="5400000" flipH="1">
              <a:off x="1167" y="2155"/>
              <a:ext cx="248" cy="192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chemeClr val="hlink"/>
                </a:gs>
                <a:gs pos="5000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09" name="Line 132"/>
            <p:cNvSpPr>
              <a:spLocks noChangeShapeType="1"/>
            </p:cNvSpPr>
            <p:nvPr/>
          </p:nvSpPr>
          <p:spPr bwMode="auto">
            <a:xfrm>
              <a:off x="1195" y="2189"/>
              <a:ext cx="0" cy="12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10" name="Text Box 133"/>
            <p:cNvSpPr txBox="1">
              <a:spLocks noChangeArrowheads="1"/>
            </p:cNvSpPr>
            <p:nvPr/>
          </p:nvSpPr>
          <p:spPr bwMode="auto">
            <a:xfrm>
              <a:off x="859" y="2127"/>
              <a:ext cx="4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FF0000"/>
                  </a:solidFill>
                  <a:latin typeface="Times New Roman" pitchFamily="18" charset="0"/>
                </a:rPr>
                <a:t>luxR</a:t>
              </a:r>
            </a:p>
          </p:txBody>
        </p:sp>
        <p:sp>
          <p:nvSpPr>
            <p:cNvPr id="10311" name="Line 134"/>
            <p:cNvSpPr>
              <a:spLocks noChangeShapeType="1"/>
            </p:cNvSpPr>
            <p:nvPr/>
          </p:nvSpPr>
          <p:spPr bwMode="auto">
            <a:xfrm>
              <a:off x="507" y="2041"/>
              <a:ext cx="0" cy="48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312" name="Group 135"/>
            <p:cNvGrpSpPr>
              <a:grpSpLocks/>
            </p:cNvGrpSpPr>
            <p:nvPr/>
          </p:nvGrpSpPr>
          <p:grpSpPr bwMode="auto">
            <a:xfrm>
              <a:off x="258" y="1993"/>
              <a:ext cx="173" cy="283"/>
              <a:chOff x="1008" y="731"/>
              <a:chExt cx="173" cy="283"/>
            </a:xfrm>
          </p:grpSpPr>
          <p:sp>
            <p:nvSpPr>
              <p:cNvPr id="10522" name="AutoShape 136"/>
              <p:cNvSpPr>
                <a:spLocks noChangeAspect="1" noChangeArrowheads="1"/>
              </p:cNvSpPr>
              <p:nvPr/>
            </p:nvSpPr>
            <p:spPr bwMode="auto">
              <a:xfrm>
                <a:off x="1008" y="731"/>
                <a:ext cx="173" cy="114"/>
              </a:xfrm>
              <a:prstGeom prst="rightArrow">
                <a:avLst>
                  <a:gd name="adj1" fmla="val 50000"/>
                  <a:gd name="adj2" fmla="val 37939"/>
                </a:avLst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6600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23" name="Rectangle 137"/>
              <p:cNvSpPr>
                <a:spLocks noChangeAspect="1" noChangeArrowheads="1"/>
              </p:cNvSpPr>
              <p:nvPr/>
            </p:nvSpPr>
            <p:spPr bwMode="auto">
              <a:xfrm>
                <a:off x="1008" y="768"/>
                <a:ext cx="58" cy="246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66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313" name="Text Box 138"/>
            <p:cNvSpPr txBox="1">
              <a:spLocks noChangeArrowheads="1"/>
            </p:cNvSpPr>
            <p:nvPr/>
          </p:nvSpPr>
          <p:spPr bwMode="auto">
            <a:xfrm>
              <a:off x="205" y="2114"/>
              <a:ext cx="17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200" b="1">
                  <a:latin typeface="Times New Roman" pitchFamily="18" charset="0"/>
                </a:rPr>
                <a:t>P</a:t>
              </a:r>
            </a:p>
          </p:txBody>
        </p:sp>
        <p:sp>
          <p:nvSpPr>
            <p:cNvPr id="10314" name="Oval 139"/>
            <p:cNvSpPr>
              <a:spLocks noChangeArrowheads="1"/>
            </p:cNvSpPr>
            <p:nvPr/>
          </p:nvSpPr>
          <p:spPr bwMode="auto">
            <a:xfrm>
              <a:off x="468" y="2127"/>
              <a:ext cx="144" cy="192"/>
            </a:xfrm>
            <a:prstGeom prst="ellipse">
              <a:avLst/>
            </a:prstGeom>
            <a:gradFill rotWithShape="0">
              <a:gsLst>
                <a:gs pos="0">
                  <a:srgbClr val="CCFFCC"/>
                </a:gs>
                <a:gs pos="100000">
                  <a:srgbClr val="00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>
                <a:latin typeface="Times New Roman" pitchFamily="18" charset="0"/>
              </a:endParaRPr>
            </a:p>
          </p:txBody>
        </p:sp>
        <p:sp>
          <p:nvSpPr>
            <p:cNvPr id="10315" name="Oval 140"/>
            <p:cNvSpPr>
              <a:spLocks noChangeArrowheads="1"/>
            </p:cNvSpPr>
            <p:nvPr/>
          </p:nvSpPr>
          <p:spPr bwMode="auto">
            <a:xfrm>
              <a:off x="445" y="2183"/>
              <a:ext cx="192" cy="144"/>
            </a:xfrm>
            <a:prstGeom prst="ellipse">
              <a:avLst/>
            </a:prstGeom>
            <a:gradFill rotWithShape="0">
              <a:gsLst>
                <a:gs pos="0">
                  <a:srgbClr val="CCFFCC"/>
                </a:gs>
                <a:gs pos="100000">
                  <a:srgbClr val="3399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>
                <a:latin typeface="Times New Roman" pitchFamily="18" charset="0"/>
              </a:endParaRPr>
            </a:p>
          </p:txBody>
        </p:sp>
        <p:sp>
          <p:nvSpPr>
            <p:cNvPr id="10316" name="Text Box 141"/>
            <p:cNvSpPr txBox="1">
              <a:spLocks noChangeArrowheads="1"/>
            </p:cNvSpPr>
            <p:nvPr/>
          </p:nvSpPr>
          <p:spPr bwMode="auto">
            <a:xfrm>
              <a:off x="417" y="2183"/>
              <a:ext cx="271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000" b="1">
                  <a:latin typeface="Times New Roman" pitchFamily="18" charset="0"/>
                </a:rPr>
                <a:t>RBS</a:t>
              </a:r>
            </a:p>
          </p:txBody>
        </p:sp>
        <p:sp>
          <p:nvSpPr>
            <p:cNvPr id="10317" name="AutoShape 142"/>
            <p:cNvSpPr>
              <a:spLocks noChangeAspect="1" noChangeArrowheads="1"/>
            </p:cNvSpPr>
            <p:nvPr/>
          </p:nvSpPr>
          <p:spPr bwMode="auto">
            <a:xfrm flipH="1">
              <a:off x="372" y="2233"/>
              <a:ext cx="69" cy="37"/>
            </a:xfrm>
            <a:prstGeom prst="homePlate">
              <a:avLst>
                <a:gd name="adj" fmla="val 46622"/>
              </a:avLst>
            </a:prstGeom>
            <a:gradFill rotWithShape="0">
              <a:gsLst>
                <a:gs pos="0">
                  <a:srgbClr val="767647"/>
                </a:gs>
                <a:gs pos="50000">
                  <a:srgbClr val="FFFF99"/>
                </a:gs>
                <a:gs pos="100000">
                  <a:srgbClr val="767647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318" name="Group 143"/>
            <p:cNvGrpSpPr>
              <a:grpSpLocks noChangeAspect="1"/>
            </p:cNvGrpSpPr>
            <p:nvPr/>
          </p:nvGrpSpPr>
          <p:grpSpPr bwMode="auto">
            <a:xfrm flipH="1">
              <a:off x="320" y="2233"/>
              <a:ext cx="69" cy="37"/>
              <a:chOff x="2736" y="4080"/>
              <a:chExt cx="192" cy="96"/>
            </a:xfrm>
          </p:grpSpPr>
          <p:sp>
            <p:nvSpPr>
              <p:cNvPr id="10520" name="AutoShape 144"/>
              <p:cNvSpPr>
                <a:spLocks noChangeAspect="1" noChangeArrowheads="1"/>
              </p:cNvSpPr>
              <p:nvPr/>
            </p:nvSpPr>
            <p:spPr bwMode="auto">
              <a:xfrm>
                <a:off x="2736" y="4080"/>
                <a:ext cx="192" cy="96"/>
              </a:xfrm>
              <a:prstGeom prst="chevron">
                <a:avLst>
                  <a:gd name="adj" fmla="val 50000"/>
                </a:avLst>
              </a:prstGeom>
              <a:gradFill rotWithShape="0">
                <a:gsLst>
                  <a:gs pos="0">
                    <a:srgbClr val="765E2F"/>
                  </a:gs>
                  <a:gs pos="50000">
                    <a:srgbClr val="FFCC66"/>
                  </a:gs>
                  <a:gs pos="100000">
                    <a:srgbClr val="765E2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21" name="Rectangle 145"/>
              <p:cNvSpPr>
                <a:spLocks noChangeAspect="1" noChangeArrowheads="1"/>
              </p:cNvSpPr>
              <p:nvPr/>
            </p:nvSpPr>
            <p:spPr bwMode="auto">
              <a:xfrm>
                <a:off x="2832" y="4080"/>
                <a:ext cx="96" cy="96"/>
              </a:xfrm>
              <a:prstGeom prst="rect">
                <a:avLst/>
              </a:prstGeom>
              <a:gradFill rotWithShape="0">
                <a:gsLst>
                  <a:gs pos="0">
                    <a:srgbClr val="765E2F"/>
                  </a:gs>
                  <a:gs pos="50000">
                    <a:srgbClr val="FFCC66"/>
                  </a:gs>
                  <a:gs pos="100000">
                    <a:srgbClr val="765E2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319" name="Line 146"/>
            <p:cNvSpPr>
              <a:spLocks noChangeAspect="1" noChangeShapeType="1"/>
            </p:cNvSpPr>
            <p:nvPr/>
          </p:nvSpPr>
          <p:spPr bwMode="auto">
            <a:xfrm flipH="1">
              <a:off x="355" y="2233"/>
              <a:ext cx="0" cy="37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20" name="AutoShape 147"/>
            <p:cNvSpPr>
              <a:spLocks noChangeAspect="1" noChangeArrowheads="1"/>
            </p:cNvSpPr>
            <p:nvPr/>
          </p:nvSpPr>
          <p:spPr bwMode="auto">
            <a:xfrm flipH="1">
              <a:off x="694" y="2233"/>
              <a:ext cx="69" cy="37"/>
            </a:xfrm>
            <a:prstGeom prst="homePlate">
              <a:avLst>
                <a:gd name="adj" fmla="val 46622"/>
              </a:avLst>
            </a:prstGeom>
            <a:gradFill rotWithShape="0">
              <a:gsLst>
                <a:gs pos="0">
                  <a:srgbClr val="767647"/>
                </a:gs>
                <a:gs pos="50000">
                  <a:srgbClr val="FFFF99"/>
                </a:gs>
                <a:gs pos="100000">
                  <a:srgbClr val="767647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321" name="Group 148"/>
            <p:cNvGrpSpPr>
              <a:grpSpLocks noChangeAspect="1"/>
            </p:cNvGrpSpPr>
            <p:nvPr/>
          </p:nvGrpSpPr>
          <p:grpSpPr bwMode="auto">
            <a:xfrm flipH="1">
              <a:off x="642" y="2233"/>
              <a:ext cx="69" cy="37"/>
              <a:chOff x="2736" y="4080"/>
              <a:chExt cx="192" cy="96"/>
            </a:xfrm>
          </p:grpSpPr>
          <p:sp>
            <p:nvSpPr>
              <p:cNvPr id="10518" name="AutoShape 149"/>
              <p:cNvSpPr>
                <a:spLocks noChangeAspect="1" noChangeArrowheads="1"/>
              </p:cNvSpPr>
              <p:nvPr/>
            </p:nvSpPr>
            <p:spPr bwMode="auto">
              <a:xfrm>
                <a:off x="2736" y="4080"/>
                <a:ext cx="192" cy="96"/>
              </a:xfrm>
              <a:prstGeom prst="chevron">
                <a:avLst>
                  <a:gd name="adj" fmla="val 50000"/>
                </a:avLst>
              </a:prstGeom>
              <a:gradFill rotWithShape="0">
                <a:gsLst>
                  <a:gs pos="0">
                    <a:srgbClr val="765E2F"/>
                  </a:gs>
                  <a:gs pos="50000">
                    <a:srgbClr val="FFCC66"/>
                  </a:gs>
                  <a:gs pos="100000">
                    <a:srgbClr val="765E2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19" name="Rectangle 150"/>
              <p:cNvSpPr>
                <a:spLocks noChangeAspect="1" noChangeArrowheads="1"/>
              </p:cNvSpPr>
              <p:nvPr/>
            </p:nvSpPr>
            <p:spPr bwMode="auto">
              <a:xfrm>
                <a:off x="2832" y="4080"/>
                <a:ext cx="96" cy="96"/>
              </a:xfrm>
              <a:prstGeom prst="rect">
                <a:avLst/>
              </a:prstGeom>
              <a:gradFill rotWithShape="0">
                <a:gsLst>
                  <a:gs pos="0">
                    <a:srgbClr val="765E2F"/>
                  </a:gs>
                  <a:gs pos="50000">
                    <a:srgbClr val="FFCC66"/>
                  </a:gs>
                  <a:gs pos="100000">
                    <a:srgbClr val="765E2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322" name="Line 151"/>
            <p:cNvSpPr>
              <a:spLocks noChangeAspect="1" noChangeShapeType="1"/>
            </p:cNvSpPr>
            <p:nvPr/>
          </p:nvSpPr>
          <p:spPr bwMode="auto">
            <a:xfrm flipH="1">
              <a:off x="677" y="2233"/>
              <a:ext cx="0" cy="37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323" name="Group 152"/>
            <p:cNvGrpSpPr>
              <a:grpSpLocks noChangeAspect="1"/>
            </p:cNvGrpSpPr>
            <p:nvPr/>
          </p:nvGrpSpPr>
          <p:grpSpPr bwMode="auto">
            <a:xfrm flipH="1">
              <a:off x="1629" y="2233"/>
              <a:ext cx="91" cy="28"/>
              <a:chOff x="2592" y="4080"/>
              <a:chExt cx="336" cy="96"/>
            </a:xfrm>
          </p:grpSpPr>
          <p:sp>
            <p:nvSpPr>
              <p:cNvPr id="10513" name="AutoShape 153"/>
              <p:cNvSpPr>
                <a:spLocks noChangeAspect="1" noChangeArrowheads="1"/>
              </p:cNvSpPr>
              <p:nvPr/>
            </p:nvSpPr>
            <p:spPr bwMode="auto">
              <a:xfrm>
                <a:off x="2592" y="4080"/>
                <a:ext cx="192" cy="96"/>
              </a:xfrm>
              <a:prstGeom prst="homePlate">
                <a:avLst>
                  <a:gd name="adj" fmla="val 50000"/>
                </a:avLst>
              </a:prstGeom>
              <a:gradFill rotWithShape="0">
                <a:gsLst>
                  <a:gs pos="0">
                    <a:srgbClr val="767647"/>
                  </a:gs>
                  <a:gs pos="50000">
                    <a:srgbClr val="FFFF99"/>
                  </a:gs>
                  <a:gs pos="100000">
                    <a:srgbClr val="767647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0514" name="Group 154"/>
              <p:cNvGrpSpPr>
                <a:grpSpLocks noChangeAspect="1"/>
              </p:cNvGrpSpPr>
              <p:nvPr/>
            </p:nvGrpSpPr>
            <p:grpSpPr bwMode="auto">
              <a:xfrm>
                <a:off x="2736" y="4080"/>
                <a:ext cx="192" cy="96"/>
                <a:chOff x="2736" y="4080"/>
                <a:chExt cx="192" cy="96"/>
              </a:xfrm>
            </p:grpSpPr>
            <p:sp>
              <p:nvSpPr>
                <p:cNvPr id="10516" name="AutoShape 155"/>
                <p:cNvSpPr>
                  <a:spLocks noChangeAspect="1" noChangeArrowheads="1"/>
                </p:cNvSpPr>
                <p:nvPr/>
              </p:nvSpPr>
              <p:spPr bwMode="auto">
                <a:xfrm>
                  <a:off x="2736" y="4080"/>
                  <a:ext cx="192" cy="96"/>
                </a:xfrm>
                <a:prstGeom prst="chevron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765E2F"/>
                    </a:gs>
                    <a:gs pos="50000">
                      <a:srgbClr val="FFCC66"/>
                    </a:gs>
                    <a:gs pos="100000">
                      <a:srgbClr val="765E2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17" name="Rectangle 156"/>
                <p:cNvSpPr>
                  <a:spLocks noChangeAspect="1" noChangeArrowheads="1"/>
                </p:cNvSpPr>
                <p:nvPr/>
              </p:nvSpPr>
              <p:spPr bwMode="auto">
                <a:xfrm>
                  <a:off x="2832" y="4080"/>
                  <a:ext cx="96" cy="96"/>
                </a:xfrm>
                <a:prstGeom prst="rect">
                  <a:avLst/>
                </a:prstGeom>
                <a:gradFill rotWithShape="0">
                  <a:gsLst>
                    <a:gs pos="0">
                      <a:srgbClr val="765E2F"/>
                    </a:gs>
                    <a:gs pos="50000">
                      <a:srgbClr val="FFCC66"/>
                    </a:gs>
                    <a:gs pos="100000">
                      <a:srgbClr val="765E2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0515" name="Line 157"/>
              <p:cNvSpPr>
                <a:spLocks noChangeAspect="1" noChangeShapeType="1"/>
              </p:cNvSpPr>
              <p:nvPr/>
            </p:nvSpPr>
            <p:spPr bwMode="auto">
              <a:xfrm>
                <a:off x="2832" y="4080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324" name="AutoShape 158"/>
            <p:cNvSpPr>
              <a:spLocks noChangeAspect="1" noChangeArrowheads="1"/>
            </p:cNvSpPr>
            <p:nvPr/>
          </p:nvSpPr>
          <p:spPr bwMode="auto">
            <a:xfrm>
              <a:off x="1501" y="2185"/>
              <a:ext cx="129" cy="12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760000"/>
                </a:gs>
                <a:gs pos="50000">
                  <a:srgbClr val="FF0000"/>
                </a:gs>
                <a:gs pos="100000">
                  <a:srgbClr val="760000"/>
                </a:gs>
              </a:gsLst>
              <a:lin ang="5400000" scaled="1"/>
            </a:gra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400" b="1">
                  <a:solidFill>
                    <a:schemeClr val="bg1"/>
                  </a:solidFill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10325" name="AutoShape 159"/>
            <p:cNvSpPr>
              <a:spLocks noChangeAspect="1" noChangeArrowheads="1"/>
            </p:cNvSpPr>
            <p:nvPr/>
          </p:nvSpPr>
          <p:spPr bwMode="auto">
            <a:xfrm>
              <a:off x="1717" y="2185"/>
              <a:ext cx="129" cy="12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760000"/>
                </a:gs>
                <a:gs pos="50000">
                  <a:srgbClr val="FF0000"/>
                </a:gs>
                <a:gs pos="100000">
                  <a:srgbClr val="760000"/>
                </a:gs>
              </a:gsLst>
              <a:lin ang="5400000" scaled="1"/>
            </a:gra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400" b="1">
                  <a:solidFill>
                    <a:schemeClr val="bg1"/>
                  </a:solidFill>
                  <a:latin typeface="Times New Roman" pitchFamily="18" charset="0"/>
                </a:rPr>
                <a:t>T’</a:t>
              </a:r>
            </a:p>
          </p:txBody>
        </p:sp>
        <p:sp>
          <p:nvSpPr>
            <p:cNvPr id="10326" name="AutoShape 160"/>
            <p:cNvSpPr>
              <a:spLocks noChangeAspect="1" noChangeArrowheads="1"/>
            </p:cNvSpPr>
            <p:nvPr/>
          </p:nvSpPr>
          <p:spPr bwMode="auto">
            <a:xfrm flipH="1">
              <a:off x="1903" y="2233"/>
              <a:ext cx="69" cy="37"/>
            </a:xfrm>
            <a:prstGeom prst="homePlate">
              <a:avLst>
                <a:gd name="adj" fmla="val 46622"/>
              </a:avLst>
            </a:prstGeom>
            <a:gradFill rotWithShape="0">
              <a:gsLst>
                <a:gs pos="0">
                  <a:srgbClr val="767647"/>
                </a:gs>
                <a:gs pos="50000">
                  <a:srgbClr val="FFFF99"/>
                </a:gs>
                <a:gs pos="100000">
                  <a:srgbClr val="767647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327" name="Group 161"/>
            <p:cNvGrpSpPr>
              <a:grpSpLocks noChangeAspect="1"/>
            </p:cNvGrpSpPr>
            <p:nvPr/>
          </p:nvGrpSpPr>
          <p:grpSpPr bwMode="auto">
            <a:xfrm flipH="1">
              <a:off x="1851" y="2233"/>
              <a:ext cx="69" cy="37"/>
              <a:chOff x="2736" y="4080"/>
              <a:chExt cx="192" cy="96"/>
            </a:xfrm>
          </p:grpSpPr>
          <p:sp>
            <p:nvSpPr>
              <p:cNvPr id="10511" name="AutoShape 162"/>
              <p:cNvSpPr>
                <a:spLocks noChangeAspect="1" noChangeArrowheads="1"/>
              </p:cNvSpPr>
              <p:nvPr/>
            </p:nvSpPr>
            <p:spPr bwMode="auto">
              <a:xfrm>
                <a:off x="2736" y="4080"/>
                <a:ext cx="192" cy="96"/>
              </a:xfrm>
              <a:prstGeom prst="chevron">
                <a:avLst>
                  <a:gd name="adj" fmla="val 50000"/>
                </a:avLst>
              </a:prstGeom>
              <a:gradFill rotWithShape="0">
                <a:gsLst>
                  <a:gs pos="0">
                    <a:srgbClr val="765E2F"/>
                  </a:gs>
                  <a:gs pos="50000">
                    <a:srgbClr val="FFCC66"/>
                  </a:gs>
                  <a:gs pos="100000">
                    <a:srgbClr val="765E2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12" name="Rectangle 163"/>
              <p:cNvSpPr>
                <a:spLocks noChangeAspect="1" noChangeArrowheads="1"/>
              </p:cNvSpPr>
              <p:nvPr/>
            </p:nvSpPr>
            <p:spPr bwMode="auto">
              <a:xfrm>
                <a:off x="2832" y="4080"/>
                <a:ext cx="96" cy="96"/>
              </a:xfrm>
              <a:prstGeom prst="rect">
                <a:avLst/>
              </a:prstGeom>
              <a:gradFill rotWithShape="0">
                <a:gsLst>
                  <a:gs pos="0">
                    <a:srgbClr val="765E2F"/>
                  </a:gs>
                  <a:gs pos="50000">
                    <a:srgbClr val="FFCC66"/>
                  </a:gs>
                  <a:gs pos="100000">
                    <a:srgbClr val="765E2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328" name="Line 164"/>
            <p:cNvSpPr>
              <a:spLocks noChangeAspect="1" noChangeShapeType="1"/>
            </p:cNvSpPr>
            <p:nvPr/>
          </p:nvSpPr>
          <p:spPr bwMode="auto">
            <a:xfrm flipH="1">
              <a:off x="1886" y="2233"/>
              <a:ext cx="0" cy="37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29" name="AutoShape 165"/>
            <p:cNvSpPr>
              <a:spLocks noChangeAspect="1" noChangeArrowheads="1"/>
            </p:cNvSpPr>
            <p:nvPr/>
          </p:nvSpPr>
          <p:spPr bwMode="auto">
            <a:xfrm flipH="1">
              <a:off x="3129" y="2233"/>
              <a:ext cx="69" cy="37"/>
            </a:xfrm>
            <a:prstGeom prst="homePlate">
              <a:avLst>
                <a:gd name="adj" fmla="val 46622"/>
              </a:avLst>
            </a:prstGeom>
            <a:gradFill rotWithShape="0">
              <a:gsLst>
                <a:gs pos="0">
                  <a:srgbClr val="767647"/>
                </a:gs>
                <a:gs pos="50000">
                  <a:srgbClr val="FFFF99"/>
                </a:gs>
                <a:gs pos="100000">
                  <a:srgbClr val="767647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330" name="Group 166"/>
            <p:cNvGrpSpPr>
              <a:grpSpLocks noChangeAspect="1"/>
            </p:cNvGrpSpPr>
            <p:nvPr/>
          </p:nvGrpSpPr>
          <p:grpSpPr bwMode="auto">
            <a:xfrm flipH="1">
              <a:off x="3077" y="2233"/>
              <a:ext cx="69" cy="37"/>
              <a:chOff x="2736" y="4080"/>
              <a:chExt cx="192" cy="96"/>
            </a:xfrm>
          </p:grpSpPr>
          <p:sp>
            <p:nvSpPr>
              <p:cNvPr id="10509" name="AutoShape 167"/>
              <p:cNvSpPr>
                <a:spLocks noChangeAspect="1" noChangeArrowheads="1"/>
              </p:cNvSpPr>
              <p:nvPr/>
            </p:nvSpPr>
            <p:spPr bwMode="auto">
              <a:xfrm>
                <a:off x="2736" y="4080"/>
                <a:ext cx="192" cy="96"/>
              </a:xfrm>
              <a:prstGeom prst="chevron">
                <a:avLst>
                  <a:gd name="adj" fmla="val 50000"/>
                </a:avLst>
              </a:prstGeom>
              <a:gradFill rotWithShape="0">
                <a:gsLst>
                  <a:gs pos="0">
                    <a:srgbClr val="765E2F"/>
                  </a:gs>
                  <a:gs pos="50000">
                    <a:srgbClr val="FFCC66"/>
                  </a:gs>
                  <a:gs pos="100000">
                    <a:srgbClr val="765E2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10" name="Rectangle 168"/>
              <p:cNvSpPr>
                <a:spLocks noChangeAspect="1" noChangeArrowheads="1"/>
              </p:cNvSpPr>
              <p:nvPr/>
            </p:nvSpPr>
            <p:spPr bwMode="auto">
              <a:xfrm>
                <a:off x="2832" y="4080"/>
                <a:ext cx="96" cy="96"/>
              </a:xfrm>
              <a:prstGeom prst="rect">
                <a:avLst/>
              </a:prstGeom>
              <a:gradFill rotWithShape="0">
                <a:gsLst>
                  <a:gs pos="0">
                    <a:srgbClr val="765E2F"/>
                  </a:gs>
                  <a:gs pos="50000">
                    <a:srgbClr val="FFCC66"/>
                  </a:gs>
                  <a:gs pos="100000">
                    <a:srgbClr val="765E2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331" name="Line 169"/>
            <p:cNvSpPr>
              <a:spLocks noChangeAspect="1" noChangeShapeType="1"/>
            </p:cNvSpPr>
            <p:nvPr/>
          </p:nvSpPr>
          <p:spPr bwMode="auto">
            <a:xfrm flipH="1">
              <a:off x="3112" y="2233"/>
              <a:ext cx="0" cy="37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54" name="Rectangle 170"/>
            <p:cNvSpPr>
              <a:spLocks noChangeArrowheads="1"/>
            </p:cNvSpPr>
            <p:nvPr/>
          </p:nvSpPr>
          <p:spPr bwMode="auto">
            <a:xfrm>
              <a:off x="2461" y="2189"/>
              <a:ext cx="432" cy="124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5000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4155" name="AutoShape 171"/>
            <p:cNvSpPr>
              <a:spLocks noChangeArrowheads="1"/>
            </p:cNvSpPr>
            <p:nvPr/>
          </p:nvSpPr>
          <p:spPr bwMode="auto">
            <a:xfrm rot="5400000" flipH="1">
              <a:off x="2865" y="2155"/>
              <a:ext cx="248" cy="192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chemeClr val="hlink"/>
                </a:gs>
                <a:gs pos="5000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34" name="Line 172"/>
            <p:cNvSpPr>
              <a:spLocks noChangeShapeType="1"/>
            </p:cNvSpPr>
            <p:nvPr/>
          </p:nvSpPr>
          <p:spPr bwMode="auto">
            <a:xfrm>
              <a:off x="2893" y="2189"/>
              <a:ext cx="0" cy="12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5" name="Text Box 173"/>
            <p:cNvSpPr txBox="1">
              <a:spLocks noChangeArrowheads="1"/>
            </p:cNvSpPr>
            <p:nvPr/>
          </p:nvSpPr>
          <p:spPr bwMode="auto">
            <a:xfrm>
              <a:off x="2549" y="2127"/>
              <a:ext cx="3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1800" b="1">
                  <a:solidFill>
                    <a:srgbClr val="FF0000"/>
                  </a:solidFill>
                  <a:latin typeface="Times New Roman" pitchFamily="18" charset="0"/>
                </a:rPr>
                <a:t>luxI</a:t>
              </a:r>
            </a:p>
          </p:txBody>
        </p:sp>
        <p:sp>
          <p:nvSpPr>
            <p:cNvPr id="10336" name="Line 174"/>
            <p:cNvSpPr>
              <a:spLocks noChangeShapeType="1"/>
            </p:cNvSpPr>
            <p:nvPr/>
          </p:nvSpPr>
          <p:spPr bwMode="auto">
            <a:xfrm>
              <a:off x="2205" y="2041"/>
              <a:ext cx="0" cy="48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337" name="Group 175"/>
            <p:cNvGrpSpPr>
              <a:grpSpLocks/>
            </p:cNvGrpSpPr>
            <p:nvPr/>
          </p:nvGrpSpPr>
          <p:grpSpPr bwMode="auto">
            <a:xfrm>
              <a:off x="1956" y="1993"/>
              <a:ext cx="173" cy="283"/>
              <a:chOff x="1008" y="731"/>
              <a:chExt cx="173" cy="283"/>
            </a:xfrm>
          </p:grpSpPr>
          <p:sp>
            <p:nvSpPr>
              <p:cNvPr id="10507" name="AutoShape 176"/>
              <p:cNvSpPr>
                <a:spLocks noChangeAspect="1" noChangeArrowheads="1"/>
              </p:cNvSpPr>
              <p:nvPr/>
            </p:nvSpPr>
            <p:spPr bwMode="auto">
              <a:xfrm>
                <a:off x="1008" y="731"/>
                <a:ext cx="173" cy="114"/>
              </a:xfrm>
              <a:prstGeom prst="rightArrow">
                <a:avLst>
                  <a:gd name="adj1" fmla="val 50000"/>
                  <a:gd name="adj2" fmla="val 37939"/>
                </a:avLst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6600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08" name="Rectangle 177"/>
              <p:cNvSpPr>
                <a:spLocks noChangeAspect="1" noChangeArrowheads="1"/>
              </p:cNvSpPr>
              <p:nvPr/>
            </p:nvSpPr>
            <p:spPr bwMode="auto">
              <a:xfrm>
                <a:off x="1008" y="768"/>
                <a:ext cx="58" cy="246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66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338" name="Text Box 178"/>
            <p:cNvSpPr txBox="1">
              <a:spLocks noChangeArrowheads="1"/>
            </p:cNvSpPr>
            <p:nvPr/>
          </p:nvSpPr>
          <p:spPr bwMode="auto">
            <a:xfrm>
              <a:off x="1903" y="2114"/>
              <a:ext cx="17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200" b="1">
                  <a:latin typeface="Times New Roman" pitchFamily="18" charset="0"/>
                </a:rPr>
                <a:t>P</a:t>
              </a:r>
            </a:p>
          </p:txBody>
        </p:sp>
        <p:sp>
          <p:nvSpPr>
            <p:cNvPr id="10339" name="Oval 179"/>
            <p:cNvSpPr>
              <a:spLocks noChangeArrowheads="1"/>
            </p:cNvSpPr>
            <p:nvPr/>
          </p:nvSpPr>
          <p:spPr bwMode="auto">
            <a:xfrm>
              <a:off x="2166" y="2127"/>
              <a:ext cx="144" cy="192"/>
            </a:xfrm>
            <a:prstGeom prst="ellipse">
              <a:avLst/>
            </a:prstGeom>
            <a:gradFill rotWithShape="0">
              <a:gsLst>
                <a:gs pos="0">
                  <a:srgbClr val="CCFFCC"/>
                </a:gs>
                <a:gs pos="100000">
                  <a:srgbClr val="00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>
                <a:latin typeface="Times New Roman" pitchFamily="18" charset="0"/>
              </a:endParaRPr>
            </a:p>
          </p:txBody>
        </p:sp>
        <p:sp>
          <p:nvSpPr>
            <p:cNvPr id="10340" name="Oval 180"/>
            <p:cNvSpPr>
              <a:spLocks noChangeArrowheads="1"/>
            </p:cNvSpPr>
            <p:nvPr/>
          </p:nvSpPr>
          <p:spPr bwMode="auto">
            <a:xfrm>
              <a:off x="2143" y="2183"/>
              <a:ext cx="192" cy="144"/>
            </a:xfrm>
            <a:prstGeom prst="ellipse">
              <a:avLst/>
            </a:prstGeom>
            <a:gradFill rotWithShape="0">
              <a:gsLst>
                <a:gs pos="0">
                  <a:srgbClr val="CCFFCC"/>
                </a:gs>
                <a:gs pos="100000">
                  <a:srgbClr val="3399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>
                <a:latin typeface="Times New Roman" pitchFamily="18" charset="0"/>
              </a:endParaRPr>
            </a:p>
          </p:txBody>
        </p:sp>
        <p:sp>
          <p:nvSpPr>
            <p:cNvPr id="10341" name="Text Box 181"/>
            <p:cNvSpPr txBox="1">
              <a:spLocks noChangeArrowheads="1"/>
            </p:cNvSpPr>
            <p:nvPr/>
          </p:nvSpPr>
          <p:spPr bwMode="auto">
            <a:xfrm>
              <a:off x="2115" y="2183"/>
              <a:ext cx="271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000" b="1">
                  <a:latin typeface="Times New Roman" pitchFamily="18" charset="0"/>
                </a:rPr>
                <a:t>RBS</a:t>
              </a:r>
            </a:p>
          </p:txBody>
        </p:sp>
        <p:sp>
          <p:nvSpPr>
            <p:cNvPr id="10342" name="AutoShape 182"/>
            <p:cNvSpPr>
              <a:spLocks noChangeAspect="1" noChangeArrowheads="1"/>
            </p:cNvSpPr>
            <p:nvPr/>
          </p:nvSpPr>
          <p:spPr bwMode="auto">
            <a:xfrm flipH="1">
              <a:off x="2070" y="2233"/>
              <a:ext cx="69" cy="37"/>
            </a:xfrm>
            <a:prstGeom prst="homePlate">
              <a:avLst>
                <a:gd name="adj" fmla="val 46622"/>
              </a:avLst>
            </a:prstGeom>
            <a:gradFill rotWithShape="0">
              <a:gsLst>
                <a:gs pos="0">
                  <a:srgbClr val="767647"/>
                </a:gs>
                <a:gs pos="50000">
                  <a:srgbClr val="FFFF99"/>
                </a:gs>
                <a:gs pos="100000">
                  <a:srgbClr val="767647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343" name="Group 183"/>
            <p:cNvGrpSpPr>
              <a:grpSpLocks noChangeAspect="1"/>
            </p:cNvGrpSpPr>
            <p:nvPr/>
          </p:nvGrpSpPr>
          <p:grpSpPr bwMode="auto">
            <a:xfrm flipH="1">
              <a:off x="2018" y="2233"/>
              <a:ext cx="69" cy="37"/>
              <a:chOff x="2736" y="4080"/>
              <a:chExt cx="192" cy="96"/>
            </a:xfrm>
          </p:grpSpPr>
          <p:sp>
            <p:nvSpPr>
              <p:cNvPr id="10505" name="AutoShape 184"/>
              <p:cNvSpPr>
                <a:spLocks noChangeAspect="1" noChangeArrowheads="1"/>
              </p:cNvSpPr>
              <p:nvPr/>
            </p:nvSpPr>
            <p:spPr bwMode="auto">
              <a:xfrm>
                <a:off x="2736" y="4080"/>
                <a:ext cx="192" cy="96"/>
              </a:xfrm>
              <a:prstGeom prst="chevron">
                <a:avLst>
                  <a:gd name="adj" fmla="val 50000"/>
                </a:avLst>
              </a:prstGeom>
              <a:gradFill rotWithShape="0">
                <a:gsLst>
                  <a:gs pos="0">
                    <a:srgbClr val="765E2F"/>
                  </a:gs>
                  <a:gs pos="50000">
                    <a:srgbClr val="FFCC66"/>
                  </a:gs>
                  <a:gs pos="100000">
                    <a:srgbClr val="765E2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06" name="Rectangle 185"/>
              <p:cNvSpPr>
                <a:spLocks noChangeAspect="1" noChangeArrowheads="1"/>
              </p:cNvSpPr>
              <p:nvPr/>
            </p:nvSpPr>
            <p:spPr bwMode="auto">
              <a:xfrm>
                <a:off x="2832" y="4080"/>
                <a:ext cx="96" cy="96"/>
              </a:xfrm>
              <a:prstGeom prst="rect">
                <a:avLst/>
              </a:prstGeom>
              <a:gradFill rotWithShape="0">
                <a:gsLst>
                  <a:gs pos="0">
                    <a:srgbClr val="765E2F"/>
                  </a:gs>
                  <a:gs pos="50000">
                    <a:srgbClr val="FFCC66"/>
                  </a:gs>
                  <a:gs pos="100000">
                    <a:srgbClr val="765E2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344" name="Line 186"/>
            <p:cNvSpPr>
              <a:spLocks noChangeAspect="1" noChangeShapeType="1"/>
            </p:cNvSpPr>
            <p:nvPr/>
          </p:nvSpPr>
          <p:spPr bwMode="auto">
            <a:xfrm flipH="1">
              <a:off x="2053" y="2233"/>
              <a:ext cx="0" cy="37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5" name="AutoShape 187"/>
            <p:cNvSpPr>
              <a:spLocks noChangeAspect="1" noChangeArrowheads="1"/>
            </p:cNvSpPr>
            <p:nvPr/>
          </p:nvSpPr>
          <p:spPr bwMode="auto">
            <a:xfrm flipH="1">
              <a:off x="2392" y="2233"/>
              <a:ext cx="69" cy="37"/>
            </a:xfrm>
            <a:prstGeom prst="homePlate">
              <a:avLst>
                <a:gd name="adj" fmla="val 46622"/>
              </a:avLst>
            </a:prstGeom>
            <a:gradFill rotWithShape="0">
              <a:gsLst>
                <a:gs pos="0">
                  <a:srgbClr val="767647"/>
                </a:gs>
                <a:gs pos="50000">
                  <a:srgbClr val="FFFF99"/>
                </a:gs>
                <a:gs pos="100000">
                  <a:srgbClr val="767647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346" name="Group 188"/>
            <p:cNvGrpSpPr>
              <a:grpSpLocks noChangeAspect="1"/>
            </p:cNvGrpSpPr>
            <p:nvPr/>
          </p:nvGrpSpPr>
          <p:grpSpPr bwMode="auto">
            <a:xfrm flipH="1">
              <a:off x="2340" y="2233"/>
              <a:ext cx="69" cy="37"/>
              <a:chOff x="2736" y="4080"/>
              <a:chExt cx="192" cy="96"/>
            </a:xfrm>
          </p:grpSpPr>
          <p:sp>
            <p:nvSpPr>
              <p:cNvPr id="10503" name="AutoShape 189"/>
              <p:cNvSpPr>
                <a:spLocks noChangeAspect="1" noChangeArrowheads="1"/>
              </p:cNvSpPr>
              <p:nvPr/>
            </p:nvSpPr>
            <p:spPr bwMode="auto">
              <a:xfrm>
                <a:off x="2736" y="4080"/>
                <a:ext cx="192" cy="96"/>
              </a:xfrm>
              <a:prstGeom prst="chevron">
                <a:avLst>
                  <a:gd name="adj" fmla="val 50000"/>
                </a:avLst>
              </a:prstGeom>
              <a:gradFill rotWithShape="0">
                <a:gsLst>
                  <a:gs pos="0">
                    <a:srgbClr val="765E2F"/>
                  </a:gs>
                  <a:gs pos="50000">
                    <a:srgbClr val="FFCC66"/>
                  </a:gs>
                  <a:gs pos="100000">
                    <a:srgbClr val="765E2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04" name="Rectangle 190"/>
              <p:cNvSpPr>
                <a:spLocks noChangeAspect="1" noChangeArrowheads="1"/>
              </p:cNvSpPr>
              <p:nvPr/>
            </p:nvSpPr>
            <p:spPr bwMode="auto">
              <a:xfrm>
                <a:off x="2832" y="4080"/>
                <a:ext cx="96" cy="96"/>
              </a:xfrm>
              <a:prstGeom prst="rect">
                <a:avLst/>
              </a:prstGeom>
              <a:gradFill rotWithShape="0">
                <a:gsLst>
                  <a:gs pos="0">
                    <a:srgbClr val="765E2F"/>
                  </a:gs>
                  <a:gs pos="50000">
                    <a:srgbClr val="FFCC66"/>
                  </a:gs>
                  <a:gs pos="100000">
                    <a:srgbClr val="765E2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347" name="Line 191"/>
            <p:cNvSpPr>
              <a:spLocks noChangeAspect="1" noChangeShapeType="1"/>
            </p:cNvSpPr>
            <p:nvPr/>
          </p:nvSpPr>
          <p:spPr bwMode="auto">
            <a:xfrm flipH="1">
              <a:off x="2375" y="2233"/>
              <a:ext cx="0" cy="37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348" name="Group 192"/>
            <p:cNvGrpSpPr>
              <a:grpSpLocks noChangeAspect="1"/>
            </p:cNvGrpSpPr>
            <p:nvPr/>
          </p:nvGrpSpPr>
          <p:grpSpPr bwMode="auto">
            <a:xfrm flipH="1">
              <a:off x="3327" y="2233"/>
              <a:ext cx="91" cy="28"/>
              <a:chOff x="2592" y="4080"/>
              <a:chExt cx="336" cy="96"/>
            </a:xfrm>
          </p:grpSpPr>
          <p:sp>
            <p:nvSpPr>
              <p:cNvPr id="10498" name="AutoShape 193"/>
              <p:cNvSpPr>
                <a:spLocks noChangeAspect="1" noChangeArrowheads="1"/>
              </p:cNvSpPr>
              <p:nvPr/>
            </p:nvSpPr>
            <p:spPr bwMode="auto">
              <a:xfrm>
                <a:off x="2592" y="4080"/>
                <a:ext cx="192" cy="96"/>
              </a:xfrm>
              <a:prstGeom prst="homePlate">
                <a:avLst>
                  <a:gd name="adj" fmla="val 50000"/>
                </a:avLst>
              </a:prstGeom>
              <a:gradFill rotWithShape="0">
                <a:gsLst>
                  <a:gs pos="0">
                    <a:srgbClr val="767647"/>
                  </a:gs>
                  <a:gs pos="50000">
                    <a:srgbClr val="FFFF99"/>
                  </a:gs>
                  <a:gs pos="100000">
                    <a:srgbClr val="767647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0499" name="Group 194"/>
              <p:cNvGrpSpPr>
                <a:grpSpLocks noChangeAspect="1"/>
              </p:cNvGrpSpPr>
              <p:nvPr/>
            </p:nvGrpSpPr>
            <p:grpSpPr bwMode="auto">
              <a:xfrm>
                <a:off x="2736" y="4080"/>
                <a:ext cx="192" cy="96"/>
                <a:chOff x="2736" y="4080"/>
                <a:chExt cx="192" cy="96"/>
              </a:xfrm>
            </p:grpSpPr>
            <p:sp>
              <p:nvSpPr>
                <p:cNvPr id="10501" name="AutoShape 195"/>
                <p:cNvSpPr>
                  <a:spLocks noChangeAspect="1" noChangeArrowheads="1"/>
                </p:cNvSpPr>
                <p:nvPr/>
              </p:nvSpPr>
              <p:spPr bwMode="auto">
                <a:xfrm>
                  <a:off x="2736" y="4080"/>
                  <a:ext cx="192" cy="96"/>
                </a:xfrm>
                <a:prstGeom prst="chevron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765E2F"/>
                    </a:gs>
                    <a:gs pos="50000">
                      <a:srgbClr val="FFCC66"/>
                    </a:gs>
                    <a:gs pos="100000">
                      <a:srgbClr val="765E2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02" name="Rectangle 196"/>
                <p:cNvSpPr>
                  <a:spLocks noChangeAspect="1" noChangeArrowheads="1"/>
                </p:cNvSpPr>
                <p:nvPr/>
              </p:nvSpPr>
              <p:spPr bwMode="auto">
                <a:xfrm>
                  <a:off x="2832" y="4080"/>
                  <a:ext cx="96" cy="96"/>
                </a:xfrm>
                <a:prstGeom prst="rect">
                  <a:avLst/>
                </a:prstGeom>
                <a:gradFill rotWithShape="0">
                  <a:gsLst>
                    <a:gs pos="0">
                      <a:srgbClr val="765E2F"/>
                    </a:gs>
                    <a:gs pos="50000">
                      <a:srgbClr val="FFCC66"/>
                    </a:gs>
                    <a:gs pos="100000">
                      <a:srgbClr val="765E2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0500" name="Line 197"/>
              <p:cNvSpPr>
                <a:spLocks noChangeAspect="1" noChangeShapeType="1"/>
              </p:cNvSpPr>
              <p:nvPr/>
            </p:nvSpPr>
            <p:spPr bwMode="auto">
              <a:xfrm>
                <a:off x="2832" y="4080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349" name="AutoShape 198"/>
            <p:cNvSpPr>
              <a:spLocks noChangeAspect="1" noChangeArrowheads="1"/>
            </p:cNvSpPr>
            <p:nvPr/>
          </p:nvSpPr>
          <p:spPr bwMode="auto">
            <a:xfrm>
              <a:off x="3199" y="2185"/>
              <a:ext cx="129" cy="12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760000"/>
                </a:gs>
                <a:gs pos="50000">
                  <a:srgbClr val="FF0000"/>
                </a:gs>
                <a:gs pos="100000">
                  <a:srgbClr val="760000"/>
                </a:gs>
              </a:gsLst>
              <a:lin ang="5400000" scaled="1"/>
            </a:gra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400" b="1">
                  <a:solidFill>
                    <a:schemeClr val="bg1"/>
                  </a:solidFill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10350" name="AutoShape 199"/>
            <p:cNvSpPr>
              <a:spLocks noChangeAspect="1" noChangeArrowheads="1"/>
            </p:cNvSpPr>
            <p:nvPr/>
          </p:nvSpPr>
          <p:spPr bwMode="auto">
            <a:xfrm>
              <a:off x="3415" y="2185"/>
              <a:ext cx="129" cy="12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760000"/>
                </a:gs>
                <a:gs pos="50000">
                  <a:srgbClr val="FF0000"/>
                </a:gs>
                <a:gs pos="100000">
                  <a:srgbClr val="760000"/>
                </a:gs>
              </a:gsLst>
              <a:lin ang="5400000" scaled="1"/>
            </a:gra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400" b="1">
                  <a:solidFill>
                    <a:schemeClr val="bg1"/>
                  </a:solidFill>
                  <a:latin typeface="Times New Roman" pitchFamily="18" charset="0"/>
                </a:rPr>
                <a:t>T’</a:t>
              </a:r>
            </a:p>
          </p:txBody>
        </p:sp>
        <p:sp>
          <p:nvSpPr>
            <p:cNvPr id="10351" name="AutoShape 200"/>
            <p:cNvSpPr>
              <a:spLocks noChangeAspect="1" noChangeArrowheads="1"/>
            </p:cNvSpPr>
            <p:nvPr/>
          </p:nvSpPr>
          <p:spPr bwMode="auto">
            <a:xfrm flipH="1">
              <a:off x="3601" y="2233"/>
              <a:ext cx="69" cy="37"/>
            </a:xfrm>
            <a:prstGeom prst="homePlate">
              <a:avLst>
                <a:gd name="adj" fmla="val 46622"/>
              </a:avLst>
            </a:prstGeom>
            <a:gradFill rotWithShape="0">
              <a:gsLst>
                <a:gs pos="0">
                  <a:srgbClr val="767647"/>
                </a:gs>
                <a:gs pos="50000">
                  <a:srgbClr val="FFFF99"/>
                </a:gs>
                <a:gs pos="100000">
                  <a:srgbClr val="767647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352" name="Group 201"/>
            <p:cNvGrpSpPr>
              <a:grpSpLocks noChangeAspect="1"/>
            </p:cNvGrpSpPr>
            <p:nvPr/>
          </p:nvGrpSpPr>
          <p:grpSpPr bwMode="auto">
            <a:xfrm flipH="1">
              <a:off x="3549" y="2233"/>
              <a:ext cx="69" cy="37"/>
              <a:chOff x="2736" y="4080"/>
              <a:chExt cx="192" cy="96"/>
            </a:xfrm>
          </p:grpSpPr>
          <p:sp>
            <p:nvSpPr>
              <p:cNvPr id="10496" name="AutoShape 202"/>
              <p:cNvSpPr>
                <a:spLocks noChangeAspect="1" noChangeArrowheads="1"/>
              </p:cNvSpPr>
              <p:nvPr/>
            </p:nvSpPr>
            <p:spPr bwMode="auto">
              <a:xfrm>
                <a:off x="2736" y="4080"/>
                <a:ext cx="192" cy="96"/>
              </a:xfrm>
              <a:prstGeom prst="chevron">
                <a:avLst>
                  <a:gd name="adj" fmla="val 50000"/>
                </a:avLst>
              </a:prstGeom>
              <a:gradFill rotWithShape="0">
                <a:gsLst>
                  <a:gs pos="0">
                    <a:srgbClr val="765E2F"/>
                  </a:gs>
                  <a:gs pos="50000">
                    <a:srgbClr val="FFCC66"/>
                  </a:gs>
                  <a:gs pos="100000">
                    <a:srgbClr val="765E2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97" name="Rectangle 203"/>
              <p:cNvSpPr>
                <a:spLocks noChangeAspect="1" noChangeArrowheads="1"/>
              </p:cNvSpPr>
              <p:nvPr/>
            </p:nvSpPr>
            <p:spPr bwMode="auto">
              <a:xfrm>
                <a:off x="2832" y="4080"/>
                <a:ext cx="96" cy="96"/>
              </a:xfrm>
              <a:prstGeom prst="rect">
                <a:avLst/>
              </a:prstGeom>
              <a:gradFill rotWithShape="0">
                <a:gsLst>
                  <a:gs pos="0">
                    <a:srgbClr val="765E2F"/>
                  </a:gs>
                  <a:gs pos="50000">
                    <a:srgbClr val="FFCC66"/>
                  </a:gs>
                  <a:gs pos="100000">
                    <a:srgbClr val="765E2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353" name="Line 204"/>
            <p:cNvSpPr>
              <a:spLocks noChangeAspect="1" noChangeShapeType="1"/>
            </p:cNvSpPr>
            <p:nvPr/>
          </p:nvSpPr>
          <p:spPr bwMode="auto">
            <a:xfrm flipH="1">
              <a:off x="3584" y="2233"/>
              <a:ext cx="0" cy="37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354" name="Group 205"/>
            <p:cNvGrpSpPr>
              <a:grpSpLocks noChangeAspect="1"/>
            </p:cNvGrpSpPr>
            <p:nvPr/>
          </p:nvGrpSpPr>
          <p:grpSpPr bwMode="auto">
            <a:xfrm flipH="1">
              <a:off x="4787" y="2233"/>
              <a:ext cx="121" cy="37"/>
              <a:chOff x="2592" y="4080"/>
              <a:chExt cx="336" cy="96"/>
            </a:xfrm>
          </p:grpSpPr>
          <p:sp>
            <p:nvSpPr>
              <p:cNvPr id="10491" name="AutoShape 206"/>
              <p:cNvSpPr>
                <a:spLocks noChangeAspect="1" noChangeArrowheads="1"/>
              </p:cNvSpPr>
              <p:nvPr/>
            </p:nvSpPr>
            <p:spPr bwMode="auto">
              <a:xfrm>
                <a:off x="2592" y="4080"/>
                <a:ext cx="192" cy="96"/>
              </a:xfrm>
              <a:prstGeom prst="homePlate">
                <a:avLst>
                  <a:gd name="adj" fmla="val 50000"/>
                </a:avLst>
              </a:prstGeom>
              <a:gradFill rotWithShape="0">
                <a:gsLst>
                  <a:gs pos="0">
                    <a:srgbClr val="767647"/>
                  </a:gs>
                  <a:gs pos="50000">
                    <a:srgbClr val="FFFF99"/>
                  </a:gs>
                  <a:gs pos="100000">
                    <a:srgbClr val="767647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0492" name="Group 207"/>
              <p:cNvGrpSpPr>
                <a:grpSpLocks noChangeAspect="1"/>
              </p:cNvGrpSpPr>
              <p:nvPr/>
            </p:nvGrpSpPr>
            <p:grpSpPr bwMode="auto">
              <a:xfrm>
                <a:off x="2736" y="4080"/>
                <a:ext cx="192" cy="96"/>
                <a:chOff x="2736" y="4080"/>
                <a:chExt cx="192" cy="96"/>
              </a:xfrm>
            </p:grpSpPr>
            <p:sp>
              <p:nvSpPr>
                <p:cNvPr id="10494" name="AutoShape 208"/>
                <p:cNvSpPr>
                  <a:spLocks noChangeAspect="1" noChangeArrowheads="1"/>
                </p:cNvSpPr>
                <p:nvPr/>
              </p:nvSpPr>
              <p:spPr bwMode="auto">
                <a:xfrm>
                  <a:off x="2736" y="4080"/>
                  <a:ext cx="192" cy="96"/>
                </a:xfrm>
                <a:prstGeom prst="chevron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765E2F"/>
                    </a:gs>
                    <a:gs pos="50000">
                      <a:srgbClr val="FFCC66"/>
                    </a:gs>
                    <a:gs pos="100000">
                      <a:srgbClr val="765E2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95" name="Rectangle 209"/>
                <p:cNvSpPr>
                  <a:spLocks noChangeAspect="1" noChangeArrowheads="1"/>
                </p:cNvSpPr>
                <p:nvPr/>
              </p:nvSpPr>
              <p:spPr bwMode="auto">
                <a:xfrm>
                  <a:off x="2832" y="4080"/>
                  <a:ext cx="96" cy="96"/>
                </a:xfrm>
                <a:prstGeom prst="rect">
                  <a:avLst/>
                </a:prstGeom>
                <a:gradFill rotWithShape="0">
                  <a:gsLst>
                    <a:gs pos="0">
                      <a:srgbClr val="765E2F"/>
                    </a:gs>
                    <a:gs pos="50000">
                      <a:srgbClr val="FFCC66"/>
                    </a:gs>
                    <a:gs pos="100000">
                      <a:srgbClr val="765E2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0493" name="Line 210"/>
              <p:cNvSpPr>
                <a:spLocks noChangeAspect="1" noChangeShapeType="1"/>
              </p:cNvSpPr>
              <p:nvPr/>
            </p:nvSpPr>
            <p:spPr bwMode="auto">
              <a:xfrm>
                <a:off x="2832" y="4080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355" name="Line 211"/>
            <p:cNvSpPr>
              <a:spLocks noChangeShapeType="1"/>
            </p:cNvSpPr>
            <p:nvPr/>
          </p:nvSpPr>
          <p:spPr bwMode="auto">
            <a:xfrm>
              <a:off x="3915" y="2041"/>
              <a:ext cx="0" cy="48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356" name="Group 212"/>
            <p:cNvGrpSpPr>
              <a:grpSpLocks/>
            </p:cNvGrpSpPr>
            <p:nvPr/>
          </p:nvGrpSpPr>
          <p:grpSpPr bwMode="auto">
            <a:xfrm>
              <a:off x="3613" y="1993"/>
              <a:ext cx="226" cy="294"/>
              <a:chOff x="480" y="1115"/>
              <a:chExt cx="226" cy="294"/>
            </a:xfrm>
          </p:grpSpPr>
          <p:grpSp>
            <p:nvGrpSpPr>
              <p:cNvPr id="10487" name="Group 213"/>
              <p:cNvGrpSpPr>
                <a:grpSpLocks/>
              </p:cNvGrpSpPr>
              <p:nvPr/>
            </p:nvGrpSpPr>
            <p:grpSpPr bwMode="auto">
              <a:xfrm>
                <a:off x="533" y="1115"/>
                <a:ext cx="173" cy="283"/>
                <a:chOff x="1008" y="731"/>
                <a:chExt cx="173" cy="283"/>
              </a:xfrm>
            </p:grpSpPr>
            <p:sp>
              <p:nvSpPr>
                <p:cNvPr id="10489" name="AutoShape 214"/>
                <p:cNvSpPr>
                  <a:spLocks noChangeAspect="1" noChangeArrowheads="1"/>
                </p:cNvSpPr>
                <p:nvPr/>
              </p:nvSpPr>
              <p:spPr bwMode="auto">
                <a:xfrm>
                  <a:off x="1008" y="731"/>
                  <a:ext cx="173" cy="114"/>
                </a:xfrm>
                <a:prstGeom prst="rightArrow">
                  <a:avLst>
                    <a:gd name="adj1" fmla="val 50000"/>
                    <a:gd name="adj2" fmla="val 37939"/>
                  </a:avLst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00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90" name="Rectangle 215"/>
                <p:cNvSpPr>
                  <a:spLocks noChangeAspect="1" noChangeArrowheads="1"/>
                </p:cNvSpPr>
                <p:nvPr/>
              </p:nvSpPr>
              <p:spPr bwMode="auto">
                <a:xfrm>
                  <a:off x="1008" y="768"/>
                  <a:ext cx="58" cy="246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0488" name="Text Box 216"/>
              <p:cNvSpPr txBox="1">
                <a:spLocks noChangeArrowheads="1"/>
              </p:cNvSpPr>
              <p:nvPr/>
            </p:nvSpPr>
            <p:spPr bwMode="auto">
              <a:xfrm>
                <a:off x="480" y="1236"/>
                <a:ext cx="175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200" b="1">
                    <a:latin typeface="Times New Roman" pitchFamily="18" charset="0"/>
                  </a:rPr>
                  <a:t>P</a:t>
                </a:r>
              </a:p>
            </p:txBody>
          </p:sp>
        </p:grpSp>
        <p:grpSp>
          <p:nvGrpSpPr>
            <p:cNvPr id="10357" name="Group 217"/>
            <p:cNvGrpSpPr>
              <a:grpSpLocks/>
            </p:cNvGrpSpPr>
            <p:nvPr/>
          </p:nvGrpSpPr>
          <p:grpSpPr bwMode="auto">
            <a:xfrm>
              <a:off x="3825" y="2127"/>
              <a:ext cx="271" cy="210"/>
              <a:chOff x="864" y="472"/>
              <a:chExt cx="271" cy="210"/>
            </a:xfrm>
          </p:grpSpPr>
          <p:sp>
            <p:nvSpPr>
              <p:cNvPr id="10484" name="Oval 218"/>
              <p:cNvSpPr>
                <a:spLocks noChangeArrowheads="1"/>
              </p:cNvSpPr>
              <p:nvPr/>
            </p:nvSpPr>
            <p:spPr bwMode="auto">
              <a:xfrm>
                <a:off x="915" y="472"/>
                <a:ext cx="144" cy="192"/>
              </a:xfrm>
              <a:prstGeom prst="ellipse">
                <a:avLst/>
              </a:prstGeom>
              <a:gradFill rotWithShape="0">
                <a:gsLst>
                  <a:gs pos="0">
                    <a:srgbClr val="CCFFCC"/>
                  </a:gs>
                  <a:gs pos="100000">
                    <a:srgbClr val="0066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latin typeface="Times New Roman" pitchFamily="18" charset="0"/>
                </a:endParaRPr>
              </a:p>
            </p:txBody>
          </p:sp>
          <p:sp>
            <p:nvSpPr>
              <p:cNvPr id="10485" name="Oval 219"/>
              <p:cNvSpPr>
                <a:spLocks noChangeArrowheads="1"/>
              </p:cNvSpPr>
              <p:nvPr/>
            </p:nvSpPr>
            <p:spPr bwMode="auto">
              <a:xfrm>
                <a:off x="892" y="528"/>
                <a:ext cx="192" cy="144"/>
              </a:xfrm>
              <a:prstGeom prst="ellipse">
                <a:avLst/>
              </a:prstGeom>
              <a:gradFill rotWithShape="0">
                <a:gsLst>
                  <a:gs pos="0">
                    <a:srgbClr val="CCFFCC"/>
                  </a:gs>
                  <a:gs pos="100000">
                    <a:srgbClr val="339933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latin typeface="Times New Roman" pitchFamily="18" charset="0"/>
                </a:endParaRPr>
              </a:p>
            </p:txBody>
          </p:sp>
          <p:sp>
            <p:nvSpPr>
              <p:cNvPr id="10486" name="Text Box 220"/>
              <p:cNvSpPr txBox="1">
                <a:spLocks noChangeArrowheads="1"/>
              </p:cNvSpPr>
              <p:nvPr/>
            </p:nvSpPr>
            <p:spPr bwMode="auto">
              <a:xfrm>
                <a:off x="864" y="528"/>
                <a:ext cx="271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000" b="1">
                    <a:latin typeface="Times New Roman" pitchFamily="18" charset="0"/>
                  </a:rPr>
                  <a:t>RBS</a:t>
                </a:r>
              </a:p>
            </p:txBody>
          </p:sp>
        </p:grpSp>
        <p:grpSp>
          <p:nvGrpSpPr>
            <p:cNvPr id="10358" name="Group 221"/>
            <p:cNvGrpSpPr>
              <a:grpSpLocks noChangeAspect="1"/>
            </p:cNvGrpSpPr>
            <p:nvPr/>
          </p:nvGrpSpPr>
          <p:grpSpPr bwMode="auto">
            <a:xfrm flipH="1">
              <a:off x="3728" y="2233"/>
              <a:ext cx="121" cy="37"/>
              <a:chOff x="2592" y="4080"/>
              <a:chExt cx="336" cy="96"/>
            </a:xfrm>
          </p:grpSpPr>
          <p:sp>
            <p:nvSpPr>
              <p:cNvPr id="10479" name="AutoShape 222"/>
              <p:cNvSpPr>
                <a:spLocks noChangeAspect="1" noChangeArrowheads="1"/>
              </p:cNvSpPr>
              <p:nvPr/>
            </p:nvSpPr>
            <p:spPr bwMode="auto">
              <a:xfrm>
                <a:off x="2592" y="4080"/>
                <a:ext cx="192" cy="96"/>
              </a:xfrm>
              <a:prstGeom prst="homePlate">
                <a:avLst>
                  <a:gd name="adj" fmla="val 50000"/>
                </a:avLst>
              </a:prstGeom>
              <a:gradFill rotWithShape="0">
                <a:gsLst>
                  <a:gs pos="0">
                    <a:srgbClr val="767647"/>
                  </a:gs>
                  <a:gs pos="50000">
                    <a:srgbClr val="FFFF99"/>
                  </a:gs>
                  <a:gs pos="100000">
                    <a:srgbClr val="767647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0480" name="Group 223"/>
              <p:cNvGrpSpPr>
                <a:grpSpLocks noChangeAspect="1"/>
              </p:cNvGrpSpPr>
              <p:nvPr/>
            </p:nvGrpSpPr>
            <p:grpSpPr bwMode="auto">
              <a:xfrm>
                <a:off x="2736" y="4080"/>
                <a:ext cx="192" cy="96"/>
                <a:chOff x="2736" y="4080"/>
                <a:chExt cx="192" cy="96"/>
              </a:xfrm>
            </p:grpSpPr>
            <p:sp>
              <p:nvSpPr>
                <p:cNvPr id="10482" name="AutoShape 224"/>
                <p:cNvSpPr>
                  <a:spLocks noChangeAspect="1" noChangeArrowheads="1"/>
                </p:cNvSpPr>
                <p:nvPr/>
              </p:nvSpPr>
              <p:spPr bwMode="auto">
                <a:xfrm>
                  <a:off x="2736" y="4080"/>
                  <a:ext cx="192" cy="96"/>
                </a:xfrm>
                <a:prstGeom prst="chevron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765E2F"/>
                    </a:gs>
                    <a:gs pos="50000">
                      <a:srgbClr val="FFCC66"/>
                    </a:gs>
                    <a:gs pos="100000">
                      <a:srgbClr val="765E2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83" name="Rectangle 225"/>
                <p:cNvSpPr>
                  <a:spLocks noChangeAspect="1" noChangeArrowheads="1"/>
                </p:cNvSpPr>
                <p:nvPr/>
              </p:nvSpPr>
              <p:spPr bwMode="auto">
                <a:xfrm>
                  <a:off x="2832" y="4080"/>
                  <a:ext cx="96" cy="96"/>
                </a:xfrm>
                <a:prstGeom prst="rect">
                  <a:avLst/>
                </a:prstGeom>
                <a:gradFill rotWithShape="0">
                  <a:gsLst>
                    <a:gs pos="0">
                      <a:srgbClr val="765E2F"/>
                    </a:gs>
                    <a:gs pos="50000">
                      <a:srgbClr val="FFCC66"/>
                    </a:gs>
                    <a:gs pos="100000">
                      <a:srgbClr val="765E2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0481" name="Line 226"/>
              <p:cNvSpPr>
                <a:spLocks noChangeAspect="1" noChangeShapeType="1"/>
              </p:cNvSpPr>
              <p:nvPr/>
            </p:nvSpPr>
            <p:spPr bwMode="auto">
              <a:xfrm>
                <a:off x="2832" y="4080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359" name="Group 227"/>
            <p:cNvGrpSpPr>
              <a:grpSpLocks noChangeAspect="1"/>
            </p:cNvGrpSpPr>
            <p:nvPr/>
          </p:nvGrpSpPr>
          <p:grpSpPr bwMode="auto">
            <a:xfrm flipH="1">
              <a:off x="4050" y="2233"/>
              <a:ext cx="121" cy="37"/>
              <a:chOff x="2592" y="4080"/>
              <a:chExt cx="336" cy="96"/>
            </a:xfrm>
          </p:grpSpPr>
          <p:sp>
            <p:nvSpPr>
              <p:cNvPr id="10474" name="AutoShape 228"/>
              <p:cNvSpPr>
                <a:spLocks noChangeAspect="1" noChangeArrowheads="1"/>
              </p:cNvSpPr>
              <p:nvPr/>
            </p:nvSpPr>
            <p:spPr bwMode="auto">
              <a:xfrm>
                <a:off x="2592" y="4080"/>
                <a:ext cx="192" cy="96"/>
              </a:xfrm>
              <a:prstGeom prst="homePlate">
                <a:avLst>
                  <a:gd name="adj" fmla="val 50000"/>
                </a:avLst>
              </a:prstGeom>
              <a:gradFill rotWithShape="0">
                <a:gsLst>
                  <a:gs pos="0">
                    <a:srgbClr val="767647"/>
                  </a:gs>
                  <a:gs pos="50000">
                    <a:srgbClr val="FFFF99"/>
                  </a:gs>
                  <a:gs pos="100000">
                    <a:srgbClr val="767647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0475" name="Group 229"/>
              <p:cNvGrpSpPr>
                <a:grpSpLocks noChangeAspect="1"/>
              </p:cNvGrpSpPr>
              <p:nvPr/>
            </p:nvGrpSpPr>
            <p:grpSpPr bwMode="auto">
              <a:xfrm>
                <a:off x="2736" y="4080"/>
                <a:ext cx="192" cy="96"/>
                <a:chOff x="2736" y="4080"/>
                <a:chExt cx="192" cy="96"/>
              </a:xfrm>
            </p:grpSpPr>
            <p:sp>
              <p:nvSpPr>
                <p:cNvPr id="10477" name="AutoShape 230"/>
                <p:cNvSpPr>
                  <a:spLocks noChangeAspect="1" noChangeArrowheads="1"/>
                </p:cNvSpPr>
                <p:nvPr/>
              </p:nvSpPr>
              <p:spPr bwMode="auto">
                <a:xfrm>
                  <a:off x="2736" y="4080"/>
                  <a:ext cx="192" cy="96"/>
                </a:xfrm>
                <a:prstGeom prst="chevron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765E2F"/>
                    </a:gs>
                    <a:gs pos="50000">
                      <a:srgbClr val="FFCC66"/>
                    </a:gs>
                    <a:gs pos="100000">
                      <a:srgbClr val="765E2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78" name="Rectangle 231"/>
                <p:cNvSpPr>
                  <a:spLocks noChangeAspect="1" noChangeArrowheads="1"/>
                </p:cNvSpPr>
                <p:nvPr/>
              </p:nvSpPr>
              <p:spPr bwMode="auto">
                <a:xfrm>
                  <a:off x="2832" y="4080"/>
                  <a:ext cx="96" cy="96"/>
                </a:xfrm>
                <a:prstGeom prst="rect">
                  <a:avLst/>
                </a:prstGeom>
                <a:gradFill rotWithShape="0">
                  <a:gsLst>
                    <a:gs pos="0">
                      <a:srgbClr val="765E2F"/>
                    </a:gs>
                    <a:gs pos="50000">
                      <a:srgbClr val="FFCC66"/>
                    </a:gs>
                    <a:gs pos="100000">
                      <a:srgbClr val="765E2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0476" name="Line 232"/>
              <p:cNvSpPr>
                <a:spLocks noChangeAspect="1" noChangeShapeType="1"/>
              </p:cNvSpPr>
              <p:nvPr/>
            </p:nvSpPr>
            <p:spPr bwMode="auto">
              <a:xfrm>
                <a:off x="2832" y="4080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360" name="Group 233"/>
            <p:cNvGrpSpPr>
              <a:grpSpLocks noChangeAspect="1"/>
            </p:cNvGrpSpPr>
            <p:nvPr/>
          </p:nvGrpSpPr>
          <p:grpSpPr bwMode="auto">
            <a:xfrm>
              <a:off x="4909" y="2185"/>
              <a:ext cx="345" cy="129"/>
              <a:chOff x="3744" y="3792"/>
              <a:chExt cx="461" cy="173"/>
            </a:xfrm>
          </p:grpSpPr>
          <p:grpSp>
            <p:nvGrpSpPr>
              <p:cNvPr id="10466" name="Group 234"/>
              <p:cNvGrpSpPr>
                <a:grpSpLocks noChangeAspect="1"/>
              </p:cNvGrpSpPr>
              <p:nvPr/>
            </p:nvGrpSpPr>
            <p:grpSpPr bwMode="auto">
              <a:xfrm flipH="1">
                <a:off x="3915" y="3857"/>
                <a:ext cx="121" cy="37"/>
                <a:chOff x="2592" y="4080"/>
                <a:chExt cx="336" cy="96"/>
              </a:xfrm>
            </p:grpSpPr>
            <p:sp>
              <p:nvSpPr>
                <p:cNvPr id="10469" name="AutoShape 235"/>
                <p:cNvSpPr>
                  <a:spLocks noChangeAspect="1" noChangeArrowheads="1"/>
                </p:cNvSpPr>
                <p:nvPr/>
              </p:nvSpPr>
              <p:spPr bwMode="auto">
                <a:xfrm>
                  <a:off x="2592" y="4080"/>
                  <a:ext cx="192" cy="96"/>
                </a:xfrm>
                <a:prstGeom prst="homePlat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767647"/>
                    </a:gs>
                    <a:gs pos="50000">
                      <a:srgbClr val="FFFF99"/>
                    </a:gs>
                    <a:gs pos="100000">
                      <a:srgbClr val="767647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0470" name="Group 236"/>
                <p:cNvGrpSpPr>
                  <a:grpSpLocks noChangeAspect="1"/>
                </p:cNvGrpSpPr>
                <p:nvPr/>
              </p:nvGrpSpPr>
              <p:grpSpPr bwMode="auto">
                <a:xfrm>
                  <a:off x="2736" y="4080"/>
                  <a:ext cx="192" cy="96"/>
                  <a:chOff x="2736" y="4080"/>
                  <a:chExt cx="192" cy="96"/>
                </a:xfrm>
              </p:grpSpPr>
              <p:sp>
                <p:nvSpPr>
                  <p:cNvPr id="10472" name="AutoShape 2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36" y="4080"/>
                    <a:ext cx="192" cy="96"/>
                  </a:xfrm>
                  <a:prstGeom prst="chevron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765E2F"/>
                      </a:gs>
                      <a:gs pos="50000">
                        <a:srgbClr val="FFCC66"/>
                      </a:gs>
                      <a:gs pos="100000">
                        <a:srgbClr val="765E2F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473" name="Rectangle 2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32" y="4080"/>
                    <a:ext cx="96" cy="96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765E2F"/>
                      </a:gs>
                      <a:gs pos="50000">
                        <a:srgbClr val="FFCC66"/>
                      </a:gs>
                      <a:gs pos="100000">
                        <a:srgbClr val="765E2F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0471" name="Line 239"/>
                <p:cNvSpPr>
                  <a:spLocks noChangeAspect="1" noChangeShapeType="1"/>
                </p:cNvSpPr>
                <p:nvPr/>
              </p:nvSpPr>
              <p:spPr bwMode="auto">
                <a:xfrm>
                  <a:off x="2832" y="408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467" name="AutoShape 240"/>
              <p:cNvSpPr>
                <a:spLocks noChangeAspect="1" noChangeArrowheads="1"/>
              </p:cNvSpPr>
              <p:nvPr/>
            </p:nvSpPr>
            <p:spPr bwMode="auto">
              <a:xfrm>
                <a:off x="3744" y="3792"/>
                <a:ext cx="173" cy="173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760000"/>
                  </a:gs>
                  <a:gs pos="50000">
                    <a:srgbClr val="FF0000"/>
                  </a:gs>
                  <a:gs pos="100000">
                    <a:srgbClr val="760000"/>
                  </a:gs>
                </a:gsLst>
                <a:lin ang="5400000" scaled="1"/>
              </a:gra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z="1400" b="1">
                    <a:solidFill>
                      <a:schemeClr val="bg1"/>
                    </a:solidFill>
                    <a:latin typeface="Times New Roman" pitchFamily="18" charset="0"/>
                  </a:rPr>
                  <a:t>T</a:t>
                </a:r>
              </a:p>
            </p:txBody>
          </p:sp>
          <p:sp>
            <p:nvSpPr>
              <p:cNvPr id="10468" name="AutoShape 241"/>
              <p:cNvSpPr>
                <a:spLocks noChangeAspect="1" noChangeArrowheads="1"/>
              </p:cNvSpPr>
              <p:nvPr/>
            </p:nvSpPr>
            <p:spPr bwMode="auto">
              <a:xfrm>
                <a:off x="4032" y="3792"/>
                <a:ext cx="173" cy="173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760000"/>
                  </a:gs>
                  <a:gs pos="50000">
                    <a:srgbClr val="FF0000"/>
                  </a:gs>
                  <a:gs pos="100000">
                    <a:srgbClr val="760000"/>
                  </a:gs>
                </a:gsLst>
                <a:lin ang="5400000" scaled="1"/>
              </a:gra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z="1400" b="1">
                    <a:solidFill>
                      <a:schemeClr val="bg1"/>
                    </a:solidFill>
                    <a:latin typeface="Times New Roman" pitchFamily="18" charset="0"/>
                  </a:rPr>
                  <a:t>T’</a:t>
                </a:r>
              </a:p>
            </p:txBody>
          </p:sp>
        </p:grpSp>
        <p:sp>
          <p:nvSpPr>
            <p:cNvPr id="10361" name="AutoShape 242"/>
            <p:cNvSpPr>
              <a:spLocks noChangeAspect="1" noChangeArrowheads="1"/>
            </p:cNvSpPr>
            <p:nvPr/>
          </p:nvSpPr>
          <p:spPr bwMode="auto">
            <a:xfrm flipH="1">
              <a:off x="178" y="2233"/>
              <a:ext cx="69" cy="37"/>
            </a:xfrm>
            <a:prstGeom prst="homePlate">
              <a:avLst>
                <a:gd name="adj" fmla="val 46622"/>
              </a:avLst>
            </a:prstGeom>
            <a:gradFill rotWithShape="0">
              <a:gsLst>
                <a:gs pos="0">
                  <a:srgbClr val="767647"/>
                </a:gs>
                <a:gs pos="50000">
                  <a:srgbClr val="FFFF99"/>
                </a:gs>
                <a:gs pos="100000">
                  <a:srgbClr val="767647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362" name="Group 243"/>
            <p:cNvGrpSpPr>
              <a:grpSpLocks noChangeAspect="1"/>
            </p:cNvGrpSpPr>
            <p:nvPr/>
          </p:nvGrpSpPr>
          <p:grpSpPr bwMode="auto">
            <a:xfrm flipH="1">
              <a:off x="5259" y="2233"/>
              <a:ext cx="69" cy="37"/>
              <a:chOff x="2736" y="4080"/>
              <a:chExt cx="192" cy="96"/>
            </a:xfrm>
          </p:grpSpPr>
          <p:sp>
            <p:nvSpPr>
              <p:cNvPr id="10464" name="AutoShape 244"/>
              <p:cNvSpPr>
                <a:spLocks noChangeAspect="1" noChangeArrowheads="1"/>
              </p:cNvSpPr>
              <p:nvPr/>
            </p:nvSpPr>
            <p:spPr bwMode="auto">
              <a:xfrm>
                <a:off x="2736" y="4080"/>
                <a:ext cx="192" cy="96"/>
              </a:xfrm>
              <a:prstGeom prst="chevron">
                <a:avLst>
                  <a:gd name="adj" fmla="val 50000"/>
                </a:avLst>
              </a:prstGeom>
              <a:gradFill rotWithShape="0">
                <a:gsLst>
                  <a:gs pos="0">
                    <a:srgbClr val="765E2F"/>
                  </a:gs>
                  <a:gs pos="50000">
                    <a:srgbClr val="FFCC66"/>
                  </a:gs>
                  <a:gs pos="100000">
                    <a:srgbClr val="765E2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65" name="Rectangle 245"/>
              <p:cNvSpPr>
                <a:spLocks noChangeAspect="1" noChangeArrowheads="1"/>
              </p:cNvSpPr>
              <p:nvPr/>
            </p:nvSpPr>
            <p:spPr bwMode="auto">
              <a:xfrm>
                <a:off x="2832" y="4080"/>
                <a:ext cx="96" cy="96"/>
              </a:xfrm>
              <a:prstGeom prst="rect">
                <a:avLst/>
              </a:prstGeom>
              <a:gradFill rotWithShape="0">
                <a:gsLst>
                  <a:gs pos="0">
                    <a:srgbClr val="765E2F"/>
                  </a:gs>
                  <a:gs pos="50000">
                    <a:srgbClr val="FFCC66"/>
                  </a:gs>
                  <a:gs pos="100000">
                    <a:srgbClr val="765E2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363" name="AutoShape 246"/>
            <p:cNvSpPr>
              <a:spLocks noChangeAspect="1" noChangeArrowheads="1"/>
            </p:cNvSpPr>
            <p:nvPr/>
          </p:nvSpPr>
          <p:spPr bwMode="auto">
            <a:xfrm rot="10788474" flipV="1">
              <a:off x="1910" y="3239"/>
              <a:ext cx="69" cy="37"/>
            </a:xfrm>
            <a:prstGeom prst="homePlate">
              <a:avLst>
                <a:gd name="adj" fmla="val 46622"/>
              </a:avLst>
            </a:prstGeom>
            <a:gradFill rotWithShape="0">
              <a:gsLst>
                <a:gs pos="0">
                  <a:srgbClr val="767647"/>
                </a:gs>
                <a:gs pos="50000">
                  <a:srgbClr val="FFFF99"/>
                </a:gs>
                <a:gs pos="100000">
                  <a:srgbClr val="767647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364" name="Group 247"/>
            <p:cNvGrpSpPr>
              <a:grpSpLocks/>
            </p:cNvGrpSpPr>
            <p:nvPr/>
          </p:nvGrpSpPr>
          <p:grpSpPr bwMode="auto">
            <a:xfrm rot="-10798906">
              <a:off x="3647" y="3231"/>
              <a:ext cx="69" cy="37"/>
              <a:chOff x="1540" y="3168"/>
              <a:chExt cx="69" cy="37"/>
            </a:xfrm>
          </p:grpSpPr>
          <p:grpSp>
            <p:nvGrpSpPr>
              <p:cNvPr id="10460" name="Group 248"/>
              <p:cNvGrpSpPr>
                <a:grpSpLocks noChangeAspect="1"/>
              </p:cNvGrpSpPr>
              <p:nvPr/>
            </p:nvGrpSpPr>
            <p:grpSpPr bwMode="auto">
              <a:xfrm flipV="1">
                <a:off x="1540" y="3168"/>
                <a:ext cx="69" cy="37"/>
                <a:chOff x="2736" y="4080"/>
                <a:chExt cx="192" cy="96"/>
              </a:xfrm>
            </p:grpSpPr>
            <p:sp>
              <p:nvSpPr>
                <p:cNvPr id="10462" name="AutoShape 249"/>
                <p:cNvSpPr>
                  <a:spLocks noChangeAspect="1" noChangeArrowheads="1"/>
                </p:cNvSpPr>
                <p:nvPr/>
              </p:nvSpPr>
              <p:spPr bwMode="auto">
                <a:xfrm>
                  <a:off x="2736" y="4080"/>
                  <a:ext cx="192" cy="96"/>
                </a:xfrm>
                <a:prstGeom prst="chevron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765E2F"/>
                    </a:gs>
                    <a:gs pos="50000">
                      <a:srgbClr val="FFCC66"/>
                    </a:gs>
                    <a:gs pos="100000">
                      <a:srgbClr val="765E2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63" name="Rectangle 250"/>
                <p:cNvSpPr>
                  <a:spLocks noChangeAspect="1" noChangeArrowheads="1"/>
                </p:cNvSpPr>
                <p:nvPr/>
              </p:nvSpPr>
              <p:spPr bwMode="auto">
                <a:xfrm>
                  <a:off x="2832" y="4080"/>
                  <a:ext cx="96" cy="96"/>
                </a:xfrm>
                <a:prstGeom prst="rect">
                  <a:avLst/>
                </a:prstGeom>
                <a:gradFill rotWithShape="0">
                  <a:gsLst>
                    <a:gs pos="0">
                      <a:srgbClr val="765E2F"/>
                    </a:gs>
                    <a:gs pos="50000">
                      <a:srgbClr val="FFCC66"/>
                    </a:gs>
                    <a:gs pos="100000">
                      <a:srgbClr val="765E2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0461" name="Line 251"/>
              <p:cNvSpPr>
                <a:spLocks noChangeAspect="1" noChangeShapeType="1"/>
              </p:cNvSpPr>
              <p:nvPr/>
            </p:nvSpPr>
            <p:spPr bwMode="auto">
              <a:xfrm flipV="1">
                <a:off x="1574" y="3168"/>
                <a:ext cx="0" cy="37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365" name="Rectangle 252"/>
            <p:cNvSpPr>
              <a:spLocks noChangeArrowheads="1"/>
            </p:cNvSpPr>
            <p:nvPr/>
          </p:nvSpPr>
          <p:spPr bwMode="auto">
            <a:xfrm>
              <a:off x="1979" y="3183"/>
              <a:ext cx="1664" cy="144"/>
            </a:xfrm>
            <a:prstGeom prst="rect">
              <a:avLst/>
            </a:prstGeom>
            <a:gradFill rotWithShape="0">
              <a:gsLst>
                <a:gs pos="0">
                  <a:srgbClr val="764700"/>
                </a:gs>
                <a:gs pos="5000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>
                <a:latin typeface="Times New Roman" pitchFamily="18" charset="0"/>
              </a:endParaRPr>
            </a:p>
          </p:txBody>
        </p:sp>
        <p:sp>
          <p:nvSpPr>
            <p:cNvPr id="10366" name="Line 253"/>
            <p:cNvSpPr>
              <a:spLocks noChangeShapeType="1"/>
            </p:cNvSpPr>
            <p:nvPr/>
          </p:nvSpPr>
          <p:spPr bwMode="auto">
            <a:xfrm>
              <a:off x="2351" y="3183"/>
              <a:ext cx="0" cy="14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7" name="Line 254"/>
            <p:cNvSpPr>
              <a:spLocks noChangeShapeType="1"/>
            </p:cNvSpPr>
            <p:nvPr/>
          </p:nvSpPr>
          <p:spPr bwMode="auto">
            <a:xfrm>
              <a:off x="3215" y="3183"/>
              <a:ext cx="0" cy="14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8" name="Text Box 255"/>
            <p:cNvSpPr txBox="1">
              <a:spLocks noChangeArrowheads="1"/>
            </p:cNvSpPr>
            <p:nvPr/>
          </p:nvSpPr>
          <p:spPr bwMode="auto">
            <a:xfrm>
              <a:off x="2063" y="3135"/>
              <a:ext cx="27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chemeClr val="bg1"/>
                  </a:solidFill>
                  <a:latin typeface="Times New Roman" pitchFamily="18" charset="0"/>
                </a:rPr>
                <a:t>ori</a:t>
              </a:r>
            </a:p>
          </p:txBody>
        </p:sp>
        <p:sp>
          <p:nvSpPr>
            <p:cNvPr id="10369" name="Text Box 256"/>
            <p:cNvSpPr txBox="1">
              <a:spLocks noChangeArrowheads="1"/>
            </p:cNvSpPr>
            <p:nvPr/>
          </p:nvSpPr>
          <p:spPr bwMode="auto">
            <a:xfrm>
              <a:off x="3263" y="3135"/>
              <a:ext cx="28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chemeClr val="bg1"/>
                  </a:solidFill>
                  <a:latin typeface="Times New Roman" pitchFamily="18" charset="0"/>
                </a:rPr>
                <a:t>res</a:t>
              </a:r>
            </a:p>
          </p:txBody>
        </p:sp>
        <p:sp>
          <p:nvSpPr>
            <p:cNvPr id="10370" name="Text Box 257"/>
            <p:cNvSpPr txBox="1">
              <a:spLocks noChangeArrowheads="1"/>
            </p:cNvSpPr>
            <p:nvPr/>
          </p:nvSpPr>
          <p:spPr bwMode="auto">
            <a:xfrm>
              <a:off x="2331" y="3170"/>
              <a:ext cx="88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200" b="1">
                  <a:solidFill>
                    <a:schemeClr val="bg1"/>
                  </a:solidFill>
                  <a:latin typeface="Times New Roman" pitchFamily="18" charset="0"/>
                </a:rPr>
                <a:t>backbone  plasmid</a:t>
              </a:r>
            </a:p>
          </p:txBody>
        </p:sp>
        <p:sp>
          <p:nvSpPr>
            <p:cNvPr id="10371" name="AutoShape 258"/>
            <p:cNvSpPr>
              <a:spLocks noChangeAspect="1" noChangeArrowheads="1"/>
            </p:cNvSpPr>
            <p:nvPr/>
          </p:nvSpPr>
          <p:spPr bwMode="auto">
            <a:xfrm flipH="1">
              <a:off x="1431" y="3241"/>
              <a:ext cx="69" cy="37"/>
            </a:xfrm>
            <a:prstGeom prst="homePlate">
              <a:avLst>
                <a:gd name="adj" fmla="val 46622"/>
              </a:avLst>
            </a:prstGeom>
            <a:gradFill rotWithShape="0">
              <a:gsLst>
                <a:gs pos="0">
                  <a:srgbClr val="767647"/>
                </a:gs>
                <a:gs pos="50000">
                  <a:srgbClr val="FFFF99"/>
                </a:gs>
                <a:gs pos="100000">
                  <a:srgbClr val="767647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372" name="Group 259"/>
            <p:cNvGrpSpPr>
              <a:grpSpLocks noChangeAspect="1"/>
            </p:cNvGrpSpPr>
            <p:nvPr/>
          </p:nvGrpSpPr>
          <p:grpSpPr bwMode="auto">
            <a:xfrm flipH="1">
              <a:off x="1379" y="3241"/>
              <a:ext cx="69" cy="37"/>
              <a:chOff x="2736" y="4080"/>
              <a:chExt cx="192" cy="96"/>
            </a:xfrm>
          </p:grpSpPr>
          <p:sp>
            <p:nvSpPr>
              <p:cNvPr id="10458" name="AutoShape 260"/>
              <p:cNvSpPr>
                <a:spLocks noChangeAspect="1" noChangeArrowheads="1"/>
              </p:cNvSpPr>
              <p:nvPr/>
            </p:nvSpPr>
            <p:spPr bwMode="auto">
              <a:xfrm>
                <a:off x="2736" y="4080"/>
                <a:ext cx="192" cy="96"/>
              </a:xfrm>
              <a:prstGeom prst="chevron">
                <a:avLst>
                  <a:gd name="adj" fmla="val 50000"/>
                </a:avLst>
              </a:prstGeom>
              <a:gradFill rotWithShape="0">
                <a:gsLst>
                  <a:gs pos="0">
                    <a:srgbClr val="765E2F"/>
                  </a:gs>
                  <a:gs pos="50000">
                    <a:srgbClr val="FFCC66"/>
                  </a:gs>
                  <a:gs pos="100000">
                    <a:srgbClr val="765E2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59" name="Rectangle 261"/>
              <p:cNvSpPr>
                <a:spLocks noChangeAspect="1" noChangeArrowheads="1"/>
              </p:cNvSpPr>
              <p:nvPr/>
            </p:nvSpPr>
            <p:spPr bwMode="auto">
              <a:xfrm>
                <a:off x="2832" y="4080"/>
                <a:ext cx="96" cy="96"/>
              </a:xfrm>
              <a:prstGeom prst="rect">
                <a:avLst/>
              </a:prstGeom>
              <a:gradFill rotWithShape="0">
                <a:gsLst>
                  <a:gs pos="0">
                    <a:srgbClr val="765E2F"/>
                  </a:gs>
                  <a:gs pos="50000">
                    <a:srgbClr val="FFCC66"/>
                  </a:gs>
                  <a:gs pos="100000">
                    <a:srgbClr val="765E2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373" name="Line 262"/>
            <p:cNvSpPr>
              <a:spLocks noChangeAspect="1" noChangeShapeType="1"/>
            </p:cNvSpPr>
            <p:nvPr/>
          </p:nvSpPr>
          <p:spPr bwMode="auto">
            <a:xfrm flipH="1">
              <a:off x="1414" y="3241"/>
              <a:ext cx="0" cy="37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247" name="Rectangle 263"/>
            <p:cNvSpPr>
              <a:spLocks noChangeArrowheads="1"/>
            </p:cNvSpPr>
            <p:nvPr/>
          </p:nvSpPr>
          <p:spPr bwMode="auto">
            <a:xfrm>
              <a:off x="763" y="3197"/>
              <a:ext cx="432" cy="124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5000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4248" name="AutoShape 264"/>
            <p:cNvSpPr>
              <a:spLocks noChangeArrowheads="1"/>
            </p:cNvSpPr>
            <p:nvPr/>
          </p:nvSpPr>
          <p:spPr bwMode="auto">
            <a:xfrm rot="5400000" flipH="1">
              <a:off x="1167" y="3163"/>
              <a:ext cx="248" cy="192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chemeClr val="hlink"/>
                </a:gs>
                <a:gs pos="5000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76" name="Line 265"/>
            <p:cNvSpPr>
              <a:spLocks noChangeShapeType="1"/>
            </p:cNvSpPr>
            <p:nvPr/>
          </p:nvSpPr>
          <p:spPr bwMode="auto">
            <a:xfrm>
              <a:off x="1195" y="3197"/>
              <a:ext cx="0" cy="12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7" name="Text Box 266"/>
            <p:cNvSpPr txBox="1">
              <a:spLocks noChangeArrowheads="1"/>
            </p:cNvSpPr>
            <p:nvPr/>
          </p:nvSpPr>
          <p:spPr bwMode="auto">
            <a:xfrm>
              <a:off x="859" y="3135"/>
              <a:ext cx="3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FF0000"/>
                  </a:solidFill>
                  <a:latin typeface="Times New Roman" pitchFamily="18" charset="0"/>
                </a:rPr>
                <a:t>cfp</a:t>
              </a:r>
            </a:p>
          </p:txBody>
        </p:sp>
        <p:sp>
          <p:nvSpPr>
            <p:cNvPr id="10378" name="Line 267"/>
            <p:cNvSpPr>
              <a:spLocks noChangeShapeType="1"/>
            </p:cNvSpPr>
            <p:nvPr/>
          </p:nvSpPr>
          <p:spPr bwMode="auto">
            <a:xfrm>
              <a:off x="507" y="3049"/>
              <a:ext cx="0" cy="48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379" name="Group 268"/>
            <p:cNvGrpSpPr>
              <a:grpSpLocks/>
            </p:cNvGrpSpPr>
            <p:nvPr/>
          </p:nvGrpSpPr>
          <p:grpSpPr bwMode="auto">
            <a:xfrm>
              <a:off x="258" y="3001"/>
              <a:ext cx="173" cy="283"/>
              <a:chOff x="1008" y="731"/>
              <a:chExt cx="173" cy="283"/>
            </a:xfrm>
          </p:grpSpPr>
          <p:sp>
            <p:nvSpPr>
              <p:cNvPr id="10456" name="AutoShape 269"/>
              <p:cNvSpPr>
                <a:spLocks noChangeAspect="1" noChangeArrowheads="1"/>
              </p:cNvSpPr>
              <p:nvPr/>
            </p:nvSpPr>
            <p:spPr bwMode="auto">
              <a:xfrm>
                <a:off x="1008" y="731"/>
                <a:ext cx="173" cy="114"/>
              </a:xfrm>
              <a:prstGeom prst="rightArrow">
                <a:avLst>
                  <a:gd name="adj1" fmla="val 50000"/>
                  <a:gd name="adj2" fmla="val 37939"/>
                </a:avLst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6600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57" name="Rectangle 270"/>
              <p:cNvSpPr>
                <a:spLocks noChangeAspect="1" noChangeArrowheads="1"/>
              </p:cNvSpPr>
              <p:nvPr/>
            </p:nvSpPr>
            <p:spPr bwMode="auto">
              <a:xfrm>
                <a:off x="1008" y="768"/>
                <a:ext cx="58" cy="246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66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380" name="Text Box 271"/>
            <p:cNvSpPr txBox="1">
              <a:spLocks noChangeArrowheads="1"/>
            </p:cNvSpPr>
            <p:nvPr/>
          </p:nvSpPr>
          <p:spPr bwMode="auto">
            <a:xfrm>
              <a:off x="205" y="3122"/>
              <a:ext cx="17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200" b="1">
                  <a:latin typeface="Times New Roman" pitchFamily="18" charset="0"/>
                </a:rPr>
                <a:t>P</a:t>
              </a:r>
            </a:p>
          </p:txBody>
        </p:sp>
        <p:sp>
          <p:nvSpPr>
            <p:cNvPr id="10381" name="Oval 272"/>
            <p:cNvSpPr>
              <a:spLocks noChangeArrowheads="1"/>
            </p:cNvSpPr>
            <p:nvPr/>
          </p:nvSpPr>
          <p:spPr bwMode="auto">
            <a:xfrm>
              <a:off x="468" y="3135"/>
              <a:ext cx="144" cy="192"/>
            </a:xfrm>
            <a:prstGeom prst="ellipse">
              <a:avLst/>
            </a:prstGeom>
            <a:gradFill rotWithShape="0">
              <a:gsLst>
                <a:gs pos="0">
                  <a:srgbClr val="CCFFCC"/>
                </a:gs>
                <a:gs pos="100000">
                  <a:srgbClr val="00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>
                <a:latin typeface="Times New Roman" pitchFamily="18" charset="0"/>
              </a:endParaRPr>
            </a:p>
          </p:txBody>
        </p:sp>
        <p:sp>
          <p:nvSpPr>
            <p:cNvPr id="10382" name="Oval 273"/>
            <p:cNvSpPr>
              <a:spLocks noChangeArrowheads="1"/>
            </p:cNvSpPr>
            <p:nvPr/>
          </p:nvSpPr>
          <p:spPr bwMode="auto">
            <a:xfrm>
              <a:off x="445" y="3191"/>
              <a:ext cx="192" cy="144"/>
            </a:xfrm>
            <a:prstGeom prst="ellipse">
              <a:avLst/>
            </a:prstGeom>
            <a:gradFill rotWithShape="0">
              <a:gsLst>
                <a:gs pos="0">
                  <a:srgbClr val="CCFFCC"/>
                </a:gs>
                <a:gs pos="100000">
                  <a:srgbClr val="3399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>
                <a:latin typeface="Times New Roman" pitchFamily="18" charset="0"/>
              </a:endParaRPr>
            </a:p>
          </p:txBody>
        </p:sp>
        <p:sp>
          <p:nvSpPr>
            <p:cNvPr id="10383" name="Text Box 274"/>
            <p:cNvSpPr txBox="1">
              <a:spLocks noChangeArrowheads="1"/>
            </p:cNvSpPr>
            <p:nvPr/>
          </p:nvSpPr>
          <p:spPr bwMode="auto">
            <a:xfrm>
              <a:off x="417" y="3191"/>
              <a:ext cx="271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000" b="1">
                  <a:latin typeface="Times New Roman" pitchFamily="18" charset="0"/>
                </a:rPr>
                <a:t>RBS</a:t>
              </a:r>
            </a:p>
          </p:txBody>
        </p:sp>
        <p:sp>
          <p:nvSpPr>
            <p:cNvPr id="10384" name="AutoShape 275"/>
            <p:cNvSpPr>
              <a:spLocks noChangeAspect="1" noChangeArrowheads="1"/>
            </p:cNvSpPr>
            <p:nvPr/>
          </p:nvSpPr>
          <p:spPr bwMode="auto">
            <a:xfrm flipH="1">
              <a:off x="372" y="3241"/>
              <a:ext cx="69" cy="37"/>
            </a:xfrm>
            <a:prstGeom prst="homePlate">
              <a:avLst>
                <a:gd name="adj" fmla="val 46622"/>
              </a:avLst>
            </a:prstGeom>
            <a:gradFill rotWithShape="0">
              <a:gsLst>
                <a:gs pos="0">
                  <a:srgbClr val="767647"/>
                </a:gs>
                <a:gs pos="50000">
                  <a:srgbClr val="FFFF99"/>
                </a:gs>
                <a:gs pos="100000">
                  <a:srgbClr val="767647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385" name="Group 276"/>
            <p:cNvGrpSpPr>
              <a:grpSpLocks noChangeAspect="1"/>
            </p:cNvGrpSpPr>
            <p:nvPr/>
          </p:nvGrpSpPr>
          <p:grpSpPr bwMode="auto">
            <a:xfrm flipH="1">
              <a:off x="320" y="3241"/>
              <a:ext cx="69" cy="37"/>
              <a:chOff x="2736" y="4080"/>
              <a:chExt cx="192" cy="96"/>
            </a:xfrm>
          </p:grpSpPr>
          <p:sp>
            <p:nvSpPr>
              <p:cNvPr id="10454" name="AutoShape 277"/>
              <p:cNvSpPr>
                <a:spLocks noChangeAspect="1" noChangeArrowheads="1"/>
              </p:cNvSpPr>
              <p:nvPr/>
            </p:nvSpPr>
            <p:spPr bwMode="auto">
              <a:xfrm>
                <a:off x="2736" y="4080"/>
                <a:ext cx="192" cy="96"/>
              </a:xfrm>
              <a:prstGeom prst="chevron">
                <a:avLst>
                  <a:gd name="adj" fmla="val 50000"/>
                </a:avLst>
              </a:prstGeom>
              <a:gradFill rotWithShape="0">
                <a:gsLst>
                  <a:gs pos="0">
                    <a:srgbClr val="765E2F"/>
                  </a:gs>
                  <a:gs pos="50000">
                    <a:srgbClr val="FFCC66"/>
                  </a:gs>
                  <a:gs pos="100000">
                    <a:srgbClr val="765E2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55" name="Rectangle 278"/>
              <p:cNvSpPr>
                <a:spLocks noChangeAspect="1" noChangeArrowheads="1"/>
              </p:cNvSpPr>
              <p:nvPr/>
            </p:nvSpPr>
            <p:spPr bwMode="auto">
              <a:xfrm>
                <a:off x="2832" y="4080"/>
                <a:ext cx="96" cy="96"/>
              </a:xfrm>
              <a:prstGeom prst="rect">
                <a:avLst/>
              </a:prstGeom>
              <a:gradFill rotWithShape="0">
                <a:gsLst>
                  <a:gs pos="0">
                    <a:srgbClr val="765E2F"/>
                  </a:gs>
                  <a:gs pos="50000">
                    <a:srgbClr val="FFCC66"/>
                  </a:gs>
                  <a:gs pos="100000">
                    <a:srgbClr val="765E2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386" name="Line 279"/>
            <p:cNvSpPr>
              <a:spLocks noChangeAspect="1" noChangeShapeType="1"/>
            </p:cNvSpPr>
            <p:nvPr/>
          </p:nvSpPr>
          <p:spPr bwMode="auto">
            <a:xfrm flipH="1">
              <a:off x="355" y="3241"/>
              <a:ext cx="0" cy="37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7" name="AutoShape 280"/>
            <p:cNvSpPr>
              <a:spLocks noChangeAspect="1" noChangeArrowheads="1"/>
            </p:cNvSpPr>
            <p:nvPr/>
          </p:nvSpPr>
          <p:spPr bwMode="auto">
            <a:xfrm flipH="1">
              <a:off x="694" y="3241"/>
              <a:ext cx="69" cy="37"/>
            </a:xfrm>
            <a:prstGeom prst="homePlate">
              <a:avLst>
                <a:gd name="adj" fmla="val 46622"/>
              </a:avLst>
            </a:prstGeom>
            <a:gradFill rotWithShape="0">
              <a:gsLst>
                <a:gs pos="0">
                  <a:srgbClr val="767647"/>
                </a:gs>
                <a:gs pos="50000">
                  <a:srgbClr val="FFFF99"/>
                </a:gs>
                <a:gs pos="100000">
                  <a:srgbClr val="767647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388" name="Group 281"/>
            <p:cNvGrpSpPr>
              <a:grpSpLocks noChangeAspect="1"/>
            </p:cNvGrpSpPr>
            <p:nvPr/>
          </p:nvGrpSpPr>
          <p:grpSpPr bwMode="auto">
            <a:xfrm flipH="1">
              <a:off x="642" y="3241"/>
              <a:ext cx="69" cy="37"/>
              <a:chOff x="2736" y="4080"/>
              <a:chExt cx="192" cy="96"/>
            </a:xfrm>
          </p:grpSpPr>
          <p:sp>
            <p:nvSpPr>
              <p:cNvPr id="10452" name="AutoShape 282"/>
              <p:cNvSpPr>
                <a:spLocks noChangeAspect="1" noChangeArrowheads="1"/>
              </p:cNvSpPr>
              <p:nvPr/>
            </p:nvSpPr>
            <p:spPr bwMode="auto">
              <a:xfrm>
                <a:off x="2736" y="4080"/>
                <a:ext cx="192" cy="96"/>
              </a:xfrm>
              <a:prstGeom prst="chevron">
                <a:avLst>
                  <a:gd name="adj" fmla="val 50000"/>
                </a:avLst>
              </a:prstGeom>
              <a:gradFill rotWithShape="0">
                <a:gsLst>
                  <a:gs pos="0">
                    <a:srgbClr val="765E2F"/>
                  </a:gs>
                  <a:gs pos="50000">
                    <a:srgbClr val="FFCC66"/>
                  </a:gs>
                  <a:gs pos="100000">
                    <a:srgbClr val="765E2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53" name="Rectangle 283"/>
              <p:cNvSpPr>
                <a:spLocks noChangeAspect="1" noChangeArrowheads="1"/>
              </p:cNvSpPr>
              <p:nvPr/>
            </p:nvSpPr>
            <p:spPr bwMode="auto">
              <a:xfrm>
                <a:off x="2832" y="4080"/>
                <a:ext cx="96" cy="96"/>
              </a:xfrm>
              <a:prstGeom prst="rect">
                <a:avLst/>
              </a:prstGeom>
              <a:gradFill rotWithShape="0">
                <a:gsLst>
                  <a:gs pos="0">
                    <a:srgbClr val="765E2F"/>
                  </a:gs>
                  <a:gs pos="50000">
                    <a:srgbClr val="FFCC66"/>
                  </a:gs>
                  <a:gs pos="100000">
                    <a:srgbClr val="765E2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389" name="Line 284"/>
            <p:cNvSpPr>
              <a:spLocks noChangeAspect="1" noChangeShapeType="1"/>
            </p:cNvSpPr>
            <p:nvPr/>
          </p:nvSpPr>
          <p:spPr bwMode="auto">
            <a:xfrm flipH="1">
              <a:off x="677" y="3241"/>
              <a:ext cx="0" cy="37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390" name="Group 285"/>
            <p:cNvGrpSpPr>
              <a:grpSpLocks noChangeAspect="1"/>
            </p:cNvGrpSpPr>
            <p:nvPr/>
          </p:nvGrpSpPr>
          <p:grpSpPr bwMode="auto">
            <a:xfrm flipH="1">
              <a:off x="1629" y="3241"/>
              <a:ext cx="91" cy="28"/>
              <a:chOff x="2592" y="4080"/>
              <a:chExt cx="336" cy="96"/>
            </a:xfrm>
          </p:grpSpPr>
          <p:sp>
            <p:nvSpPr>
              <p:cNvPr id="10447" name="AutoShape 286"/>
              <p:cNvSpPr>
                <a:spLocks noChangeAspect="1" noChangeArrowheads="1"/>
              </p:cNvSpPr>
              <p:nvPr/>
            </p:nvSpPr>
            <p:spPr bwMode="auto">
              <a:xfrm>
                <a:off x="2592" y="4080"/>
                <a:ext cx="192" cy="96"/>
              </a:xfrm>
              <a:prstGeom prst="homePlate">
                <a:avLst>
                  <a:gd name="adj" fmla="val 50000"/>
                </a:avLst>
              </a:prstGeom>
              <a:gradFill rotWithShape="0">
                <a:gsLst>
                  <a:gs pos="0">
                    <a:srgbClr val="767647"/>
                  </a:gs>
                  <a:gs pos="50000">
                    <a:srgbClr val="FFFF99"/>
                  </a:gs>
                  <a:gs pos="100000">
                    <a:srgbClr val="767647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0448" name="Group 287"/>
              <p:cNvGrpSpPr>
                <a:grpSpLocks noChangeAspect="1"/>
              </p:cNvGrpSpPr>
              <p:nvPr/>
            </p:nvGrpSpPr>
            <p:grpSpPr bwMode="auto">
              <a:xfrm>
                <a:off x="2736" y="4080"/>
                <a:ext cx="192" cy="96"/>
                <a:chOff x="2736" y="4080"/>
                <a:chExt cx="192" cy="96"/>
              </a:xfrm>
            </p:grpSpPr>
            <p:sp>
              <p:nvSpPr>
                <p:cNvPr id="10450" name="AutoShape 288"/>
                <p:cNvSpPr>
                  <a:spLocks noChangeAspect="1" noChangeArrowheads="1"/>
                </p:cNvSpPr>
                <p:nvPr/>
              </p:nvSpPr>
              <p:spPr bwMode="auto">
                <a:xfrm>
                  <a:off x="2736" y="4080"/>
                  <a:ext cx="192" cy="96"/>
                </a:xfrm>
                <a:prstGeom prst="chevron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765E2F"/>
                    </a:gs>
                    <a:gs pos="50000">
                      <a:srgbClr val="FFCC66"/>
                    </a:gs>
                    <a:gs pos="100000">
                      <a:srgbClr val="765E2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51" name="Rectangle 289"/>
                <p:cNvSpPr>
                  <a:spLocks noChangeAspect="1" noChangeArrowheads="1"/>
                </p:cNvSpPr>
                <p:nvPr/>
              </p:nvSpPr>
              <p:spPr bwMode="auto">
                <a:xfrm>
                  <a:off x="2832" y="4080"/>
                  <a:ext cx="96" cy="96"/>
                </a:xfrm>
                <a:prstGeom prst="rect">
                  <a:avLst/>
                </a:prstGeom>
                <a:gradFill rotWithShape="0">
                  <a:gsLst>
                    <a:gs pos="0">
                      <a:srgbClr val="765E2F"/>
                    </a:gs>
                    <a:gs pos="50000">
                      <a:srgbClr val="FFCC66"/>
                    </a:gs>
                    <a:gs pos="100000">
                      <a:srgbClr val="765E2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0449" name="Line 290"/>
              <p:cNvSpPr>
                <a:spLocks noChangeAspect="1" noChangeShapeType="1"/>
              </p:cNvSpPr>
              <p:nvPr/>
            </p:nvSpPr>
            <p:spPr bwMode="auto">
              <a:xfrm>
                <a:off x="2832" y="4080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391" name="AutoShape 291"/>
            <p:cNvSpPr>
              <a:spLocks noChangeAspect="1" noChangeArrowheads="1"/>
            </p:cNvSpPr>
            <p:nvPr/>
          </p:nvSpPr>
          <p:spPr bwMode="auto">
            <a:xfrm>
              <a:off x="1501" y="3193"/>
              <a:ext cx="129" cy="12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760000"/>
                </a:gs>
                <a:gs pos="50000">
                  <a:srgbClr val="FF0000"/>
                </a:gs>
                <a:gs pos="100000">
                  <a:srgbClr val="760000"/>
                </a:gs>
              </a:gsLst>
              <a:lin ang="5400000" scaled="1"/>
            </a:gra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400" b="1">
                  <a:solidFill>
                    <a:schemeClr val="bg1"/>
                  </a:solidFill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10392" name="AutoShape 292"/>
            <p:cNvSpPr>
              <a:spLocks noChangeAspect="1" noChangeArrowheads="1"/>
            </p:cNvSpPr>
            <p:nvPr/>
          </p:nvSpPr>
          <p:spPr bwMode="auto">
            <a:xfrm>
              <a:off x="1717" y="3193"/>
              <a:ext cx="129" cy="12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760000"/>
                </a:gs>
                <a:gs pos="50000">
                  <a:srgbClr val="FF0000"/>
                </a:gs>
                <a:gs pos="100000">
                  <a:srgbClr val="760000"/>
                </a:gs>
              </a:gsLst>
              <a:lin ang="5400000" scaled="1"/>
            </a:gra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400" b="1">
                  <a:solidFill>
                    <a:schemeClr val="bg1"/>
                  </a:solidFill>
                  <a:latin typeface="Times New Roman" pitchFamily="18" charset="0"/>
                </a:rPr>
                <a:t>T’</a:t>
              </a:r>
            </a:p>
          </p:txBody>
        </p:sp>
        <p:grpSp>
          <p:nvGrpSpPr>
            <p:cNvPr id="10393" name="Group 293"/>
            <p:cNvGrpSpPr>
              <a:grpSpLocks noChangeAspect="1"/>
            </p:cNvGrpSpPr>
            <p:nvPr/>
          </p:nvGrpSpPr>
          <p:grpSpPr bwMode="auto">
            <a:xfrm flipH="1">
              <a:off x="1851" y="3241"/>
              <a:ext cx="69" cy="37"/>
              <a:chOff x="2736" y="4080"/>
              <a:chExt cx="192" cy="96"/>
            </a:xfrm>
          </p:grpSpPr>
          <p:sp>
            <p:nvSpPr>
              <p:cNvPr id="10445" name="AutoShape 294"/>
              <p:cNvSpPr>
                <a:spLocks noChangeAspect="1" noChangeArrowheads="1"/>
              </p:cNvSpPr>
              <p:nvPr/>
            </p:nvSpPr>
            <p:spPr bwMode="auto">
              <a:xfrm>
                <a:off x="2736" y="4080"/>
                <a:ext cx="192" cy="96"/>
              </a:xfrm>
              <a:prstGeom prst="chevron">
                <a:avLst>
                  <a:gd name="adj" fmla="val 50000"/>
                </a:avLst>
              </a:prstGeom>
              <a:gradFill rotWithShape="0">
                <a:gsLst>
                  <a:gs pos="0">
                    <a:srgbClr val="765E2F"/>
                  </a:gs>
                  <a:gs pos="50000">
                    <a:srgbClr val="FFCC66"/>
                  </a:gs>
                  <a:gs pos="100000">
                    <a:srgbClr val="765E2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46" name="Rectangle 295"/>
              <p:cNvSpPr>
                <a:spLocks noChangeAspect="1" noChangeArrowheads="1"/>
              </p:cNvSpPr>
              <p:nvPr/>
            </p:nvSpPr>
            <p:spPr bwMode="auto">
              <a:xfrm>
                <a:off x="2832" y="4080"/>
                <a:ext cx="96" cy="96"/>
              </a:xfrm>
              <a:prstGeom prst="rect">
                <a:avLst/>
              </a:prstGeom>
              <a:gradFill rotWithShape="0">
                <a:gsLst>
                  <a:gs pos="0">
                    <a:srgbClr val="765E2F"/>
                  </a:gs>
                  <a:gs pos="50000">
                    <a:srgbClr val="FFCC66"/>
                  </a:gs>
                  <a:gs pos="100000">
                    <a:srgbClr val="765E2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394" name="Line 296"/>
            <p:cNvSpPr>
              <a:spLocks noChangeAspect="1" noChangeShapeType="1"/>
            </p:cNvSpPr>
            <p:nvPr/>
          </p:nvSpPr>
          <p:spPr bwMode="auto">
            <a:xfrm flipH="1">
              <a:off x="1886" y="3241"/>
              <a:ext cx="0" cy="37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95" name="AutoShape 297"/>
            <p:cNvSpPr>
              <a:spLocks noChangeAspect="1" noChangeArrowheads="1"/>
            </p:cNvSpPr>
            <p:nvPr/>
          </p:nvSpPr>
          <p:spPr bwMode="auto">
            <a:xfrm flipH="1">
              <a:off x="178" y="3241"/>
              <a:ext cx="69" cy="37"/>
            </a:xfrm>
            <a:prstGeom prst="homePlate">
              <a:avLst>
                <a:gd name="adj" fmla="val 46622"/>
              </a:avLst>
            </a:prstGeom>
            <a:gradFill rotWithShape="0">
              <a:gsLst>
                <a:gs pos="0">
                  <a:srgbClr val="767647"/>
                </a:gs>
                <a:gs pos="50000">
                  <a:srgbClr val="FFFF99"/>
                </a:gs>
                <a:gs pos="100000">
                  <a:srgbClr val="767647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96" name="Line 298"/>
            <p:cNvSpPr>
              <a:spLocks noChangeShapeType="1"/>
            </p:cNvSpPr>
            <p:nvPr/>
          </p:nvSpPr>
          <p:spPr bwMode="auto">
            <a:xfrm>
              <a:off x="192" y="1705"/>
              <a:ext cx="0" cy="5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97" name="Line 299"/>
            <p:cNvSpPr>
              <a:spLocks noChangeShapeType="1"/>
            </p:cNvSpPr>
            <p:nvPr/>
          </p:nvSpPr>
          <p:spPr bwMode="auto">
            <a:xfrm flipH="1">
              <a:off x="5328" y="1243"/>
              <a:ext cx="192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98" name="Line 300"/>
            <p:cNvSpPr>
              <a:spLocks noChangeShapeType="1"/>
            </p:cNvSpPr>
            <p:nvPr/>
          </p:nvSpPr>
          <p:spPr bwMode="auto">
            <a:xfrm>
              <a:off x="192" y="1705"/>
              <a:ext cx="532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99" name="Line 301"/>
            <p:cNvSpPr>
              <a:spLocks noChangeShapeType="1"/>
            </p:cNvSpPr>
            <p:nvPr/>
          </p:nvSpPr>
          <p:spPr bwMode="auto">
            <a:xfrm>
              <a:off x="5520" y="1240"/>
              <a:ext cx="0" cy="47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0" name="Line 302"/>
            <p:cNvSpPr>
              <a:spLocks noChangeShapeType="1"/>
            </p:cNvSpPr>
            <p:nvPr/>
          </p:nvSpPr>
          <p:spPr bwMode="auto">
            <a:xfrm>
              <a:off x="192" y="2716"/>
              <a:ext cx="0" cy="5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1" name="Line 303"/>
            <p:cNvSpPr>
              <a:spLocks noChangeShapeType="1"/>
            </p:cNvSpPr>
            <p:nvPr/>
          </p:nvSpPr>
          <p:spPr bwMode="auto">
            <a:xfrm flipH="1">
              <a:off x="5334" y="2251"/>
              <a:ext cx="192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2" name="Line 304"/>
            <p:cNvSpPr>
              <a:spLocks noChangeShapeType="1"/>
            </p:cNvSpPr>
            <p:nvPr/>
          </p:nvSpPr>
          <p:spPr bwMode="auto">
            <a:xfrm>
              <a:off x="192" y="2713"/>
              <a:ext cx="5334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3" name="Line 305"/>
            <p:cNvSpPr>
              <a:spLocks noChangeShapeType="1"/>
            </p:cNvSpPr>
            <p:nvPr/>
          </p:nvSpPr>
          <p:spPr bwMode="auto">
            <a:xfrm>
              <a:off x="5526" y="2248"/>
              <a:ext cx="0" cy="47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4" name="Line 306"/>
            <p:cNvSpPr>
              <a:spLocks noChangeShapeType="1"/>
            </p:cNvSpPr>
            <p:nvPr/>
          </p:nvSpPr>
          <p:spPr bwMode="auto">
            <a:xfrm flipH="1">
              <a:off x="48" y="1250"/>
              <a:ext cx="144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5" name="Line 307"/>
            <p:cNvSpPr>
              <a:spLocks noChangeShapeType="1"/>
            </p:cNvSpPr>
            <p:nvPr/>
          </p:nvSpPr>
          <p:spPr bwMode="auto">
            <a:xfrm>
              <a:off x="3734" y="3254"/>
              <a:ext cx="192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6" name="Text Box 308"/>
            <p:cNvSpPr txBox="1">
              <a:spLocks noChangeArrowheads="1"/>
            </p:cNvSpPr>
            <p:nvPr/>
          </p:nvSpPr>
          <p:spPr bwMode="auto">
            <a:xfrm>
              <a:off x="768" y="1369"/>
              <a:ext cx="641" cy="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200" b="1">
                  <a:solidFill>
                    <a:srgbClr val="FF0000"/>
                  </a:solidFill>
                  <a:latin typeface="Arial Narrow" pitchFamily="34" charset="0"/>
                </a:rPr>
                <a:t>BBa_C0040</a:t>
              </a:r>
            </a:p>
          </p:txBody>
        </p:sp>
        <p:sp>
          <p:nvSpPr>
            <p:cNvPr id="10407" name="Text Box 309"/>
            <p:cNvSpPr txBox="1">
              <a:spLocks noChangeArrowheads="1"/>
            </p:cNvSpPr>
            <p:nvPr/>
          </p:nvSpPr>
          <p:spPr bwMode="auto">
            <a:xfrm>
              <a:off x="2448" y="1340"/>
              <a:ext cx="641" cy="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200" b="1">
                  <a:solidFill>
                    <a:srgbClr val="FF0000"/>
                  </a:solidFill>
                  <a:latin typeface="Arial Narrow" pitchFamily="34" charset="0"/>
                </a:rPr>
                <a:t>BBa_C0012</a:t>
              </a:r>
            </a:p>
          </p:txBody>
        </p:sp>
        <p:sp>
          <p:nvSpPr>
            <p:cNvPr id="10408" name="Text Box 310"/>
            <p:cNvSpPr txBox="1">
              <a:spLocks noChangeArrowheads="1"/>
            </p:cNvSpPr>
            <p:nvPr/>
          </p:nvSpPr>
          <p:spPr bwMode="auto">
            <a:xfrm>
              <a:off x="2473" y="2377"/>
              <a:ext cx="641" cy="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200" b="1">
                  <a:solidFill>
                    <a:srgbClr val="FF0000"/>
                  </a:solidFill>
                  <a:latin typeface="Arial Narrow" pitchFamily="34" charset="0"/>
                </a:rPr>
                <a:t>BBa_C0061</a:t>
              </a:r>
            </a:p>
          </p:txBody>
        </p:sp>
        <p:sp>
          <p:nvSpPr>
            <p:cNvPr id="10409" name="Text Box 311"/>
            <p:cNvSpPr txBox="1">
              <a:spLocks noChangeArrowheads="1"/>
            </p:cNvSpPr>
            <p:nvPr/>
          </p:nvSpPr>
          <p:spPr bwMode="auto">
            <a:xfrm>
              <a:off x="816" y="2396"/>
              <a:ext cx="641" cy="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200" b="1">
                  <a:solidFill>
                    <a:srgbClr val="FF0000"/>
                  </a:solidFill>
                  <a:latin typeface="Arial Narrow" pitchFamily="34" charset="0"/>
                </a:rPr>
                <a:t>BBa_C0062</a:t>
              </a:r>
            </a:p>
          </p:txBody>
        </p:sp>
        <p:sp>
          <p:nvSpPr>
            <p:cNvPr id="10410" name="Text Box 312"/>
            <p:cNvSpPr txBox="1">
              <a:spLocks noChangeArrowheads="1"/>
            </p:cNvSpPr>
            <p:nvPr/>
          </p:nvSpPr>
          <p:spPr bwMode="auto">
            <a:xfrm>
              <a:off x="768" y="3356"/>
              <a:ext cx="636" cy="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200" b="1">
                  <a:solidFill>
                    <a:srgbClr val="FF0000"/>
                  </a:solidFill>
                  <a:latin typeface="Arial Narrow" pitchFamily="34" charset="0"/>
                </a:rPr>
                <a:t>BBa_E0022</a:t>
              </a:r>
            </a:p>
          </p:txBody>
        </p:sp>
        <p:sp>
          <p:nvSpPr>
            <p:cNvPr id="10411" name="Text Box 313"/>
            <p:cNvSpPr txBox="1">
              <a:spLocks noChangeArrowheads="1"/>
            </p:cNvSpPr>
            <p:nvPr/>
          </p:nvSpPr>
          <p:spPr bwMode="auto">
            <a:xfrm>
              <a:off x="96" y="812"/>
              <a:ext cx="576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200" b="1">
                  <a:solidFill>
                    <a:srgbClr val="006600"/>
                  </a:solidFill>
                  <a:latin typeface="Arial Narrow" pitchFamily="34" charset="0"/>
                </a:rPr>
                <a:t>BBa_R0051</a:t>
              </a:r>
            </a:p>
          </p:txBody>
        </p:sp>
        <p:sp>
          <p:nvSpPr>
            <p:cNvPr id="10412" name="Text Box 314"/>
            <p:cNvSpPr txBox="1">
              <a:spLocks noChangeArrowheads="1"/>
            </p:cNvSpPr>
            <p:nvPr/>
          </p:nvSpPr>
          <p:spPr bwMode="auto">
            <a:xfrm>
              <a:off x="1728" y="793"/>
              <a:ext cx="576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200" b="1">
                  <a:solidFill>
                    <a:srgbClr val="006600"/>
                  </a:solidFill>
                  <a:latin typeface="Arial Narrow" pitchFamily="34" charset="0"/>
                </a:rPr>
                <a:t>BBa_R0040</a:t>
              </a:r>
            </a:p>
          </p:txBody>
        </p:sp>
        <p:sp>
          <p:nvSpPr>
            <p:cNvPr id="10413" name="Text Box 315"/>
            <p:cNvSpPr txBox="1">
              <a:spLocks noChangeArrowheads="1"/>
            </p:cNvSpPr>
            <p:nvPr/>
          </p:nvSpPr>
          <p:spPr bwMode="auto">
            <a:xfrm>
              <a:off x="3504" y="793"/>
              <a:ext cx="576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200" b="1">
                  <a:solidFill>
                    <a:srgbClr val="006600"/>
                  </a:solidFill>
                  <a:latin typeface="Arial Narrow" pitchFamily="34" charset="0"/>
                </a:rPr>
                <a:t>BBa_R0010</a:t>
              </a:r>
            </a:p>
          </p:txBody>
        </p:sp>
        <p:sp>
          <p:nvSpPr>
            <p:cNvPr id="10414" name="Text Box 316"/>
            <p:cNvSpPr txBox="1">
              <a:spLocks noChangeArrowheads="1"/>
            </p:cNvSpPr>
            <p:nvPr/>
          </p:nvSpPr>
          <p:spPr bwMode="auto">
            <a:xfrm>
              <a:off x="3504" y="1820"/>
              <a:ext cx="576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200" b="1">
                  <a:solidFill>
                    <a:srgbClr val="006600"/>
                  </a:solidFill>
                  <a:latin typeface="Arial Narrow" pitchFamily="34" charset="0"/>
                </a:rPr>
                <a:t>BBa_R0010</a:t>
              </a:r>
            </a:p>
          </p:txBody>
        </p:sp>
        <p:sp>
          <p:nvSpPr>
            <p:cNvPr id="10415" name="Text Box 317"/>
            <p:cNvSpPr txBox="1">
              <a:spLocks noChangeArrowheads="1"/>
            </p:cNvSpPr>
            <p:nvPr/>
          </p:nvSpPr>
          <p:spPr bwMode="auto">
            <a:xfrm>
              <a:off x="1728" y="1849"/>
              <a:ext cx="576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200" b="1">
                  <a:solidFill>
                    <a:srgbClr val="006600"/>
                  </a:solidFill>
                  <a:latin typeface="Arial Narrow" pitchFamily="34" charset="0"/>
                </a:rPr>
                <a:t>BBa_R0051</a:t>
              </a:r>
            </a:p>
          </p:txBody>
        </p:sp>
        <p:sp>
          <p:nvSpPr>
            <p:cNvPr id="10416" name="Text Box 318"/>
            <p:cNvSpPr txBox="1">
              <a:spLocks noChangeArrowheads="1"/>
            </p:cNvSpPr>
            <p:nvPr/>
          </p:nvSpPr>
          <p:spPr bwMode="auto">
            <a:xfrm>
              <a:off x="192" y="1849"/>
              <a:ext cx="576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200" b="1">
                  <a:solidFill>
                    <a:srgbClr val="006600"/>
                  </a:solidFill>
                  <a:latin typeface="Arial Narrow" pitchFamily="34" charset="0"/>
                </a:rPr>
                <a:t>BBa_R0063</a:t>
              </a:r>
            </a:p>
          </p:txBody>
        </p:sp>
        <p:sp>
          <p:nvSpPr>
            <p:cNvPr id="10417" name="Text Box 319"/>
            <p:cNvSpPr txBox="1">
              <a:spLocks noChangeArrowheads="1"/>
            </p:cNvSpPr>
            <p:nvPr/>
          </p:nvSpPr>
          <p:spPr bwMode="auto">
            <a:xfrm>
              <a:off x="192" y="2828"/>
              <a:ext cx="576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200" b="1">
                  <a:solidFill>
                    <a:srgbClr val="006600"/>
                  </a:solidFill>
                  <a:latin typeface="Arial Narrow" pitchFamily="34" charset="0"/>
                </a:rPr>
                <a:t>BBa_R0040</a:t>
              </a:r>
            </a:p>
          </p:txBody>
        </p:sp>
        <p:sp>
          <p:nvSpPr>
            <p:cNvPr id="10418" name="AutoShape 320"/>
            <p:cNvSpPr>
              <a:spLocks noChangeAspect="1" noChangeArrowheads="1"/>
            </p:cNvSpPr>
            <p:nvPr/>
          </p:nvSpPr>
          <p:spPr bwMode="auto">
            <a:xfrm>
              <a:off x="3850" y="3811"/>
              <a:ext cx="129" cy="12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760000"/>
                </a:gs>
                <a:gs pos="50000">
                  <a:srgbClr val="FF0000"/>
                </a:gs>
                <a:gs pos="100000">
                  <a:srgbClr val="760000"/>
                </a:gs>
              </a:gsLst>
              <a:lin ang="5400000" scaled="1"/>
            </a:gra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400" b="1">
                  <a:solidFill>
                    <a:schemeClr val="bg1"/>
                  </a:solidFill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10419" name="Oval 321"/>
            <p:cNvSpPr>
              <a:spLocks noChangeArrowheads="1"/>
            </p:cNvSpPr>
            <p:nvPr/>
          </p:nvSpPr>
          <p:spPr bwMode="auto">
            <a:xfrm>
              <a:off x="3838" y="3475"/>
              <a:ext cx="144" cy="192"/>
            </a:xfrm>
            <a:prstGeom prst="ellipse">
              <a:avLst/>
            </a:prstGeom>
            <a:gradFill rotWithShape="0">
              <a:gsLst>
                <a:gs pos="0">
                  <a:srgbClr val="CCFFCC"/>
                </a:gs>
                <a:gs pos="100000">
                  <a:srgbClr val="00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>
                <a:latin typeface="Times New Roman" pitchFamily="18" charset="0"/>
              </a:endParaRPr>
            </a:p>
          </p:txBody>
        </p:sp>
        <p:sp>
          <p:nvSpPr>
            <p:cNvPr id="10420" name="Oval 322"/>
            <p:cNvSpPr>
              <a:spLocks noChangeArrowheads="1"/>
            </p:cNvSpPr>
            <p:nvPr/>
          </p:nvSpPr>
          <p:spPr bwMode="auto">
            <a:xfrm>
              <a:off x="3815" y="3531"/>
              <a:ext cx="192" cy="144"/>
            </a:xfrm>
            <a:prstGeom prst="ellipse">
              <a:avLst/>
            </a:prstGeom>
            <a:gradFill rotWithShape="0">
              <a:gsLst>
                <a:gs pos="0">
                  <a:srgbClr val="CCFFCC"/>
                </a:gs>
                <a:gs pos="100000">
                  <a:srgbClr val="339933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>
                <a:latin typeface="Times New Roman" pitchFamily="18" charset="0"/>
              </a:endParaRPr>
            </a:p>
          </p:txBody>
        </p:sp>
        <p:sp>
          <p:nvSpPr>
            <p:cNvPr id="10421" name="Text Box 323"/>
            <p:cNvSpPr txBox="1">
              <a:spLocks noChangeArrowheads="1"/>
            </p:cNvSpPr>
            <p:nvPr/>
          </p:nvSpPr>
          <p:spPr bwMode="auto">
            <a:xfrm>
              <a:off x="3787" y="3531"/>
              <a:ext cx="271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000" b="1">
                  <a:latin typeface="Times New Roman" pitchFamily="18" charset="0"/>
                </a:rPr>
                <a:t>RBS</a:t>
              </a:r>
            </a:p>
          </p:txBody>
        </p:sp>
        <p:sp>
          <p:nvSpPr>
            <p:cNvPr id="10422" name="AutoShape 324"/>
            <p:cNvSpPr>
              <a:spLocks noChangeAspect="1" noChangeArrowheads="1"/>
            </p:cNvSpPr>
            <p:nvPr/>
          </p:nvSpPr>
          <p:spPr bwMode="auto">
            <a:xfrm>
              <a:off x="3850" y="4018"/>
              <a:ext cx="129" cy="12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760000"/>
                </a:gs>
                <a:gs pos="50000">
                  <a:srgbClr val="FF0000"/>
                </a:gs>
                <a:gs pos="100000">
                  <a:srgbClr val="760000"/>
                </a:gs>
              </a:gsLst>
              <a:lin ang="5400000" scaled="1"/>
            </a:gra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400" b="1">
                  <a:solidFill>
                    <a:schemeClr val="bg1"/>
                  </a:solidFill>
                  <a:latin typeface="Times New Roman" pitchFamily="18" charset="0"/>
                </a:rPr>
                <a:t>T’</a:t>
              </a:r>
            </a:p>
          </p:txBody>
        </p:sp>
        <p:sp>
          <p:nvSpPr>
            <p:cNvPr id="10423" name="AutoShape 325"/>
            <p:cNvSpPr>
              <a:spLocks noChangeAspect="1" noChangeArrowheads="1"/>
            </p:cNvSpPr>
            <p:nvPr/>
          </p:nvSpPr>
          <p:spPr bwMode="auto">
            <a:xfrm flipH="1">
              <a:off x="1680" y="3769"/>
              <a:ext cx="69" cy="37"/>
            </a:xfrm>
            <a:prstGeom prst="homePlate">
              <a:avLst>
                <a:gd name="adj" fmla="val 46622"/>
              </a:avLst>
            </a:prstGeom>
            <a:gradFill rotWithShape="0">
              <a:gsLst>
                <a:gs pos="0">
                  <a:srgbClr val="767647"/>
                </a:gs>
                <a:gs pos="50000">
                  <a:srgbClr val="FFFF99"/>
                </a:gs>
                <a:gs pos="100000">
                  <a:srgbClr val="767647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424" name="Group 326"/>
            <p:cNvGrpSpPr>
              <a:grpSpLocks noChangeAspect="1"/>
            </p:cNvGrpSpPr>
            <p:nvPr/>
          </p:nvGrpSpPr>
          <p:grpSpPr bwMode="auto">
            <a:xfrm flipH="1">
              <a:off x="1685" y="3917"/>
              <a:ext cx="69" cy="37"/>
              <a:chOff x="2736" y="4080"/>
              <a:chExt cx="192" cy="96"/>
            </a:xfrm>
          </p:grpSpPr>
          <p:sp>
            <p:nvSpPr>
              <p:cNvPr id="10443" name="AutoShape 327"/>
              <p:cNvSpPr>
                <a:spLocks noChangeAspect="1" noChangeArrowheads="1"/>
              </p:cNvSpPr>
              <p:nvPr/>
            </p:nvSpPr>
            <p:spPr bwMode="auto">
              <a:xfrm>
                <a:off x="2736" y="4080"/>
                <a:ext cx="192" cy="96"/>
              </a:xfrm>
              <a:prstGeom prst="chevron">
                <a:avLst>
                  <a:gd name="adj" fmla="val 50000"/>
                </a:avLst>
              </a:prstGeom>
              <a:gradFill rotWithShape="0">
                <a:gsLst>
                  <a:gs pos="0">
                    <a:srgbClr val="765E2F"/>
                  </a:gs>
                  <a:gs pos="50000">
                    <a:srgbClr val="FFCC66"/>
                  </a:gs>
                  <a:gs pos="100000">
                    <a:srgbClr val="765E2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44" name="Rectangle 328"/>
              <p:cNvSpPr>
                <a:spLocks noChangeAspect="1" noChangeArrowheads="1"/>
              </p:cNvSpPr>
              <p:nvPr/>
            </p:nvSpPr>
            <p:spPr bwMode="auto">
              <a:xfrm>
                <a:off x="2832" y="4080"/>
                <a:ext cx="96" cy="96"/>
              </a:xfrm>
              <a:prstGeom prst="rect">
                <a:avLst/>
              </a:prstGeom>
              <a:gradFill rotWithShape="0">
                <a:gsLst>
                  <a:gs pos="0">
                    <a:srgbClr val="765E2F"/>
                  </a:gs>
                  <a:gs pos="50000">
                    <a:srgbClr val="FFCC66"/>
                  </a:gs>
                  <a:gs pos="100000">
                    <a:srgbClr val="765E2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425" name="Text Box 329"/>
            <p:cNvSpPr txBox="1">
              <a:spLocks noChangeArrowheads="1"/>
            </p:cNvSpPr>
            <p:nvPr/>
          </p:nvSpPr>
          <p:spPr bwMode="auto">
            <a:xfrm>
              <a:off x="4027" y="3494"/>
              <a:ext cx="576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200" b="1">
                  <a:solidFill>
                    <a:schemeClr val="accent2"/>
                  </a:solidFill>
                  <a:latin typeface="Arial Narrow" pitchFamily="34" charset="0"/>
                </a:rPr>
                <a:t>BBa_B0030</a:t>
              </a:r>
            </a:p>
          </p:txBody>
        </p:sp>
        <p:sp>
          <p:nvSpPr>
            <p:cNvPr id="10426" name="Text Box 330"/>
            <p:cNvSpPr txBox="1">
              <a:spLocks noChangeArrowheads="1"/>
            </p:cNvSpPr>
            <p:nvPr/>
          </p:nvSpPr>
          <p:spPr bwMode="auto">
            <a:xfrm>
              <a:off x="4027" y="3782"/>
              <a:ext cx="576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200" b="1">
                  <a:solidFill>
                    <a:schemeClr val="accent2"/>
                  </a:solidFill>
                  <a:latin typeface="Arial Narrow" pitchFamily="34" charset="0"/>
                </a:rPr>
                <a:t>BBa_B0010</a:t>
              </a:r>
            </a:p>
          </p:txBody>
        </p:sp>
        <p:sp>
          <p:nvSpPr>
            <p:cNvPr id="10427" name="Text Box 331"/>
            <p:cNvSpPr txBox="1">
              <a:spLocks noChangeArrowheads="1"/>
            </p:cNvSpPr>
            <p:nvPr/>
          </p:nvSpPr>
          <p:spPr bwMode="auto">
            <a:xfrm>
              <a:off x="4032" y="4003"/>
              <a:ext cx="576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200" b="1">
                  <a:solidFill>
                    <a:schemeClr val="accent2"/>
                  </a:solidFill>
                  <a:latin typeface="Arial Narrow" pitchFamily="34" charset="0"/>
                </a:rPr>
                <a:t>BBa_B0012</a:t>
              </a:r>
            </a:p>
          </p:txBody>
        </p:sp>
        <p:sp>
          <p:nvSpPr>
            <p:cNvPr id="10428" name="Text Box 332"/>
            <p:cNvSpPr txBox="1">
              <a:spLocks noChangeArrowheads="1"/>
            </p:cNvSpPr>
            <p:nvPr/>
          </p:nvSpPr>
          <p:spPr bwMode="auto">
            <a:xfrm>
              <a:off x="1850" y="3841"/>
              <a:ext cx="576" cy="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200" b="1" i="1">
                  <a:solidFill>
                    <a:srgbClr val="006600"/>
                  </a:solidFill>
                  <a:latin typeface="Arial Narrow" pitchFamily="34" charset="0"/>
                </a:rPr>
                <a:t>BB suffix </a:t>
              </a:r>
            </a:p>
          </p:txBody>
        </p:sp>
        <p:sp>
          <p:nvSpPr>
            <p:cNvPr id="10429" name="Text Box 333"/>
            <p:cNvSpPr txBox="1">
              <a:spLocks noChangeArrowheads="1"/>
            </p:cNvSpPr>
            <p:nvPr/>
          </p:nvSpPr>
          <p:spPr bwMode="auto">
            <a:xfrm>
              <a:off x="1850" y="3696"/>
              <a:ext cx="576" cy="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200" b="1" i="1">
                  <a:solidFill>
                    <a:srgbClr val="006600"/>
                  </a:solidFill>
                  <a:latin typeface="Arial Narrow" pitchFamily="34" charset="0"/>
                </a:rPr>
                <a:t>BB prefix</a:t>
              </a:r>
            </a:p>
          </p:txBody>
        </p:sp>
        <p:sp>
          <p:nvSpPr>
            <p:cNvPr id="10430" name="Text Box 334"/>
            <p:cNvSpPr txBox="1">
              <a:spLocks noChangeArrowheads="1"/>
            </p:cNvSpPr>
            <p:nvPr/>
          </p:nvSpPr>
          <p:spPr bwMode="auto">
            <a:xfrm>
              <a:off x="2559" y="3379"/>
              <a:ext cx="641" cy="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200" b="1">
                  <a:solidFill>
                    <a:srgbClr val="FF0000"/>
                  </a:solidFill>
                  <a:latin typeface="Arial Narrow" pitchFamily="34" charset="0"/>
                </a:rPr>
                <a:t>BBa_B0001</a:t>
              </a:r>
            </a:p>
          </p:txBody>
        </p:sp>
        <p:sp>
          <p:nvSpPr>
            <p:cNvPr id="10431" name="Line 335"/>
            <p:cNvSpPr>
              <a:spLocks noChangeAspect="1" noChangeShapeType="1"/>
            </p:cNvSpPr>
            <p:nvPr/>
          </p:nvSpPr>
          <p:spPr bwMode="auto">
            <a:xfrm flipH="1">
              <a:off x="4832" y="1225"/>
              <a:ext cx="0" cy="37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320" name="Rectangle 336"/>
            <p:cNvSpPr>
              <a:spLocks noChangeArrowheads="1"/>
            </p:cNvSpPr>
            <p:nvPr/>
          </p:nvSpPr>
          <p:spPr bwMode="auto">
            <a:xfrm>
              <a:off x="4181" y="1181"/>
              <a:ext cx="432" cy="124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5000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4321" name="AutoShape 337"/>
            <p:cNvSpPr>
              <a:spLocks noChangeArrowheads="1"/>
            </p:cNvSpPr>
            <p:nvPr/>
          </p:nvSpPr>
          <p:spPr bwMode="auto">
            <a:xfrm rot="5400000" flipH="1">
              <a:off x="4585" y="1147"/>
              <a:ext cx="248" cy="192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chemeClr val="hlink"/>
                </a:gs>
                <a:gs pos="5000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34" name="Line 338"/>
            <p:cNvSpPr>
              <a:spLocks noChangeShapeType="1"/>
            </p:cNvSpPr>
            <p:nvPr/>
          </p:nvSpPr>
          <p:spPr bwMode="auto">
            <a:xfrm>
              <a:off x="4613" y="1181"/>
              <a:ext cx="0" cy="12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35" name="Text Box 339"/>
            <p:cNvSpPr txBox="1">
              <a:spLocks noChangeArrowheads="1"/>
            </p:cNvSpPr>
            <p:nvPr/>
          </p:nvSpPr>
          <p:spPr bwMode="auto">
            <a:xfrm>
              <a:off x="4333" y="1119"/>
              <a:ext cx="2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1800" b="1">
                  <a:solidFill>
                    <a:srgbClr val="FF0000"/>
                  </a:solidFill>
                  <a:latin typeface="Times New Roman" pitchFamily="18" charset="0"/>
                </a:rPr>
                <a:t>cI</a:t>
              </a:r>
            </a:p>
          </p:txBody>
        </p:sp>
        <p:sp>
          <p:nvSpPr>
            <p:cNvPr id="10436" name="Text Box 340"/>
            <p:cNvSpPr txBox="1">
              <a:spLocks noChangeArrowheads="1"/>
            </p:cNvSpPr>
            <p:nvPr/>
          </p:nvSpPr>
          <p:spPr bwMode="auto">
            <a:xfrm>
              <a:off x="4193" y="1369"/>
              <a:ext cx="641" cy="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200" b="1">
                  <a:solidFill>
                    <a:srgbClr val="FF0000"/>
                  </a:solidFill>
                  <a:latin typeface="Arial Narrow" pitchFamily="34" charset="0"/>
                </a:rPr>
                <a:t>BBa_C0051</a:t>
              </a:r>
            </a:p>
          </p:txBody>
        </p:sp>
        <p:sp>
          <p:nvSpPr>
            <p:cNvPr id="10437" name="Line 341"/>
            <p:cNvSpPr>
              <a:spLocks noChangeAspect="1" noChangeShapeType="1"/>
            </p:cNvSpPr>
            <p:nvPr/>
          </p:nvSpPr>
          <p:spPr bwMode="auto">
            <a:xfrm flipH="1">
              <a:off x="4823" y="2232"/>
              <a:ext cx="0" cy="37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326" name="Rectangle 342"/>
            <p:cNvSpPr>
              <a:spLocks noChangeArrowheads="1"/>
            </p:cNvSpPr>
            <p:nvPr/>
          </p:nvSpPr>
          <p:spPr bwMode="auto">
            <a:xfrm>
              <a:off x="4172" y="2188"/>
              <a:ext cx="432" cy="124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5000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4327" name="AutoShape 343"/>
            <p:cNvSpPr>
              <a:spLocks noChangeArrowheads="1"/>
            </p:cNvSpPr>
            <p:nvPr/>
          </p:nvSpPr>
          <p:spPr bwMode="auto">
            <a:xfrm rot="5400000" flipH="1">
              <a:off x="4576" y="2154"/>
              <a:ext cx="248" cy="192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chemeClr val="hlink"/>
                </a:gs>
                <a:gs pos="5000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40" name="Line 344"/>
            <p:cNvSpPr>
              <a:spLocks noChangeShapeType="1"/>
            </p:cNvSpPr>
            <p:nvPr/>
          </p:nvSpPr>
          <p:spPr bwMode="auto">
            <a:xfrm>
              <a:off x="4604" y="2188"/>
              <a:ext cx="0" cy="12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1" name="Text Box 345"/>
            <p:cNvSpPr txBox="1">
              <a:spLocks noChangeArrowheads="1"/>
            </p:cNvSpPr>
            <p:nvPr/>
          </p:nvSpPr>
          <p:spPr bwMode="auto">
            <a:xfrm>
              <a:off x="4256" y="2126"/>
              <a:ext cx="3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1800" b="1">
                  <a:solidFill>
                    <a:srgbClr val="FF0000"/>
                  </a:solidFill>
                  <a:latin typeface="Times New Roman" pitchFamily="18" charset="0"/>
                </a:rPr>
                <a:t>aiiA</a:t>
              </a:r>
            </a:p>
          </p:txBody>
        </p:sp>
        <p:sp>
          <p:nvSpPr>
            <p:cNvPr id="10442" name="Text Box 346"/>
            <p:cNvSpPr txBox="1">
              <a:spLocks noChangeArrowheads="1"/>
            </p:cNvSpPr>
            <p:nvPr/>
          </p:nvSpPr>
          <p:spPr bwMode="auto">
            <a:xfrm>
              <a:off x="4184" y="2376"/>
              <a:ext cx="641" cy="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200" b="1">
                  <a:solidFill>
                    <a:srgbClr val="FF0000"/>
                  </a:solidFill>
                  <a:latin typeface="Arial Narrow" pitchFamily="34" charset="0"/>
                </a:rPr>
                <a:t>BBa_C0060</a:t>
              </a:r>
            </a:p>
          </p:txBody>
        </p:sp>
      </p:grpSp>
      <p:sp>
        <p:nvSpPr>
          <p:cNvPr id="10243" name="Text Box 347"/>
          <p:cNvSpPr txBox="1">
            <a:spLocks noChangeArrowheads="1"/>
          </p:cNvSpPr>
          <p:nvPr/>
        </p:nvSpPr>
        <p:spPr bwMode="auto">
          <a:xfrm>
            <a:off x="2378075" y="309563"/>
            <a:ext cx="43894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A Synchronized Ring Oscillator</a:t>
            </a:r>
          </a:p>
        </p:txBody>
      </p:sp>
    </p:spTree>
    <p:extLst>
      <p:ext uri="{BB962C8B-B14F-4D97-AF65-F5344CB8AC3E}">
        <p14:creationId xmlns:p14="http://schemas.microsoft.com/office/powerpoint/2010/main" val="284468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30387" y="3244334"/>
            <a:ext cx="2883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http://vimeo.com/23292033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463708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Hasty Group – UCSD</a:t>
            </a:r>
          </a:p>
          <a:p>
            <a:pPr algn="ctr"/>
            <a:r>
              <a:rPr lang="en-US" sz="3600" dirty="0" smtClean="0"/>
              <a:t>Synchronized </a:t>
            </a:r>
            <a:r>
              <a:rPr lang="en-US" sz="3600" dirty="0" err="1" smtClean="0"/>
              <a:t>Repressilator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247791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86" y="126676"/>
            <a:ext cx="9135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Complexities in Biochemistry </a:t>
            </a:r>
            <a:endParaRPr lang="en-US" sz="3600" dirty="0"/>
          </a:p>
        </p:txBody>
      </p:sp>
      <p:pic>
        <p:nvPicPr>
          <p:cNvPr id="1026" name="Picture 2" descr="File:Nucleotides 1.sv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2"/>
          <a:stretch/>
        </p:blipFill>
        <p:spPr bwMode="auto">
          <a:xfrm>
            <a:off x="1319284" y="876669"/>
            <a:ext cx="3633716" cy="361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08422" y="1486269"/>
            <a:ext cx="20839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Atoms: ~ 10</a:t>
            </a:r>
          </a:p>
          <a:p>
            <a:r>
              <a:rPr lang="en-US" dirty="0" smtClean="0"/>
              <a:t>Complexion: </a:t>
            </a:r>
            <a:r>
              <a:rPr lang="en-US" i="1" dirty="0" smtClean="0"/>
              <a:t>W~</a:t>
            </a:r>
            <a:r>
              <a:rPr lang="en-US" dirty="0" smtClean="0"/>
              <a:t>3</a:t>
            </a:r>
            <a:r>
              <a:rPr lang="en-US" baseline="30000" dirty="0" smtClean="0"/>
              <a:t>10</a:t>
            </a:r>
            <a:r>
              <a:rPr lang="en-US" dirty="0" smtClean="0"/>
              <a:t> </a:t>
            </a:r>
          </a:p>
          <a:p>
            <a:r>
              <a:rPr lang="en-US" dirty="0" smtClean="0"/>
              <a:t>Complexity </a:t>
            </a:r>
            <a:r>
              <a:rPr lang="en-US" i="1" dirty="0" smtClean="0">
                <a:latin typeface="Symbol" pitchFamily="18" charset="2"/>
              </a:rPr>
              <a:t>x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smtClean="0"/>
              <a:t> 15.8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92062" y="3276600"/>
            <a:ext cx="20839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Atoms: ~ 8</a:t>
            </a:r>
          </a:p>
          <a:p>
            <a:r>
              <a:rPr lang="en-US" dirty="0" smtClean="0"/>
              <a:t>Complexion: </a:t>
            </a:r>
            <a:r>
              <a:rPr lang="en-US" i="1" dirty="0" smtClean="0"/>
              <a:t>W</a:t>
            </a:r>
            <a:r>
              <a:rPr lang="en-US" dirty="0" smtClean="0"/>
              <a:t>~3</a:t>
            </a:r>
            <a:r>
              <a:rPr lang="en-US" baseline="30000" dirty="0" smtClean="0"/>
              <a:t>8</a:t>
            </a:r>
          </a:p>
          <a:p>
            <a:r>
              <a:rPr lang="en-US" dirty="0"/>
              <a:t>Complexity </a:t>
            </a:r>
            <a:r>
              <a:rPr lang="en-US" i="1" dirty="0" smtClean="0">
                <a:latin typeface="Symbol" pitchFamily="18" charset="2"/>
              </a:rPr>
              <a:t>x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smtClean="0"/>
              <a:t>12.7 </a:t>
            </a:r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84" y="4773232"/>
            <a:ext cx="28194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86682" y="4468673"/>
            <a:ext cx="16466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DNA N-</a:t>
            </a:r>
            <a:r>
              <a:rPr lang="en-US" sz="2400" dirty="0" err="1" smtClean="0"/>
              <a:t>mer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215862" y="5340267"/>
            <a:ext cx="28897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Types of Nucleotide Bases: 4</a:t>
            </a:r>
          </a:p>
          <a:p>
            <a:r>
              <a:rPr lang="en-US" dirty="0" smtClean="0"/>
              <a:t>Complexion: </a:t>
            </a:r>
            <a:r>
              <a:rPr lang="en-US" i="1" dirty="0" smtClean="0"/>
              <a:t>W</a:t>
            </a:r>
            <a:r>
              <a:rPr lang="en-US" dirty="0" smtClean="0"/>
              <a:t>=4</a:t>
            </a:r>
            <a:r>
              <a:rPr lang="en-US" baseline="30000" dirty="0" smtClean="0"/>
              <a:t>N</a:t>
            </a:r>
          </a:p>
          <a:p>
            <a:r>
              <a:rPr lang="en-US" dirty="0"/>
              <a:t>Complexity </a:t>
            </a:r>
            <a:r>
              <a:rPr lang="en-US" i="1" dirty="0" smtClean="0">
                <a:latin typeface="Symbol" pitchFamily="18" charset="2"/>
              </a:rPr>
              <a:t>x</a:t>
            </a:r>
            <a:r>
              <a:rPr lang="en-US" dirty="0" smtClean="0"/>
              <a:t> = 2 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72200" y="6447190"/>
            <a:ext cx="286366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Complexity Crossover: N&gt;~8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918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95400"/>
            <a:ext cx="3801669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60975" y="388512"/>
            <a:ext cx="21128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Atoms: ~ 20 [C,N,O]</a:t>
            </a:r>
          </a:p>
          <a:p>
            <a:r>
              <a:rPr lang="en-US" dirty="0" smtClean="0"/>
              <a:t>Complexion: </a:t>
            </a:r>
            <a:r>
              <a:rPr lang="en-US" i="1" dirty="0" smtClean="0"/>
              <a:t>W</a:t>
            </a:r>
            <a:r>
              <a:rPr lang="en-US" dirty="0" smtClean="0"/>
              <a:t>~ 3</a:t>
            </a:r>
            <a:r>
              <a:rPr lang="en-US" baseline="30000" dirty="0" smtClean="0"/>
              <a:t>20</a:t>
            </a:r>
            <a:r>
              <a:rPr lang="en-US" dirty="0" smtClean="0"/>
              <a:t> </a:t>
            </a:r>
          </a:p>
          <a:p>
            <a:r>
              <a:rPr lang="en-US" i="1" dirty="0">
                <a:latin typeface="Symbol" pitchFamily="18" charset="2"/>
              </a:rPr>
              <a:t>x</a:t>
            </a:r>
            <a:r>
              <a:rPr lang="en-US" dirty="0" smtClean="0"/>
              <a:t> = 32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760975" y="5334000"/>
            <a:ext cx="2152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Product:  C = 4 states</a:t>
            </a:r>
          </a:p>
          <a:p>
            <a:r>
              <a:rPr lang="en-US" i="1" dirty="0">
                <a:latin typeface="Symbol" pitchFamily="18" charset="2"/>
              </a:rPr>
              <a:t>x</a:t>
            </a:r>
            <a:r>
              <a:rPr lang="en-US" dirty="0" smtClean="0"/>
              <a:t> = 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19312" y="6017201"/>
            <a:ext cx="2756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Symbol" pitchFamily="18" charset="2"/>
              </a:rPr>
              <a:t>x</a:t>
            </a:r>
            <a:r>
              <a:rPr lang="en-US" dirty="0" smtClean="0"/>
              <a:t>[Product / Parts] =~ .0625 </a:t>
            </a:r>
            <a:endParaRPr lang="en-US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2615739" cy="3493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04712" y="527011"/>
            <a:ext cx="3413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Complexity (</a:t>
            </a:r>
            <a:r>
              <a:rPr lang="en-US" dirty="0" err="1" smtClean="0"/>
              <a:t>uProcessor</a:t>
            </a:r>
            <a:r>
              <a:rPr lang="en-US" dirty="0" smtClean="0"/>
              <a:t>/program):</a:t>
            </a:r>
          </a:p>
          <a:p>
            <a:r>
              <a:rPr lang="en-US" i="1" dirty="0">
                <a:latin typeface="Symbol" pitchFamily="18" charset="2"/>
              </a:rPr>
              <a:t>x</a:t>
            </a:r>
            <a:r>
              <a:rPr lang="en-US" dirty="0" smtClean="0"/>
              <a:t> ~ 1K byte = 8000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12741" y="5038979"/>
            <a:ext cx="2152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Product:  C = 4 states</a:t>
            </a:r>
          </a:p>
          <a:p>
            <a:r>
              <a:rPr lang="en-US" i="1" dirty="0" smtClean="0">
                <a:latin typeface="Symbol" pitchFamily="18" charset="2"/>
              </a:rPr>
              <a:t>x</a:t>
            </a:r>
            <a:r>
              <a:rPr lang="en-US" dirty="0" smtClean="0"/>
              <a:t> = 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1937" y="5978943"/>
            <a:ext cx="2873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Symbol" pitchFamily="18" charset="2"/>
              </a:rPr>
              <a:t>x</a:t>
            </a:r>
            <a:r>
              <a:rPr lang="en-US" dirty="0" smtClean="0"/>
              <a:t>[Product / Parts] =~ .00025 </a:t>
            </a:r>
            <a:endParaRPr lang="en-US" dirty="0"/>
          </a:p>
        </p:txBody>
      </p:sp>
      <p:pic>
        <p:nvPicPr>
          <p:cNvPr id="2055" name="Picture 7" descr="DNA polymeras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947" y="1828800"/>
            <a:ext cx="24765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34200" y="4522357"/>
            <a:ext cx="1746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DNA Polymerase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918118" y="569228"/>
            <a:ext cx="22170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Nucleotides: ~ 1000</a:t>
            </a:r>
          </a:p>
          <a:p>
            <a:r>
              <a:rPr lang="en-US" dirty="0" smtClean="0"/>
              <a:t>Complexion: </a:t>
            </a:r>
            <a:r>
              <a:rPr lang="en-US" i="1" dirty="0" smtClean="0"/>
              <a:t>W</a:t>
            </a:r>
            <a:r>
              <a:rPr lang="en-US" dirty="0" smtClean="0"/>
              <a:t>~4</a:t>
            </a:r>
            <a:r>
              <a:rPr lang="en-US" baseline="30000" dirty="0" smtClean="0"/>
              <a:t>1000</a:t>
            </a:r>
            <a:r>
              <a:rPr lang="en-US" dirty="0" smtClean="0"/>
              <a:t> </a:t>
            </a:r>
          </a:p>
          <a:p>
            <a:r>
              <a:rPr lang="en-US" i="1" dirty="0">
                <a:latin typeface="Symbol" pitchFamily="18" charset="2"/>
              </a:rPr>
              <a:t>x</a:t>
            </a:r>
            <a:r>
              <a:rPr lang="en-US" dirty="0" smtClean="0"/>
              <a:t> = 2000 = 2Kb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629400" y="5349266"/>
            <a:ext cx="25165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Product: 10</a:t>
            </a:r>
            <a:r>
              <a:rPr lang="en-US" baseline="30000" dirty="0" smtClean="0"/>
              <a:t>7</a:t>
            </a:r>
            <a:r>
              <a:rPr lang="en-US" dirty="0"/>
              <a:t> Nucleotides</a:t>
            </a:r>
          </a:p>
          <a:p>
            <a:r>
              <a:rPr lang="en-US" i="1" dirty="0" smtClean="0">
                <a:latin typeface="Symbol" pitchFamily="18" charset="2"/>
              </a:rPr>
              <a:t>x</a:t>
            </a:r>
            <a:r>
              <a:rPr lang="en-US" dirty="0" smtClean="0"/>
              <a:t> = 2x10</a:t>
            </a:r>
            <a:r>
              <a:rPr lang="en-US" baseline="30000" dirty="0" smtClean="0"/>
              <a:t>7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385459" y="6040571"/>
            <a:ext cx="2322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Symbol" pitchFamily="18" charset="2"/>
              </a:rPr>
              <a:t>x</a:t>
            </a:r>
            <a:r>
              <a:rPr lang="en-US" dirty="0" smtClean="0"/>
              <a:t>[Product / Parts] =10</a:t>
            </a:r>
            <a:r>
              <a:rPr lang="en-US" baseline="30000" dirty="0" smtClean="0"/>
              <a:t>4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6480151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Symbol" pitchFamily="18" charset="2"/>
              </a:rPr>
              <a:t>x </a:t>
            </a:r>
            <a:r>
              <a:rPr lang="en-US" b="1" dirty="0" smtClean="0">
                <a:solidFill>
                  <a:srgbClr val="FF0000"/>
                </a:solidFill>
              </a:rPr>
              <a:t>&gt;1  Product has sufficient complexity to encode for parts / assembler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" y="19180"/>
            <a:ext cx="9135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Synthetic Complexities of Various Systems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3527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7250" name="Object 2"/>
          <p:cNvGraphicFramePr>
            <a:graphicFrameLocks noChangeAspect="1"/>
          </p:cNvGraphicFramePr>
          <p:nvPr/>
        </p:nvGraphicFramePr>
        <p:xfrm>
          <a:off x="3811444" y="0"/>
          <a:ext cx="5201227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4" name="Bitmap Image" r:id="rId3" imgW="3801006" imgH="5161905" progId="Paint.Picture">
                  <p:embed/>
                </p:oleObj>
              </mc:Choice>
              <mc:Fallback>
                <p:oleObj name="Bitmap Image" r:id="rId3" imgW="3801006" imgH="516190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1444" y="0"/>
                        <a:ext cx="5201227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725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533681"/>
            <a:ext cx="4114512" cy="1143000"/>
          </a:xfrm>
        </p:spPr>
        <p:txBody>
          <a:bodyPr/>
          <a:lstStyle/>
          <a:p>
            <a:r>
              <a:rPr lang="en-US" sz="1900" dirty="0">
                <a:solidFill>
                  <a:schemeClr val="accent2"/>
                </a:solidFill>
              </a:rPr>
              <a:t>Caruthers Synthesis</a:t>
            </a:r>
          </a:p>
        </p:txBody>
      </p:sp>
      <p:sp>
        <p:nvSpPr>
          <p:cNvPr id="437252" name="Text Box 4"/>
          <p:cNvSpPr txBox="1">
            <a:spLocks noChangeArrowheads="1"/>
          </p:cNvSpPr>
          <p:nvPr/>
        </p:nvSpPr>
        <p:spPr bwMode="auto">
          <a:xfrm>
            <a:off x="0" y="1"/>
            <a:ext cx="3900921" cy="107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>
            <a:spAutoFit/>
          </a:bodyPr>
          <a:lstStyle>
            <a:lvl1pPr defTabSz="10191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09588" defTabSz="10191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19175" defTabSz="10191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28763" defTabSz="10191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38350" defTabSz="10191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955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527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099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671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200" dirty="0" smtClean="0">
                <a:cs typeface="Times New Roman" pitchFamily="18" charset="0"/>
              </a:rPr>
              <a:t>Biochemical Synthesis of DNA</a:t>
            </a:r>
            <a:endParaRPr lang="en-US" sz="3200" dirty="0">
              <a:cs typeface="Times New Roman" pitchFamily="18" charset="0"/>
            </a:endParaRPr>
          </a:p>
        </p:txBody>
      </p:sp>
      <p:sp>
        <p:nvSpPr>
          <p:cNvPr id="437253" name="Rectangle 5"/>
          <p:cNvSpPr>
            <a:spLocks noChangeArrowheads="1"/>
          </p:cNvSpPr>
          <p:nvPr/>
        </p:nvSpPr>
        <p:spPr bwMode="auto">
          <a:xfrm>
            <a:off x="0" y="6035769"/>
            <a:ext cx="4038023" cy="64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>
            <a:spAutoFit/>
          </a:bodyPr>
          <a:lstStyle/>
          <a:p>
            <a:pPr defTabSz="914608"/>
            <a:r>
              <a:rPr lang="en-US">
                <a:solidFill>
                  <a:schemeClr val="tx1"/>
                </a:solidFill>
                <a:cs typeface="Times New Roman" pitchFamily="18" charset="0"/>
              </a:rPr>
              <a:t>http://www.med.upenn.edu/naf/services/catalog99.pdf</a:t>
            </a:r>
          </a:p>
        </p:txBody>
      </p:sp>
      <p:sp>
        <p:nvSpPr>
          <p:cNvPr id="437254" name="Text Box 6"/>
          <p:cNvSpPr txBox="1">
            <a:spLocks noChangeArrowheads="1"/>
          </p:cNvSpPr>
          <p:nvPr/>
        </p:nvSpPr>
        <p:spPr bwMode="auto">
          <a:xfrm>
            <a:off x="187614" y="1731309"/>
            <a:ext cx="1689842" cy="83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09" rIns="91418" bIns="45709">
            <a:spAutoFit/>
          </a:bodyPr>
          <a:lstStyle>
            <a:lvl1pPr defTabSz="10191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09588" defTabSz="10191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19175" defTabSz="10191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28763" defTabSz="10191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38350" defTabSz="10191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955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527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099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671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</a:rPr>
              <a:t>Error Rate:</a:t>
            </a:r>
          </a:p>
          <a:p>
            <a:pPr eaLnBrk="1" hangingPunct="1"/>
            <a:r>
              <a:rPr lang="en-US">
                <a:latin typeface="Arial" charset="0"/>
              </a:rPr>
              <a:t>1: 10</a:t>
            </a:r>
            <a:r>
              <a:rPr lang="en-US" baseline="30000">
                <a:latin typeface="Arial" charset="0"/>
              </a:rPr>
              <a:t>2</a:t>
            </a:r>
          </a:p>
        </p:txBody>
      </p:sp>
      <p:pic>
        <p:nvPicPr>
          <p:cNvPr id="437255" name="Picture 7" descr="http://www.the-scientist.com/images/yr2002/jun10/mermad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12" y="2612372"/>
            <a:ext cx="3177886" cy="332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7256" name="Text Box 8"/>
          <p:cNvSpPr txBox="1">
            <a:spLocks noChangeArrowheads="1"/>
          </p:cNvSpPr>
          <p:nvPr/>
        </p:nvSpPr>
        <p:spPr bwMode="auto">
          <a:xfrm>
            <a:off x="2089727" y="1770530"/>
            <a:ext cx="1983191" cy="83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09" rIns="91418" bIns="45709">
            <a:spAutoFit/>
          </a:bodyPr>
          <a:lstStyle>
            <a:lvl1pPr defTabSz="10191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09588" defTabSz="10191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19175" defTabSz="10191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28763" defTabSz="10191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38350" defTabSz="10191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955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527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099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671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</a:rPr>
              <a:t>300 Seconds</a:t>
            </a:r>
          </a:p>
          <a:p>
            <a:pPr eaLnBrk="1" hangingPunct="1"/>
            <a:r>
              <a:rPr lang="en-US">
                <a:latin typeface="Arial" charset="0"/>
              </a:rPr>
              <a:t>Per step</a:t>
            </a:r>
            <a:endParaRPr lang="en-US" baseline="30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838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2"/>
          <p:cNvSpPr>
            <a:spLocks noChangeArrowheads="1"/>
          </p:cNvSpPr>
          <p:nvPr/>
        </p:nvSpPr>
        <p:spPr bwMode="auto">
          <a:xfrm>
            <a:off x="304512" y="6498012"/>
            <a:ext cx="5709227" cy="336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09" rIns="91418" bIns="45709">
            <a:spAutoFit/>
          </a:bodyPr>
          <a:lstStyle/>
          <a:p>
            <a:pPr defTabSz="914608"/>
            <a:r>
              <a:rPr lang="en-US" sz="1600">
                <a:latin typeface="Arial" charset="0"/>
              </a:rPr>
              <a:t>http://www.biochem.ucl.ac.uk/bsm/xtal/teach/repl/klenow.html</a:t>
            </a:r>
          </a:p>
        </p:txBody>
      </p:sp>
      <p:pic>
        <p:nvPicPr>
          <p:cNvPr id="438275" name="Picture 3" descr="http://www.biochem.ucl.ac.uk/bsm/xtal/teach/repl/klenow_mod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977" y="927287"/>
            <a:ext cx="3810000" cy="242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8276" name="Rectangle 4"/>
          <p:cNvSpPr>
            <a:spLocks noChangeArrowheads="1"/>
          </p:cNvSpPr>
          <p:nvPr/>
        </p:nvSpPr>
        <p:spPr bwMode="auto">
          <a:xfrm>
            <a:off x="-1981489" y="6171640"/>
            <a:ext cx="6019512" cy="337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09" rIns="91418" bIns="45709">
            <a:spAutoFit/>
          </a:bodyPr>
          <a:lstStyle/>
          <a:p>
            <a:pPr marL="2283670" lvl="4" indent="-454455" defTabSz="914608">
              <a:buFontTx/>
              <a:buAutoNum type="arabicPeriod"/>
            </a:pPr>
            <a:r>
              <a:rPr lang="en-US" sz="1600"/>
              <a:t>Beese </a:t>
            </a:r>
            <a:r>
              <a:rPr lang="en-US" sz="1600" i="1"/>
              <a:t>et al.</a:t>
            </a:r>
            <a:r>
              <a:rPr lang="en-US" sz="1600"/>
              <a:t> (1993), </a:t>
            </a:r>
            <a:r>
              <a:rPr lang="en-US" sz="1600" i="1"/>
              <a:t>Science</a:t>
            </a:r>
            <a:r>
              <a:rPr lang="en-US" sz="1600"/>
              <a:t>, </a:t>
            </a:r>
            <a:r>
              <a:rPr lang="en-US" sz="1600" b="1"/>
              <a:t>260</a:t>
            </a:r>
            <a:r>
              <a:rPr lang="en-US" sz="1600"/>
              <a:t>, 352-355. </a:t>
            </a:r>
          </a:p>
        </p:txBody>
      </p:sp>
      <p:sp>
        <p:nvSpPr>
          <p:cNvPr id="438277" name="Rectangle 5"/>
          <p:cNvSpPr>
            <a:spLocks noChangeArrowheads="1"/>
          </p:cNvSpPr>
          <p:nvPr/>
        </p:nvSpPr>
        <p:spPr bwMode="auto">
          <a:xfrm>
            <a:off x="0" y="0"/>
            <a:ext cx="9144000" cy="784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>
            <a:spAutoFit/>
          </a:bodyPr>
          <a:lstStyle/>
          <a:p>
            <a:pPr algn="ctr" defTabSz="914608">
              <a:spcBef>
                <a:spcPct val="50000"/>
              </a:spcBef>
            </a:pPr>
            <a:r>
              <a:rPr lang="en-US" b="1">
                <a:solidFill>
                  <a:srgbClr val="0066FF"/>
                </a:solidFill>
                <a:latin typeface="Arial" charset="0"/>
              </a:rPr>
              <a:t>Replicate Linearly with Proofreading and Error Correction</a:t>
            </a:r>
          </a:p>
          <a:p>
            <a:pPr algn="ctr" defTabSz="914608">
              <a:spcBef>
                <a:spcPct val="50000"/>
              </a:spcBef>
            </a:pPr>
            <a:r>
              <a:rPr lang="en-US" b="1">
                <a:solidFill>
                  <a:srgbClr val="0066FF"/>
                </a:solidFill>
                <a:latin typeface="Arial" charset="0"/>
              </a:rPr>
              <a:t> Fold to 3D Functionality</a:t>
            </a:r>
          </a:p>
        </p:txBody>
      </p:sp>
      <p:pic>
        <p:nvPicPr>
          <p:cNvPr id="438278" name="Picture 6" descr="http://www.biochem.ucl.ac.uk/bsm/xtal/teach/repl/po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78" y="3403787"/>
            <a:ext cx="2742045" cy="159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8279" name="Picture 7" descr="http://www.biochem.ucl.ac.uk/bsm/xtal/teach/repl/pol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490" y="3403787"/>
            <a:ext cx="2743488" cy="162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8280" name="Picture 8" descr="http://www.biochem.ucl.ac.uk/bsm/xtal/teach/repl/pol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728" y="3262313"/>
            <a:ext cx="2837295" cy="174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8281" name="Rectangle 9"/>
          <p:cNvSpPr>
            <a:spLocks noChangeArrowheads="1"/>
          </p:cNvSpPr>
          <p:nvPr/>
        </p:nvSpPr>
        <p:spPr bwMode="auto">
          <a:xfrm>
            <a:off x="304512" y="5181320"/>
            <a:ext cx="2395682" cy="581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09" rIns="91418" bIns="45709">
            <a:spAutoFit/>
          </a:bodyPr>
          <a:lstStyle/>
          <a:p>
            <a:pPr defTabSz="914608"/>
            <a:r>
              <a:rPr lang="en-US" sz="1600" b="1"/>
              <a:t>template dependant 5'-3' </a:t>
            </a:r>
          </a:p>
          <a:p>
            <a:pPr defTabSz="914608"/>
            <a:r>
              <a:rPr lang="en-US" sz="1600" b="1"/>
              <a:t>primer extension</a:t>
            </a:r>
          </a:p>
        </p:txBody>
      </p:sp>
      <p:sp>
        <p:nvSpPr>
          <p:cNvPr id="438282" name="Rectangle 10"/>
          <p:cNvSpPr>
            <a:spLocks noChangeArrowheads="1"/>
          </p:cNvSpPr>
          <p:nvPr/>
        </p:nvSpPr>
        <p:spPr bwMode="auto">
          <a:xfrm>
            <a:off x="6324023" y="5181321"/>
            <a:ext cx="2215498" cy="64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09" rIns="91418" bIns="45709">
            <a:spAutoFit/>
          </a:bodyPr>
          <a:lstStyle/>
          <a:p>
            <a:pPr defTabSz="914608"/>
            <a:r>
              <a:rPr lang="en-US" b="1"/>
              <a:t>5'-3' error-correcting </a:t>
            </a:r>
          </a:p>
          <a:p>
            <a:pPr defTabSz="914608"/>
            <a:r>
              <a:rPr lang="en-US" b="1"/>
              <a:t>exonuclease</a:t>
            </a:r>
          </a:p>
        </p:txBody>
      </p:sp>
      <p:sp>
        <p:nvSpPr>
          <p:cNvPr id="438283" name="Rectangle 11"/>
          <p:cNvSpPr>
            <a:spLocks noChangeArrowheads="1"/>
          </p:cNvSpPr>
          <p:nvPr/>
        </p:nvSpPr>
        <p:spPr bwMode="auto">
          <a:xfrm>
            <a:off x="3352512" y="5181320"/>
            <a:ext cx="1812636" cy="581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09" rIns="91418" bIns="45709">
            <a:spAutoFit/>
          </a:bodyPr>
          <a:lstStyle/>
          <a:p>
            <a:pPr defTabSz="914608"/>
            <a:r>
              <a:rPr lang="en-US" sz="1600" b="1"/>
              <a:t>3'-5' proofreading </a:t>
            </a:r>
          </a:p>
          <a:p>
            <a:pPr defTabSz="914608"/>
            <a:r>
              <a:rPr lang="en-US" sz="1600" b="1"/>
              <a:t>exonuclease</a:t>
            </a:r>
          </a:p>
        </p:txBody>
      </p:sp>
      <p:pic>
        <p:nvPicPr>
          <p:cNvPr id="438284" name="Picture 12" descr="http://www.biochem.ucl.ac.uk/bsm/xtal/teach/repl/tiny_klenow.num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23" y="837640"/>
            <a:ext cx="1707285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8285" name="Text Box 13"/>
          <p:cNvSpPr txBox="1">
            <a:spLocks noChangeArrowheads="1"/>
          </p:cNvSpPr>
          <p:nvPr/>
        </p:nvSpPr>
        <p:spPr bwMode="auto">
          <a:xfrm>
            <a:off x="7070148" y="1106581"/>
            <a:ext cx="1689842" cy="83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09" rIns="91418" bIns="45709">
            <a:spAutoFit/>
          </a:bodyPr>
          <a:lstStyle>
            <a:lvl1pPr defTabSz="10191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09588" defTabSz="10191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19175" defTabSz="10191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28763" defTabSz="10191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38350" defTabSz="10191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955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527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099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671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</a:rPr>
              <a:t>Error Rate:</a:t>
            </a:r>
          </a:p>
          <a:p>
            <a:pPr eaLnBrk="1" hangingPunct="1"/>
            <a:r>
              <a:rPr lang="en-US">
                <a:latin typeface="Arial" charset="0"/>
              </a:rPr>
              <a:t>1: 10</a:t>
            </a:r>
            <a:r>
              <a:rPr lang="en-US" baseline="30000">
                <a:latin typeface="Arial" charset="0"/>
              </a:rPr>
              <a:t>8</a:t>
            </a:r>
          </a:p>
        </p:txBody>
      </p:sp>
      <p:sp>
        <p:nvSpPr>
          <p:cNvPr id="438286" name="Text Box 14"/>
          <p:cNvSpPr txBox="1">
            <a:spLocks noChangeArrowheads="1"/>
          </p:cNvSpPr>
          <p:nvPr/>
        </p:nvSpPr>
        <p:spPr bwMode="auto">
          <a:xfrm>
            <a:off x="7107671" y="2130519"/>
            <a:ext cx="1978602" cy="83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>
            <a:spAutoFit/>
          </a:bodyPr>
          <a:lstStyle>
            <a:lvl1pPr defTabSz="10191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09588" defTabSz="10191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19175" defTabSz="10191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28763" defTabSz="10191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38350" defTabSz="10191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955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527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099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671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</a:rPr>
              <a:t>100 Steps per second</a:t>
            </a:r>
            <a:endParaRPr lang="en-US" baseline="30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872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BioFAB - From Bits to Cells</a:t>
            </a: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0" y="2114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4100" name="Object 4"/>
          <p:cNvGraphicFramePr>
            <a:graphicFrameLocks noChangeAspect="1"/>
          </p:cNvGraphicFramePr>
          <p:nvPr/>
        </p:nvGraphicFramePr>
        <p:xfrm>
          <a:off x="1295400" y="642938"/>
          <a:ext cx="6248400" cy="446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06" name="Bitmap Image" r:id="rId4" imgW="3419952" imgH="2419048" progId="Paint.Picture">
                  <p:embed/>
                </p:oleObj>
              </mc:Choice>
              <mc:Fallback>
                <p:oleObj name="Bitmap Image" r:id="rId4" imgW="3419952" imgH="241904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642938"/>
                        <a:ext cx="6248400" cy="4462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0" y="5122863"/>
            <a:ext cx="91440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b="1"/>
              <a:t>Schematic of BioFab Computer to Pathway</a:t>
            </a:r>
            <a:r>
              <a:rPr lang="en-US"/>
              <a:t>. </a:t>
            </a:r>
            <a:r>
              <a:rPr lang="en-US" b="1"/>
              <a:t>A</a:t>
            </a:r>
            <a:r>
              <a:rPr lang="en-US"/>
              <a:t>. Gene pathway sequence.  </a:t>
            </a:r>
            <a:r>
              <a:rPr lang="en-US" b="1"/>
              <a:t>B</a:t>
            </a:r>
            <a:r>
              <a:rPr lang="en-US"/>
              <a:t>. Corresponding array of overlapping oligonucleotides  </a:t>
            </a:r>
            <a:r>
              <a:rPr lang="en-US" b="1"/>
              <a:t>C</a:t>
            </a:r>
            <a:r>
              <a:rPr lang="en-US"/>
              <a:t>. Error correcting assembly in to low error rate pathways. </a:t>
            </a:r>
            <a:r>
              <a:rPr lang="en-US" b="1"/>
              <a:t>D</a:t>
            </a:r>
            <a:r>
              <a:rPr lang="en-US"/>
              <a:t>. Expression in cells </a:t>
            </a:r>
          </a:p>
        </p:txBody>
      </p:sp>
    </p:spTree>
    <p:extLst>
      <p:ext uri="{BB962C8B-B14F-4D97-AF65-F5344CB8AC3E}">
        <p14:creationId xmlns:p14="http://schemas.microsoft.com/office/powerpoint/2010/main" val="4626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285" y="0"/>
            <a:ext cx="560820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363" name="Rectangle 3"/>
          <p:cNvSpPr>
            <a:spLocks noChangeArrowheads="1"/>
          </p:cNvSpPr>
          <p:nvPr/>
        </p:nvSpPr>
        <p:spPr bwMode="auto">
          <a:xfrm rot="-5400000">
            <a:off x="-2750556" y="2628480"/>
            <a:ext cx="7772681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 anchor="ctr"/>
          <a:lstStyle/>
          <a:p>
            <a:pPr algn="ctr" defTabSz="914608"/>
            <a:r>
              <a:rPr lang="en-US" sz="2600" b="1" dirty="0" smtClean="0">
                <a:solidFill>
                  <a:srgbClr val="CC0000"/>
                </a:solidFill>
                <a:latin typeface="Arial Rounded MT Bold" pitchFamily="34" charset="0"/>
              </a:rPr>
              <a:t>A </a:t>
            </a:r>
            <a:r>
              <a:rPr lang="en-US" sz="2600" b="1" dirty="0">
                <a:solidFill>
                  <a:srgbClr val="CC0000"/>
                </a:solidFill>
                <a:latin typeface="Arial Rounded MT Bold" pitchFamily="34" charset="0"/>
              </a:rPr>
              <a:t>Genetic Switch</a:t>
            </a:r>
            <a:endParaRPr lang="en-US" sz="2600" b="1" dirty="0">
              <a:solidFill>
                <a:srgbClr val="FF9933"/>
              </a:solidFill>
              <a:latin typeface="Arial Rounded MT Bold" pitchFamily="34" charset="0"/>
            </a:endParaRPr>
          </a:p>
        </p:txBody>
      </p:sp>
      <p:sp>
        <p:nvSpPr>
          <p:cNvPr id="399364" name="Text Box 4"/>
          <p:cNvSpPr txBox="1">
            <a:spLocks noChangeArrowheads="1"/>
          </p:cNvSpPr>
          <p:nvPr/>
        </p:nvSpPr>
        <p:spPr bwMode="auto">
          <a:xfrm>
            <a:off x="7220240" y="6063784"/>
            <a:ext cx="2000250" cy="64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 defTabSz="10191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09588" defTabSz="10191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19175" defTabSz="10191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28763" defTabSz="10191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38350" defTabSz="10191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955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527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099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671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/>
              <a:t>Ref: Ptashne-</a:t>
            </a:r>
          </a:p>
          <a:p>
            <a:r>
              <a:rPr lang="en-US" sz="1800"/>
              <a:t>The Genetic Switch</a:t>
            </a:r>
            <a:endParaRPr lang="en-US"/>
          </a:p>
        </p:txBody>
      </p:sp>
      <p:pic>
        <p:nvPicPr>
          <p:cNvPr id="27650" name="Picture 2" descr="http://ecx.images-amazon.com/images/I/51RjKPlGsWL._SL500_AA300_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9" r="13034"/>
          <a:stretch/>
        </p:blipFill>
        <p:spPr bwMode="auto">
          <a:xfrm>
            <a:off x="5795493" y="228600"/>
            <a:ext cx="3039414" cy="411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8634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3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0" y="1371600"/>
          <a:ext cx="5092700" cy="369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34" name="Image" r:id="rId4" imgW="8076190" imgH="5866667" progId="Photoshop.Image.7">
                  <p:embed/>
                </p:oleObj>
              </mc:Choice>
              <mc:Fallback>
                <p:oleObj name="Image" r:id="rId4" imgW="8076190" imgH="5866667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71600"/>
                        <a:ext cx="5092700" cy="3698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med" len="med"/>
                            <a:tailEnd type="none" w="med" len="med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3" name="Rectangle 4"/>
          <p:cNvSpPr>
            <a:spLocks noGrp="1" noChangeArrowheads="1"/>
          </p:cNvSpPr>
          <p:nvPr>
            <p:ph type="title"/>
          </p:nvPr>
        </p:nvSpPr>
        <p:spPr>
          <a:xfrm>
            <a:off x="1600200" y="5105400"/>
            <a:ext cx="6248400" cy="1133475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3600" b="1" u="sng" smtClean="0">
                <a:solidFill>
                  <a:schemeClr val="accent2"/>
                </a:solidFill>
              </a:rPr>
              <a:t>~ 1M Oligos/Chip</a:t>
            </a:r>
            <a:r>
              <a:rPr lang="en-US" sz="3600" b="1" smtClean="0">
                <a:solidFill>
                  <a:schemeClr val="accent2"/>
                </a:solidFill>
              </a:rPr>
              <a:t/>
            </a:r>
            <a:br>
              <a:rPr lang="en-US" sz="3600" b="1" smtClean="0">
                <a:solidFill>
                  <a:schemeClr val="accent2"/>
                </a:solidFill>
              </a:rPr>
            </a:br>
            <a:r>
              <a:rPr lang="en-US" sz="2800" b="1" smtClean="0">
                <a:solidFill>
                  <a:schemeClr val="accent2"/>
                </a:solidFill>
              </a:rPr>
              <a:t>60 Mbp  for ~ $1K</a:t>
            </a:r>
          </a:p>
        </p:txBody>
      </p:sp>
      <p:sp>
        <p:nvSpPr>
          <p:cNvPr id="5124" name="Text Box 5"/>
          <p:cNvSpPr txBox="1">
            <a:spLocks noChangeArrowheads="1"/>
          </p:cNvSpPr>
          <p:nvPr/>
        </p:nvSpPr>
        <p:spPr bwMode="auto">
          <a:xfrm>
            <a:off x="4572000" y="6554788"/>
            <a:ext cx="41910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zh-CN" sz="1400">
                <a:ea typeface="SimSun" pitchFamily="2" charset="-122"/>
                <a:cs typeface="Arial" charset="0"/>
              </a:rPr>
              <a:t>Tian, Gong, Church, Nature 2005 </a:t>
            </a:r>
            <a:endParaRPr lang="en-US" sz="1400">
              <a:ea typeface="SimSun" pitchFamily="2" charset="-122"/>
              <a:cs typeface="Arial" charset="0"/>
            </a:endParaRPr>
          </a:p>
        </p:txBody>
      </p:sp>
      <p:sp>
        <p:nvSpPr>
          <p:cNvPr id="5125" name="Text Box 6"/>
          <p:cNvSpPr txBox="1">
            <a:spLocks noChangeArrowheads="1"/>
          </p:cNvSpPr>
          <p:nvPr/>
        </p:nvSpPr>
        <p:spPr bwMode="auto">
          <a:xfrm>
            <a:off x="1905000" y="609600"/>
            <a:ext cx="5286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>
                <a:latin typeface="Times New Roman" pitchFamily="18" charset="0"/>
              </a:rPr>
              <a:t>~1000x Lower Oligonucleotide Cost</a:t>
            </a:r>
          </a:p>
        </p:txBody>
      </p:sp>
      <p:sp>
        <p:nvSpPr>
          <p:cNvPr id="5126" name="Text Box 7"/>
          <p:cNvSpPr txBox="1">
            <a:spLocks noChangeArrowheads="1"/>
          </p:cNvSpPr>
          <p:nvPr/>
        </p:nvSpPr>
        <p:spPr bwMode="auto">
          <a:xfrm>
            <a:off x="0" y="39688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>
                <a:solidFill>
                  <a:srgbClr val="000099"/>
                </a:solidFill>
              </a:rPr>
              <a:t>Chip Based Oligo Nucleotide Synthesis</a:t>
            </a:r>
          </a:p>
        </p:txBody>
      </p:sp>
      <p:pic>
        <p:nvPicPr>
          <p:cNvPr id="5127" name="Picture 13" descr="http://www.technologyreview.com/files/14203/autism_zoomin_x22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825" y="2895600"/>
            <a:ext cx="27051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Rectangle 3"/>
          <p:cNvSpPr>
            <a:spLocks noChangeArrowheads="1"/>
          </p:cNvSpPr>
          <p:nvPr/>
        </p:nvSpPr>
        <p:spPr bwMode="auto">
          <a:xfrm>
            <a:off x="4564063" y="6246813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/>
              <a:t>http://www.technologyreview.com/biomedicine/20035/</a:t>
            </a:r>
          </a:p>
        </p:txBody>
      </p:sp>
      <p:pic>
        <p:nvPicPr>
          <p:cNvPr id="5129" name="Picture 16" descr="What is a DNA Microarray?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7" b="44128"/>
          <a:stretch>
            <a:fillRect/>
          </a:stretch>
        </p:blipFill>
        <p:spPr bwMode="auto">
          <a:xfrm>
            <a:off x="6096000" y="1219200"/>
            <a:ext cx="2190750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4"/>
          <p:cNvSpPr>
            <a:spLocks noChangeArrowheads="1"/>
          </p:cNvSpPr>
          <p:nvPr/>
        </p:nvSpPr>
        <p:spPr bwMode="auto">
          <a:xfrm>
            <a:off x="-7938" y="6334125"/>
            <a:ext cx="4572001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/>
              <a:t>http://learn.genetics.utah.edu/content/labs/microarray/analysis/</a:t>
            </a:r>
          </a:p>
        </p:txBody>
      </p:sp>
    </p:spTree>
    <p:extLst>
      <p:ext uri="{BB962C8B-B14F-4D97-AF65-F5344CB8AC3E}">
        <p14:creationId xmlns:p14="http://schemas.microsoft.com/office/powerpoint/2010/main" val="34822404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eneProSynv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"/>
          <a:stretch>
            <a:fillRect/>
          </a:stretch>
        </p:blipFill>
        <p:spPr bwMode="auto">
          <a:xfrm>
            <a:off x="304800" y="1905000"/>
            <a:ext cx="49530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431800" y="5257800"/>
            <a:ext cx="254000" cy="6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28600" y="4953000"/>
            <a:ext cx="660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500"/>
              <a:t>1 mm</a:t>
            </a: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0" y="-15240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3800">
                <a:solidFill>
                  <a:schemeClr val="tx2"/>
                </a:solidFill>
                <a:latin typeface="Trebuchet MS" pitchFamily="34" charset="0"/>
              </a:rPr>
              <a:t>MicroFluidic Gene and Protein Synthesis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533400" y="1219200"/>
            <a:ext cx="4489450" cy="406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000" i="1"/>
              <a:t>oligos </a:t>
            </a:r>
            <a:r>
              <a:rPr lang="en-US" sz="2000" i="1">
                <a:sym typeface="Wingdings" pitchFamily="2" charset="2"/>
              </a:rPr>
              <a:t> gene  protein</a:t>
            </a:r>
            <a:endParaRPr lang="en-US" sz="2000" i="1"/>
          </a:p>
        </p:txBody>
      </p:sp>
      <p:sp>
        <p:nvSpPr>
          <p:cNvPr id="6151" name="Line 11"/>
          <p:cNvSpPr>
            <a:spLocks noChangeShapeType="1"/>
          </p:cNvSpPr>
          <p:nvPr/>
        </p:nvSpPr>
        <p:spPr bwMode="auto">
          <a:xfrm flipH="1">
            <a:off x="1143000" y="2794000"/>
            <a:ext cx="4191000" cy="914400"/>
          </a:xfrm>
          <a:prstGeom prst="line">
            <a:avLst/>
          </a:prstGeom>
          <a:noFill/>
          <a:ln w="31750">
            <a:solidFill>
              <a:srgbClr val="FF99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2" name="Line 12"/>
          <p:cNvSpPr>
            <a:spLocks noChangeShapeType="1"/>
          </p:cNvSpPr>
          <p:nvPr/>
        </p:nvSpPr>
        <p:spPr bwMode="auto">
          <a:xfrm flipH="1">
            <a:off x="2514600" y="2794000"/>
            <a:ext cx="2667000" cy="914400"/>
          </a:xfrm>
          <a:prstGeom prst="line">
            <a:avLst/>
          </a:prstGeom>
          <a:noFill/>
          <a:ln w="31750">
            <a:solidFill>
              <a:srgbClr val="FF99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3" name="Line 13"/>
          <p:cNvSpPr>
            <a:spLocks noChangeShapeType="1"/>
          </p:cNvSpPr>
          <p:nvPr/>
        </p:nvSpPr>
        <p:spPr bwMode="auto">
          <a:xfrm flipH="1">
            <a:off x="3962400" y="2794000"/>
            <a:ext cx="1295400" cy="914400"/>
          </a:xfrm>
          <a:prstGeom prst="line">
            <a:avLst/>
          </a:prstGeom>
          <a:noFill/>
          <a:ln w="31750">
            <a:solidFill>
              <a:srgbClr val="FF99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4" name="Text Box 14"/>
          <p:cNvSpPr txBox="1">
            <a:spLocks noChangeArrowheads="1"/>
          </p:cNvSpPr>
          <p:nvPr/>
        </p:nvSpPr>
        <p:spPr bwMode="auto">
          <a:xfrm>
            <a:off x="4800600" y="1955800"/>
            <a:ext cx="1295400" cy="835025"/>
          </a:xfrm>
          <a:prstGeom prst="rect">
            <a:avLst/>
          </a:prstGeom>
          <a:solidFill>
            <a:schemeClr val="bg1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/>
              <a:t>45 nL gene synthesis reactors x3</a:t>
            </a:r>
          </a:p>
        </p:txBody>
      </p:sp>
      <p:sp>
        <p:nvSpPr>
          <p:cNvPr id="6155" name="Text Box 15"/>
          <p:cNvSpPr txBox="1">
            <a:spLocks noChangeArrowheads="1"/>
          </p:cNvSpPr>
          <p:nvPr/>
        </p:nvSpPr>
        <p:spPr bwMode="auto">
          <a:xfrm>
            <a:off x="4724400" y="3479800"/>
            <a:ext cx="1447800" cy="835025"/>
          </a:xfrm>
          <a:prstGeom prst="rect">
            <a:avLst/>
          </a:prstGeom>
          <a:solidFill>
            <a:schemeClr val="bg1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/>
              <a:t>12 nL protein synthesis reactors x3</a:t>
            </a:r>
          </a:p>
        </p:txBody>
      </p:sp>
      <p:sp>
        <p:nvSpPr>
          <p:cNvPr id="6156" name="Line 16"/>
          <p:cNvSpPr>
            <a:spLocks noChangeShapeType="1"/>
          </p:cNvSpPr>
          <p:nvPr/>
        </p:nvSpPr>
        <p:spPr bwMode="auto">
          <a:xfrm flipH="1">
            <a:off x="1524000" y="4318000"/>
            <a:ext cx="3733800" cy="381000"/>
          </a:xfrm>
          <a:prstGeom prst="line">
            <a:avLst/>
          </a:prstGeom>
          <a:noFill/>
          <a:ln w="31750">
            <a:solidFill>
              <a:srgbClr val="FF99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7" name="Line 17"/>
          <p:cNvSpPr>
            <a:spLocks noChangeShapeType="1"/>
          </p:cNvSpPr>
          <p:nvPr/>
        </p:nvSpPr>
        <p:spPr bwMode="auto">
          <a:xfrm flipH="1">
            <a:off x="2971800" y="4318000"/>
            <a:ext cx="2286000" cy="533400"/>
          </a:xfrm>
          <a:prstGeom prst="line">
            <a:avLst/>
          </a:prstGeom>
          <a:noFill/>
          <a:ln w="31750">
            <a:solidFill>
              <a:srgbClr val="FF99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8" name="Line 18"/>
          <p:cNvSpPr>
            <a:spLocks noChangeShapeType="1"/>
          </p:cNvSpPr>
          <p:nvPr/>
        </p:nvSpPr>
        <p:spPr bwMode="auto">
          <a:xfrm flipH="1">
            <a:off x="4419600" y="4318000"/>
            <a:ext cx="838200" cy="533400"/>
          </a:xfrm>
          <a:prstGeom prst="line">
            <a:avLst/>
          </a:prstGeom>
          <a:noFill/>
          <a:ln w="31750">
            <a:solidFill>
              <a:srgbClr val="FF99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9" name="Text Box 19"/>
          <p:cNvSpPr txBox="1">
            <a:spLocks noChangeArrowheads="1"/>
          </p:cNvSpPr>
          <p:nvPr/>
        </p:nvSpPr>
        <p:spPr bwMode="auto">
          <a:xfrm>
            <a:off x="228600" y="5708650"/>
            <a:ext cx="5486400" cy="84455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/>
              <a:t>Can we synthesize from oligos, in parallel, genes for three fluorescent proteins, then express them to assay their function in an integrated device?</a:t>
            </a:r>
          </a:p>
        </p:txBody>
      </p:sp>
      <p:sp>
        <p:nvSpPr>
          <p:cNvPr id="6160" name="Text Box 20"/>
          <p:cNvSpPr txBox="1">
            <a:spLocks noChangeArrowheads="1"/>
          </p:cNvSpPr>
          <p:nvPr/>
        </p:nvSpPr>
        <p:spPr bwMode="auto">
          <a:xfrm>
            <a:off x="6156325" y="6477000"/>
            <a:ext cx="3081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Kong/Jacobson - MIT</a:t>
            </a:r>
          </a:p>
        </p:txBody>
      </p:sp>
      <p:pic>
        <p:nvPicPr>
          <p:cNvPr id="6161" name="Picture 21" descr="Figure4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914400"/>
            <a:ext cx="13255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22" descr="Figure4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413" y="914400"/>
            <a:ext cx="1449387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3" name="Text Box 23"/>
          <p:cNvSpPr txBox="1">
            <a:spLocks noChangeArrowheads="1"/>
          </p:cNvSpPr>
          <p:nvPr/>
        </p:nvSpPr>
        <p:spPr bwMode="auto">
          <a:xfrm>
            <a:off x="6248400" y="2463800"/>
            <a:ext cx="2819400" cy="40132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hlink"/>
              </a:buClr>
              <a:buFont typeface="Wingdings" pitchFamily="2" charset="2"/>
              <a:buChar char="§"/>
            </a:pPr>
            <a:r>
              <a:rPr lang="en-US" sz="1600"/>
              <a:t>First successful gene synthesis in a microfluidic environment at volumes at least an order of magnitude smaller than standard techniques</a:t>
            </a:r>
          </a:p>
          <a:p>
            <a:pPr eaLnBrk="1" hangingPunct="1">
              <a:buClr>
                <a:schemeClr val="hlink"/>
              </a:buClr>
              <a:buFont typeface="Wingdings" pitchFamily="2" charset="2"/>
              <a:buNone/>
            </a:pPr>
            <a:endParaRPr lang="en-US" sz="1600"/>
          </a:p>
          <a:p>
            <a:pPr eaLnBrk="1" hangingPunct="1">
              <a:buClr>
                <a:schemeClr val="hlink"/>
              </a:buClr>
              <a:buFont typeface="Wingdings" pitchFamily="2" charset="2"/>
              <a:buChar char="§"/>
            </a:pPr>
            <a:r>
              <a:rPr lang="en-US" sz="1600"/>
              <a:t>500 nL sufficient for read-out by direct sequencing, cloning, and gel electrophoresis</a:t>
            </a:r>
          </a:p>
          <a:p>
            <a:pPr eaLnBrk="1" hangingPunct="1">
              <a:buClr>
                <a:schemeClr val="hlink"/>
              </a:buClr>
              <a:buFont typeface="Wingdings" pitchFamily="2" charset="2"/>
              <a:buChar char="§"/>
            </a:pPr>
            <a:endParaRPr lang="en-US" sz="1600"/>
          </a:p>
          <a:p>
            <a:pPr eaLnBrk="1" hangingPunct="1">
              <a:buClr>
                <a:schemeClr val="hlink"/>
              </a:buClr>
              <a:buFont typeface="Wingdings" pitchFamily="2" charset="2"/>
              <a:buChar char="§"/>
            </a:pPr>
            <a:r>
              <a:rPr lang="en-US" sz="1600"/>
              <a:t>Error rates for microfluidic gene synthesis comparable to synthesis in macroscopic volumes</a:t>
            </a:r>
          </a:p>
        </p:txBody>
      </p:sp>
    </p:spTree>
    <p:extLst>
      <p:ext uri="{BB962C8B-B14F-4D97-AF65-F5344CB8AC3E}">
        <p14:creationId xmlns:p14="http://schemas.microsoft.com/office/powerpoint/2010/main" val="267444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47800"/>
            <a:ext cx="5791200" cy="235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0"/>
            <a:ext cx="388620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870325"/>
            <a:ext cx="4038600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269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5715000" cy="463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0" y="6400800"/>
            <a:ext cx="244316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BioParts.mit.edu</a:t>
            </a:r>
          </a:p>
        </p:txBody>
      </p:sp>
      <p:sp>
        <p:nvSpPr>
          <p:cNvPr id="9220" name="Text Box 351"/>
          <p:cNvSpPr txBox="1">
            <a:spLocks noChangeArrowheads="1"/>
          </p:cNvSpPr>
          <p:nvPr/>
        </p:nvSpPr>
        <p:spPr bwMode="auto">
          <a:xfrm>
            <a:off x="0" y="7620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Bio Parts for Synthetic Biology</a:t>
            </a:r>
          </a:p>
        </p:txBody>
      </p:sp>
      <p:pic>
        <p:nvPicPr>
          <p:cNvPr id="9221" name="Picture 352" descr="bacteri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600200"/>
            <a:ext cx="2057400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 Box 353"/>
          <p:cNvSpPr txBox="1">
            <a:spLocks noChangeArrowheads="1"/>
          </p:cNvSpPr>
          <p:nvPr/>
        </p:nvSpPr>
        <p:spPr bwMode="auto">
          <a:xfrm>
            <a:off x="6705600" y="685800"/>
            <a:ext cx="1752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/>
              <a:t>NSF - SynBERC</a:t>
            </a:r>
          </a:p>
        </p:txBody>
      </p:sp>
      <p:pic>
        <p:nvPicPr>
          <p:cNvPr id="9223" name="Picture 354" descr="_wsb_498x537_KillerTattackingCancerCellHighR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657600"/>
            <a:ext cx="21907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006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3886200" cy="466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286000"/>
            <a:ext cx="4848225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2" name="TextBox 1"/>
          <p:cNvSpPr txBox="1">
            <a:spLocks noChangeArrowheads="1"/>
          </p:cNvSpPr>
          <p:nvPr/>
        </p:nvSpPr>
        <p:spPr bwMode="auto">
          <a:xfrm>
            <a:off x="0" y="147638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dirty="0">
                <a:latin typeface="+mn-lt"/>
              </a:rPr>
              <a:t>Patterning Multicellular Organisms</a:t>
            </a:r>
          </a:p>
        </p:txBody>
      </p:sp>
      <p:sp>
        <p:nvSpPr>
          <p:cNvPr id="12293" name="Rectangle 1"/>
          <p:cNvSpPr>
            <a:spLocks noChangeArrowheads="1"/>
          </p:cNvSpPr>
          <p:nvPr/>
        </p:nvSpPr>
        <p:spPr bwMode="auto">
          <a:xfrm>
            <a:off x="4314825" y="4792663"/>
            <a:ext cx="45720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dirty="0"/>
              <a:t>A synthetic multicellular system for programmed pattern formation</a:t>
            </a:r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S </a:t>
            </a:r>
            <a:r>
              <a:rPr lang="en-US" dirty="0" err="1"/>
              <a:t>Basu</a:t>
            </a:r>
            <a:r>
              <a:rPr lang="en-US" dirty="0"/>
              <a:t>, Y </a:t>
            </a:r>
            <a:r>
              <a:rPr lang="en-US" dirty="0" err="1"/>
              <a:t>Gerchman</a:t>
            </a:r>
            <a:r>
              <a:rPr lang="en-US" dirty="0"/>
              <a:t>, CH Collins, FH Arnold… - Nature, </a:t>
            </a:r>
            <a:r>
              <a:rPr lang="en-US" dirty="0" smtClean="0"/>
              <a:t>2005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44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landesbioscience.com/curie/images/chapters/Papageorgiou02Gehr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50" t="-2" r="987" b="55862"/>
          <a:stretch>
            <a:fillRect/>
          </a:stretch>
        </p:blipFill>
        <p:spPr bwMode="auto">
          <a:xfrm>
            <a:off x="669925" y="3597275"/>
            <a:ext cx="247015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1"/>
          <p:cNvSpPr>
            <a:spLocks noChangeArrowheads="1"/>
          </p:cNvSpPr>
          <p:nvPr/>
        </p:nvSpPr>
        <p:spPr bwMode="auto">
          <a:xfrm>
            <a:off x="4419600" y="6016625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/>
              <a:t>http://www.landesbioscience.com/curie/chapter/3082/</a:t>
            </a:r>
          </a:p>
        </p:txBody>
      </p:sp>
      <p:pic>
        <p:nvPicPr>
          <p:cNvPr id="13316" name="Picture 4" descr="http://www.biologycorner.com/resources/homeobox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4" t="2" r="539" b="59377"/>
          <a:stretch>
            <a:fillRect/>
          </a:stretch>
        </p:blipFill>
        <p:spPr bwMode="auto">
          <a:xfrm>
            <a:off x="3216275" y="1981200"/>
            <a:ext cx="5927725" cy="271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2"/>
          <p:cNvSpPr>
            <a:spLocks noChangeArrowheads="1"/>
          </p:cNvSpPr>
          <p:nvPr/>
        </p:nvSpPr>
        <p:spPr bwMode="auto">
          <a:xfrm>
            <a:off x="4419600" y="6356350"/>
            <a:ext cx="4572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/>
              <a:t>http://www.biologycorner.com/APbiology/DNA/15_mutations.html</a:t>
            </a:r>
          </a:p>
        </p:txBody>
      </p:sp>
      <p:pic>
        <p:nvPicPr>
          <p:cNvPr id="13318" name="Picture 2" descr="http://www.landesbioscience.com/curie/images/chapters/Papageorgiou02Gehr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" t="-2" r="50041" b="55862"/>
          <a:stretch>
            <a:fillRect/>
          </a:stretch>
        </p:blipFill>
        <p:spPr bwMode="auto">
          <a:xfrm>
            <a:off x="731838" y="1519238"/>
            <a:ext cx="2468562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/>
              <a:t>HomeoBox</a:t>
            </a:r>
          </a:p>
          <a:p>
            <a:pPr algn="ctr" eaLnBrk="1" hangingPunct="1"/>
            <a:r>
              <a:rPr lang="en-US"/>
              <a:t>Programming the Construction of New Organisms</a:t>
            </a:r>
          </a:p>
        </p:txBody>
      </p:sp>
    </p:spTree>
    <p:extLst>
      <p:ext uri="{BB962C8B-B14F-4D97-AF65-F5344CB8AC3E}">
        <p14:creationId xmlns:p14="http://schemas.microsoft.com/office/powerpoint/2010/main" val="278592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17463" y="0"/>
            <a:ext cx="9126537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+mn-lt"/>
                <a:cs typeface="Arial" charset="0"/>
              </a:rPr>
              <a:t>Cells as Chemical Factories</a:t>
            </a:r>
          </a:p>
        </p:txBody>
      </p:sp>
      <p:pic>
        <p:nvPicPr>
          <p:cNvPr id="14339" name="Picture 2" descr="http://t2.gstatic.com/images?q=tbn:ANd9GcR9MRSHAsf_6qcn0THOwsZASyuJ0e3_2K5T_E62rJZH1Ovw8dpU9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600200"/>
            <a:ext cx="3181350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http://t0.gstatic.com/images?q=tbn:ANd9GcSNeS0aY0o4wgkhOEMPIxe78tmsfjmCEvr25BNo6ZEJKFIsKVj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513" y="426720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Rectangle 2"/>
          <p:cNvSpPr>
            <a:spLocks noChangeArrowheads="1"/>
          </p:cNvSpPr>
          <p:nvPr/>
        </p:nvSpPr>
        <p:spPr bwMode="auto">
          <a:xfrm>
            <a:off x="4572000" y="6334125"/>
            <a:ext cx="457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/>
              <a:t>http://3rdpartylogistics.blogspot.com/2011/10/genetic-bacteria-genetic-modification.html</a:t>
            </a:r>
          </a:p>
        </p:txBody>
      </p:sp>
      <p:pic>
        <p:nvPicPr>
          <p:cNvPr id="14342" name="Picture 6" descr="http://www.latonkorea.com/img/pla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2438400"/>
            <a:ext cx="4554537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4800600" y="3446463"/>
            <a:ext cx="685800" cy="9715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44" name="Rectangle 4"/>
          <p:cNvSpPr>
            <a:spLocks noChangeArrowheads="1"/>
          </p:cNvSpPr>
          <p:nvPr/>
        </p:nvSpPr>
        <p:spPr bwMode="auto">
          <a:xfrm>
            <a:off x="-17463" y="6550025"/>
            <a:ext cx="457200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/>
              <a:t>http://www.latonkorea.com/Plant.html</a:t>
            </a:r>
          </a:p>
        </p:txBody>
      </p:sp>
    </p:spTree>
    <p:extLst>
      <p:ext uri="{BB962C8B-B14F-4D97-AF65-F5344CB8AC3E}">
        <p14:creationId xmlns:p14="http://schemas.microsoft.com/office/powerpoint/2010/main" val="302592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pathw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8305800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0" y="76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/>
              <a:t>Artemisinin Pathway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6524625"/>
            <a:ext cx="53800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/>
              <a:t>http://www.lbl.gov/LBL-Programs/pbd/synthbio/pathways.htm</a:t>
            </a:r>
          </a:p>
        </p:txBody>
      </p:sp>
    </p:spTree>
    <p:extLst>
      <p:ext uri="{BB962C8B-B14F-4D97-AF65-F5344CB8AC3E}">
        <p14:creationId xmlns:p14="http://schemas.microsoft.com/office/powerpoint/2010/main" val="266885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/>
          <p:cNvGrpSpPr>
            <a:grpSpLocks/>
          </p:cNvGrpSpPr>
          <p:nvPr/>
        </p:nvGrpSpPr>
        <p:grpSpPr bwMode="auto">
          <a:xfrm>
            <a:off x="16098" y="641350"/>
            <a:ext cx="6156101" cy="6162675"/>
            <a:chOff x="240" y="288"/>
            <a:chExt cx="3888" cy="3741"/>
          </a:xfrm>
        </p:grpSpPr>
        <p:pic>
          <p:nvPicPr>
            <p:cNvPr id="1539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88"/>
              <a:ext cx="3888" cy="35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400" name="Text Box 4"/>
            <p:cNvSpPr txBox="1">
              <a:spLocks noChangeArrowheads="1"/>
            </p:cNvSpPr>
            <p:nvPr/>
          </p:nvSpPr>
          <p:spPr bwMode="auto">
            <a:xfrm>
              <a:off x="662" y="3862"/>
              <a:ext cx="2291" cy="1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200" b="1">
                  <a:cs typeface="Arial" charset="0"/>
                </a:rPr>
                <a:t>Jones and Woods, Microbiological Reviews 1986</a:t>
              </a:r>
            </a:p>
          </p:txBody>
        </p:sp>
      </p:grpSp>
      <p:pic>
        <p:nvPicPr>
          <p:cNvPr id="15363" name="Picture 5" descr="Clostridium_acetobutylic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066800"/>
            <a:ext cx="1752600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>
                <a:cs typeface="Arial" charset="0"/>
              </a:rPr>
              <a:t>Butanol – Next Gen BioFuel</a:t>
            </a:r>
          </a:p>
        </p:txBody>
      </p:sp>
      <p:graphicFrame>
        <p:nvGraphicFramePr>
          <p:cNvPr id="578567" name="Group 7"/>
          <p:cNvGraphicFramePr>
            <a:graphicFrameLocks noGrp="1"/>
          </p:cNvGraphicFramePr>
          <p:nvPr>
            <p:ph/>
          </p:nvPr>
        </p:nvGraphicFramePr>
        <p:xfrm>
          <a:off x="5334000" y="4994275"/>
          <a:ext cx="3429000" cy="1816144"/>
        </p:xfrm>
        <a:graphic>
          <a:graphicData uri="http://schemas.openxmlformats.org/drawingml/2006/table">
            <a:tbl>
              <a:tblPr/>
              <a:tblGrid>
                <a:gridCol w="1143000"/>
                <a:gridCol w="1143000"/>
                <a:gridCol w="1143000"/>
              </a:tblGrid>
              <a:tr h="3047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84" marB="4568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Wiezmann</a:t>
                      </a: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GMO</a:t>
                      </a: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7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A:B:E</a:t>
                      </a:r>
                    </a:p>
                  </a:txBody>
                  <a:tcPr marT="45684" marB="4568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3:6:1</a:t>
                      </a: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0:10:0</a:t>
                      </a: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Yield</a:t>
                      </a:r>
                    </a:p>
                  </a:txBody>
                  <a:tcPr marT="45684" marB="4568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1.4G /Bushell</a:t>
                      </a: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2.5 G/ Bushell</a:t>
                      </a: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7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Toxicity</a:t>
                      </a:r>
                    </a:p>
                  </a:txBody>
                  <a:tcPr marT="45684" marB="4568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1-2%</a:t>
                      </a: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?</a:t>
                      </a: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38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Production</a:t>
                      </a:r>
                    </a:p>
                  </a:txBody>
                  <a:tcPr marT="45684" marB="4568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4.5 g/L/h</a:t>
                      </a: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 g/L/h</a:t>
                      </a:r>
                    </a:p>
                  </a:txBody>
                  <a:tcPr marT="45684" marB="456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94" name="Picture 36" descr="switchgrasscrop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066800"/>
            <a:ext cx="203835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95" name="Line 37"/>
          <p:cNvSpPr>
            <a:spLocks noChangeShapeType="1"/>
          </p:cNvSpPr>
          <p:nvPr/>
        </p:nvSpPr>
        <p:spPr bwMode="auto">
          <a:xfrm>
            <a:off x="7010400" y="1828800"/>
            <a:ext cx="228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6" name="Text Box 38"/>
          <p:cNvSpPr txBox="1">
            <a:spLocks noChangeArrowheads="1"/>
          </p:cNvSpPr>
          <p:nvPr/>
        </p:nvSpPr>
        <p:spPr bwMode="auto">
          <a:xfrm>
            <a:off x="6927850" y="685800"/>
            <a:ext cx="221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b="1" i="1">
                <a:solidFill>
                  <a:srgbClr val="FF0000"/>
                </a:solidFill>
                <a:cs typeface="Arial" charset="0"/>
              </a:rPr>
              <a:t>C. acetobutylicum</a:t>
            </a:r>
            <a:r>
              <a:rPr lang="en-US" sz="1800">
                <a:solidFill>
                  <a:srgbClr val="FF0000"/>
                </a:solidFill>
                <a:cs typeface="Arial" charset="0"/>
              </a:rPr>
              <a:t> </a:t>
            </a:r>
          </a:p>
        </p:txBody>
      </p:sp>
      <p:sp>
        <p:nvSpPr>
          <p:cNvPr id="15397" name="Line 39"/>
          <p:cNvSpPr>
            <a:spLocks noChangeShapeType="1"/>
          </p:cNvSpPr>
          <p:nvPr/>
        </p:nvSpPr>
        <p:spPr bwMode="auto">
          <a:xfrm>
            <a:off x="8229600" y="2667000"/>
            <a:ext cx="0" cy="228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398" name="Picture 40" descr="BD-beak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3"/>
          <a:stretch>
            <a:fillRect/>
          </a:stretch>
        </p:blipFill>
        <p:spPr bwMode="auto">
          <a:xfrm>
            <a:off x="7412038" y="2895600"/>
            <a:ext cx="165576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145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/>
              <a:t>Butanol – Next Gen BioFuel</a:t>
            </a:r>
          </a:p>
        </p:txBody>
      </p:sp>
      <p:grpSp>
        <p:nvGrpSpPr>
          <p:cNvPr id="16387" name="Group 3"/>
          <p:cNvGrpSpPr>
            <a:grpSpLocks/>
          </p:cNvGrpSpPr>
          <p:nvPr/>
        </p:nvGrpSpPr>
        <p:grpSpPr bwMode="auto">
          <a:xfrm>
            <a:off x="304800" y="1143000"/>
            <a:ext cx="3971925" cy="5334000"/>
            <a:chOff x="3258" y="1200"/>
            <a:chExt cx="2214" cy="3120"/>
          </a:xfrm>
        </p:grpSpPr>
        <p:sp>
          <p:nvSpPr>
            <p:cNvPr id="16393" name="Text Box 4"/>
            <p:cNvSpPr txBox="1">
              <a:spLocks noChangeArrowheads="1"/>
            </p:cNvSpPr>
            <p:nvPr/>
          </p:nvSpPr>
          <p:spPr bwMode="auto">
            <a:xfrm>
              <a:off x="3888" y="1200"/>
              <a:ext cx="1196" cy="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 u="sng" dirty="0"/>
                <a:t>Companies</a:t>
              </a:r>
            </a:p>
          </p:txBody>
        </p:sp>
        <p:grpSp>
          <p:nvGrpSpPr>
            <p:cNvPr id="16394" name="Group 5"/>
            <p:cNvGrpSpPr>
              <a:grpSpLocks/>
            </p:cNvGrpSpPr>
            <p:nvPr/>
          </p:nvGrpSpPr>
          <p:grpSpPr bwMode="auto">
            <a:xfrm>
              <a:off x="3258" y="1623"/>
              <a:ext cx="1416" cy="750"/>
              <a:chOff x="3024" y="1728"/>
              <a:chExt cx="1416" cy="750"/>
            </a:xfrm>
          </p:grpSpPr>
          <p:pic>
            <p:nvPicPr>
              <p:cNvPr id="16399" name="Picture 6" descr="http://kohm.org/blog/?m=20070905">
                <a:hlinkClick r:id="rId2"/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6" y="1920"/>
                <a:ext cx="744" cy="5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400" name="Text Box 7"/>
              <p:cNvSpPr txBox="1">
                <a:spLocks noChangeArrowheads="1"/>
              </p:cNvSpPr>
              <p:nvPr/>
            </p:nvSpPr>
            <p:spPr bwMode="auto">
              <a:xfrm>
                <a:off x="3120" y="1728"/>
                <a:ext cx="1001" cy="2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b="1"/>
                  <a:t>ButylFuel LLC </a:t>
                </a:r>
              </a:p>
            </p:txBody>
          </p:sp>
          <p:pic>
            <p:nvPicPr>
              <p:cNvPr id="16401" name="Picture 8" descr="http://www.tbirdent.com/Products.htm">
                <a:hlinkClick r:id="rId4"/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24" y="2112"/>
                <a:ext cx="714" cy="2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395" name="Picture 9" descr="nav_01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677"/>
            <a:stretch>
              <a:fillRect/>
            </a:stretch>
          </p:blipFill>
          <p:spPr bwMode="auto">
            <a:xfrm>
              <a:off x="4218" y="2439"/>
              <a:ext cx="1254" cy="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6" name="Picture 10" descr="Amyris Biotechnology, Inc.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119"/>
            <a:stretch>
              <a:fillRect/>
            </a:stretch>
          </p:blipFill>
          <p:spPr bwMode="auto">
            <a:xfrm>
              <a:off x="3306" y="3015"/>
              <a:ext cx="1488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7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3600"/>
              <a:ext cx="1536" cy="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8" name="Picture 12" descr="Visit the home page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3888"/>
              <a:ext cx="1008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8" name="Text Box 13"/>
          <p:cNvSpPr txBox="1">
            <a:spLocks noChangeArrowheads="1"/>
          </p:cNvSpPr>
          <p:nvPr/>
        </p:nvSpPr>
        <p:spPr bwMode="auto">
          <a:xfrm>
            <a:off x="0" y="569913"/>
            <a:ext cx="914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/>
              <a:t>2008</a:t>
            </a:r>
          </a:p>
        </p:txBody>
      </p:sp>
      <p:grpSp>
        <p:nvGrpSpPr>
          <p:cNvPr id="16389" name="Group 14"/>
          <p:cNvGrpSpPr>
            <a:grpSpLocks/>
          </p:cNvGrpSpPr>
          <p:nvPr/>
        </p:nvGrpSpPr>
        <p:grpSpPr bwMode="auto">
          <a:xfrm>
            <a:off x="4648200" y="1143000"/>
            <a:ext cx="4038600" cy="5181600"/>
            <a:chOff x="2784" y="720"/>
            <a:chExt cx="2544" cy="3264"/>
          </a:xfrm>
        </p:grpSpPr>
        <p:pic>
          <p:nvPicPr>
            <p:cNvPr id="16391" name="Picture 15" descr="Bubbles%20with%20gas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720"/>
              <a:ext cx="2489" cy="3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2" name="Rectangle 16"/>
            <p:cNvSpPr>
              <a:spLocks noChangeArrowheads="1"/>
            </p:cNvSpPr>
            <p:nvPr/>
          </p:nvSpPr>
          <p:spPr bwMode="auto">
            <a:xfrm>
              <a:off x="2784" y="720"/>
              <a:ext cx="2544" cy="326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390" name="Text Box 17"/>
          <p:cNvSpPr txBox="1">
            <a:spLocks noChangeArrowheads="1"/>
          </p:cNvSpPr>
          <p:nvPr/>
        </p:nvSpPr>
        <p:spPr bwMode="auto">
          <a:xfrm>
            <a:off x="2597150" y="2481263"/>
            <a:ext cx="1601788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/>
              <a:t>Pilot 5,000 GPY</a:t>
            </a:r>
          </a:p>
          <a:p>
            <a:pPr eaLnBrk="1" hangingPunct="1"/>
            <a:r>
              <a:rPr lang="en-US" sz="1200"/>
              <a:t>Hull Production Plant</a:t>
            </a:r>
          </a:p>
          <a:p>
            <a:pPr eaLnBrk="1" hangingPunct="1"/>
            <a:r>
              <a:rPr lang="en-US" sz="1200"/>
              <a:t>$400M / 110M GPY</a:t>
            </a:r>
          </a:p>
        </p:txBody>
      </p:sp>
    </p:spTree>
    <p:extLst>
      <p:ext uri="{BB962C8B-B14F-4D97-AF65-F5344CB8AC3E}">
        <p14:creationId xmlns:p14="http://schemas.microsoft.com/office/powerpoint/2010/main" val="312710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Lambda_lifecy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-17446"/>
            <a:ext cx="4267200" cy="687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629400"/>
            <a:ext cx="31284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3"/>
              </a:rPr>
              <a:t>http://www.ncbi.nlm.nih.gov/books/NBK9937/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586081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/>
              <a:t>History of BioFuels</a:t>
            </a:r>
          </a:p>
          <a:p>
            <a:pPr algn="ctr" eaLnBrk="1" hangingPunct="1"/>
            <a:r>
              <a:rPr lang="en-US" i="1"/>
              <a:t>Founded by Chaim Weizmann in 1916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2"/>
          <a:stretch>
            <a:fillRect/>
          </a:stretch>
        </p:blipFill>
        <p:spPr bwMode="auto">
          <a:xfrm>
            <a:off x="0" y="1044575"/>
            <a:ext cx="7132638" cy="29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 descr="Chaim Weizmann">
            <a:hlinkClick r:id="rId3" tooltip="Chaim Weizmann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850" y="1409700"/>
            <a:ext cx="181927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419600"/>
            <a:ext cx="3797300" cy="219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2514600" y="914400"/>
            <a:ext cx="41846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i="1">
                <a:solidFill>
                  <a:srgbClr val="FF0000"/>
                </a:solidFill>
              </a:rPr>
              <a:t>clostridium acetobutylicum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9600"/>
            <a:ext cx="36703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Text Box 9"/>
          <p:cNvSpPr txBox="1">
            <a:spLocks noChangeArrowheads="1"/>
          </p:cNvSpPr>
          <p:nvPr/>
        </p:nvSpPr>
        <p:spPr bwMode="auto">
          <a:xfrm>
            <a:off x="7526338" y="4303713"/>
            <a:ext cx="1727200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/>
              <a:t>1918  </a:t>
            </a:r>
          </a:p>
          <a:p>
            <a:pPr eaLnBrk="1" hangingPunct="1"/>
            <a:r>
              <a:rPr lang="en-US" b="1"/>
              <a:t>6 Million Gallons of Butanol / Year</a:t>
            </a:r>
          </a:p>
          <a:p>
            <a:pPr eaLnBrk="1" hangingPunct="1"/>
            <a:r>
              <a:rPr lang="en-US" b="1"/>
              <a:t>1950        0</a:t>
            </a:r>
          </a:p>
        </p:txBody>
      </p:sp>
      <p:sp>
        <p:nvSpPr>
          <p:cNvPr id="19465" name="Line 10"/>
          <p:cNvSpPr>
            <a:spLocks noChangeShapeType="1"/>
          </p:cNvSpPr>
          <p:nvPr/>
        </p:nvSpPr>
        <p:spPr bwMode="auto">
          <a:xfrm>
            <a:off x="8440738" y="4532313"/>
            <a:ext cx="381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6" name="Line 11"/>
          <p:cNvSpPr>
            <a:spLocks noChangeShapeType="1"/>
          </p:cNvSpPr>
          <p:nvPr/>
        </p:nvSpPr>
        <p:spPr bwMode="auto">
          <a:xfrm>
            <a:off x="8440738" y="6400800"/>
            <a:ext cx="381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43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mi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486400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3600" b="1" dirty="0" smtClean="0">
                <a:ea typeface="Segoe UI" pitchFamily="34" charset="0"/>
                <a:cs typeface="Segoe UI" pitchFamily="34" charset="0"/>
              </a:rPr>
              <a:t>Whole </a:t>
            </a:r>
            <a:r>
              <a:rPr lang="en-US" sz="3600" b="1" dirty="0">
                <a:ea typeface="Segoe UI" pitchFamily="34" charset="0"/>
                <a:cs typeface="Segoe UI" pitchFamily="34" charset="0"/>
              </a:rPr>
              <a:t>Genome Engineering</a:t>
            </a:r>
            <a:r>
              <a:rPr lang="en-US" sz="3200" b="1" dirty="0">
                <a:solidFill>
                  <a:schemeClr val="accent2"/>
                </a:solidFill>
                <a:latin typeface="Times New Roman" pitchFamily="18" charset="0"/>
              </a:rPr>
              <a:t/>
            </a:r>
            <a:br>
              <a:rPr lang="en-US" sz="3200" b="1" dirty="0">
                <a:solidFill>
                  <a:schemeClr val="accent2"/>
                </a:solidFill>
                <a:latin typeface="Times New Roman" pitchFamily="18" charset="0"/>
              </a:rPr>
            </a:b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</a:rPr>
              <a:t>rE.coli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</a:rPr>
              <a:t> – Rewriting the Genetic Code</a:t>
            </a:r>
          </a:p>
        </p:txBody>
      </p:sp>
      <p:pic>
        <p:nvPicPr>
          <p:cNvPr id="20484" name="Picture 5" descr="Blattner-coli-geno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3363913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6"/>
          <p:cNvSpPr txBox="1">
            <a:spLocks noChangeArrowheads="1"/>
          </p:cNvSpPr>
          <p:nvPr/>
        </p:nvSpPr>
        <p:spPr bwMode="auto">
          <a:xfrm>
            <a:off x="228600" y="5626100"/>
            <a:ext cx="38100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b="1"/>
              <a:t>Peter Carr</a:t>
            </a:r>
          </a:p>
          <a:p>
            <a:pPr eaLnBrk="1" hangingPunct="1"/>
            <a:r>
              <a:rPr lang="en-US" sz="1800" b="1"/>
              <a:t>Joe Jacobson</a:t>
            </a:r>
          </a:p>
          <a:p>
            <a:pPr eaLnBrk="1" hangingPunct="1"/>
            <a:r>
              <a:rPr lang="en-US" sz="1800" b="1"/>
              <a:t>MIT	</a:t>
            </a:r>
          </a:p>
        </p:txBody>
      </p:sp>
      <p:sp>
        <p:nvSpPr>
          <p:cNvPr id="20486" name="Text Box 7"/>
          <p:cNvSpPr txBox="1">
            <a:spLocks noChangeArrowheads="1"/>
          </p:cNvSpPr>
          <p:nvPr/>
        </p:nvSpPr>
        <p:spPr bwMode="auto">
          <a:xfrm>
            <a:off x="4114800" y="5626100"/>
            <a:ext cx="38100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b="1"/>
              <a:t>Farren Isaacs</a:t>
            </a:r>
          </a:p>
          <a:p>
            <a:pPr eaLnBrk="1" hangingPunct="1"/>
            <a:r>
              <a:rPr lang="en-US" sz="1800" b="1"/>
              <a:t>George Church</a:t>
            </a:r>
          </a:p>
          <a:p>
            <a:pPr eaLnBrk="1" hangingPunct="1"/>
            <a:r>
              <a:rPr lang="en-US" sz="1800" b="1"/>
              <a:t>Harvard Medical School</a:t>
            </a:r>
          </a:p>
        </p:txBody>
      </p:sp>
      <p:pic>
        <p:nvPicPr>
          <p:cNvPr id="20487" name="Picture 8" descr="harvar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562600"/>
            <a:ext cx="1143000" cy="11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066800"/>
            <a:ext cx="43434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052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pathw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8305800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0" y="76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/>
              <a:t>Artemisinin Pathway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6524625"/>
            <a:ext cx="53800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/>
              <a:t>http://www.lbl.gov/LBL-Programs/pbd/synthbio/pathways.htm</a:t>
            </a:r>
          </a:p>
        </p:txBody>
      </p:sp>
    </p:spTree>
    <p:extLst>
      <p:ext uri="{BB962C8B-B14F-4D97-AF65-F5344CB8AC3E}">
        <p14:creationId xmlns:p14="http://schemas.microsoft.com/office/powerpoint/2010/main" val="279301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43000"/>
            <a:ext cx="4495800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27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048" tIns="41025" rIns="82048" bIns="41025">
            <a:spAutoFit/>
          </a:bodyPr>
          <a:lstStyle>
            <a:lvl1pPr defTabSz="820738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20738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20738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20738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20738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600" b="1">
                <a:solidFill>
                  <a:srgbClr val="000099"/>
                </a:solidFill>
              </a:rPr>
              <a:t>Fabricational Complexity</a:t>
            </a:r>
          </a:p>
          <a:p>
            <a:pPr algn="ctr"/>
            <a:r>
              <a:rPr lang="en-US" b="1">
                <a:solidFill>
                  <a:srgbClr val="000099"/>
                </a:solidFill>
              </a:rPr>
              <a:t>Application: Why Are There 20 Amino Acids in Biology?</a:t>
            </a:r>
          </a:p>
          <a:p>
            <a:pPr algn="ctr"/>
            <a:r>
              <a:rPr lang="en-US" sz="1800" b="1">
                <a:solidFill>
                  <a:srgbClr val="000099"/>
                </a:solidFill>
              </a:rPr>
              <a:t>(What is the right balance between Codon code redundancy and diversity?)</a:t>
            </a:r>
          </a:p>
        </p:txBody>
      </p:sp>
      <p:pic>
        <p:nvPicPr>
          <p:cNvPr id="21508" name="Picture 4" descr="02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0"/>
            <a:ext cx="175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509" name="Object 35"/>
          <p:cNvGraphicFramePr>
            <a:graphicFrameLocks noChangeAspect="1"/>
          </p:cNvGraphicFramePr>
          <p:nvPr/>
        </p:nvGraphicFramePr>
        <p:xfrm>
          <a:off x="6096000" y="2971800"/>
          <a:ext cx="1905000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55" name="Equation" r:id="rId7" imgW="1345616" imgH="495085" progId="Equation.3">
                  <p:embed/>
                </p:oleObj>
              </mc:Choice>
              <mc:Fallback>
                <p:oleObj name="Equation" r:id="rId7" imgW="1345616" imgH="49508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2971800"/>
                        <a:ext cx="1905000" cy="703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510" name="Group 29"/>
          <p:cNvGrpSpPr>
            <a:grpSpLocks/>
          </p:cNvGrpSpPr>
          <p:nvPr/>
        </p:nvGrpSpPr>
        <p:grpSpPr bwMode="auto">
          <a:xfrm>
            <a:off x="4114800" y="4419600"/>
            <a:ext cx="3810000" cy="2438400"/>
            <a:chOff x="3240" y="9648"/>
            <a:chExt cx="5820" cy="3515"/>
          </a:xfrm>
        </p:grpSpPr>
        <p:pic>
          <p:nvPicPr>
            <p:cNvPr id="21520" name="Picture 3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0" y="9648"/>
              <a:ext cx="5100" cy="3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21521" name="Object 31"/>
            <p:cNvGraphicFramePr>
              <a:graphicFrameLocks noChangeAspect="1"/>
            </p:cNvGraphicFramePr>
            <p:nvPr/>
          </p:nvGraphicFramePr>
          <p:xfrm>
            <a:off x="6480" y="12888"/>
            <a:ext cx="279" cy="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556" name="Equation" r:id="rId10" imgW="177492" imgH="177492" progId="Equation.3">
                    <p:embed/>
                  </p:oleObj>
                </mc:Choice>
                <mc:Fallback>
                  <p:oleObj name="Equation" r:id="rId10" imgW="177492" imgH="177492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80" y="12888"/>
                          <a:ext cx="279" cy="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522" name="Object 30"/>
            <p:cNvGraphicFramePr>
              <a:graphicFrameLocks noChangeAspect="1"/>
            </p:cNvGraphicFramePr>
            <p:nvPr/>
          </p:nvGraphicFramePr>
          <p:xfrm>
            <a:off x="3240" y="11004"/>
            <a:ext cx="380" cy="3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557" name="Equation" r:id="rId12" imgW="241195" imgH="203112" progId="Equation.3">
                    <p:embed/>
                  </p:oleObj>
                </mc:Choice>
                <mc:Fallback>
                  <p:oleObj name="Equation" r:id="rId12" imgW="241195" imgH="203112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40" y="11004"/>
                          <a:ext cx="380" cy="31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1511" name="Rectangle 37"/>
          <p:cNvSpPr>
            <a:spLocks noChangeArrowheads="1"/>
          </p:cNvSpPr>
          <p:nvPr/>
        </p:nvSpPr>
        <p:spPr bwMode="auto">
          <a:xfrm>
            <a:off x="0" y="1447800"/>
            <a:ext cx="46482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1800" b="1" u="sng">
                <a:latin typeface="Times New Roman" pitchFamily="18" charset="0"/>
                <a:cs typeface="Times New Roman" pitchFamily="18" charset="0"/>
              </a:rPr>
              <a:t>Question:</a:t>
            </a:r>
            <a:r>
              <a:rPr lang="en-US" sz="18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Given N monomeric building blocks of Q different types, what is the optimal number of different types of building blocks Q which maximizes the complexity of the ensemble of all possible constructs? </a:t>
            </a:r>
            <a:endParaRPr lang="en-US" sz="1800">
              <a:latin typeface="Times New Roman" pitchFamily="18" charset="0"/>
            </a:endParaRPr>
          </a:p>
        </p:txBody>
      </p:sp>
      <p:sp>
        <p:nvSpPr>
          <p:cNvPr id="21512" name="Rectangle 38"/>
          <p:cNvSpPr>
            <a:spLocks noChangeArrowheads="1"/>
          </p:cNvSpPr>
          <p:nvPr/>
        </p:nvSpPr>
        <p:spPr bwMode="auto">
          <a:xfrm>
            <a:off x="0" y="2927350"/>
            <a:ext cx="5722938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indent="457200" eaLnBrk="0" hangingPunct="0"/>
            <a:r>
              <a:rPr lang="en-US" sz="1800">
                <a:latin typeface="Times New Roman" pitchFamily="18" charset="0"/>
                <a:cs typeface="Times New Roman" pitchFamily="18" charset="0"/>
              </a:rPr>
              <a:t>The complexion for the total number of different ways to arrange N blocks of Q different types (where each type has the same number) is given by:	</a:t>
            </a:r>
            <a:endParaRPr lang="en-US" sz="1800">
              <a:latin typeface="Times New Roman" pitchFamily="18" charset="0"/>
            </a:endParaRPr>
          </a:p>
        </p:txBody>
      </p:sp>
      <p:sp>
        <p:nvSpPr>
          <p:cNvPr id="21513" name="Rectangle 39"/>
          <p:cNvSpPr>
            <a:spLocks noChangeArrowheads="1"/>
          </p:cNvSpPr>
          <p:nvPr/>
        </p:nvSpPr>
        <p:spPr bwMode="auto">
          <a:xfrm>
            <a:off x="0" y="3917950"/>
            <a:ext cx="2273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tabLst>
                <a:tab pos="2743200" algn="ctr"/>
                <a:tab pos="5486400" algn="r"/>
              </a:tabLst>
            </a:pPr>
            <a:r>
              <a:rPr lang="en-US" sz="1800">
                <a:latin typeface="Times New Roman" pitchFamily="18" charset="0"/>
                <a:cs typeface="Times New Roman" pitchFamily="18" charset="0"/>
              </a:rPr>
              <a:t>And the complexity is:</a:t>
            </a:r>
            <a:endParaRPr lang="en-US" sz="1800">
              <a:latin typeface="Times New Roman" pitchFamily="18" charset="0"/>
            </a:endParaRPr>
          </a:p>
        </p:txBody>
      </p:sp>
      <p:sp>
        <p:nvSpPr>
          <p:cNvPr id="21514" name="Text Box 43"/>
          <p:cNvSpPr txBox="1">
            <a:spLocks noChangeArrowheads="1"/>
          </p:cNvSpPr>
          <p:nvPr/>
        </p:nvSpPr>
        <p:spPr bwMode="auto">
          <a:xfrm>
            <a:off x="6080125" y="1331913"/>
            <a:ext cx="2266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/>
              <a:t>N Blocks of Q Types</a:t>
            </a:r>
          </a:p>
        </p:txBody>
      </p:sp>
      <p:graphicFrame>
        <p:nvGraphicFramePr>
          <p:cNvPr id="2151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4352447"/>
              </p:ext>
            </p:extLst>
          </p:nvPr>
        </p:nvGraphicFramePr>
        <p:xfrm>
          <a:off x="2389188" y="3962400"/>
          <a:ext cx="4364037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58" name="Equation" r:id="rId14" imgW="2984400" imgH="215640" progId="Equation.3">
                  <p:embed/>
                </p:oleObj>
              </mc:Choice>
              <mc:Fallback>
                <p:oleObj name="Equation" r:id="rId14" imgW="29844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9188" y="3962400"/>
                        <a:ext cx="4364037" cy="32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6" name="Rectangle 47"/>
          <p:cNvSpPr>
            <a:spLocks noChangeArrowheads="1"/>
          </p:cNvSpPr>
          <p:nvPr/>
        </p:nvSpPr>
        <p:spPr bwMode="auto">
          <a:xfrm>
            <a:off x="457200" y="4724400"/>
            <a:ext cx="28956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1800">
                <a:latin typeface="Times New Roman" pitchFamily="18" charset="0"/>
                <a:cs typeface="Times New Roman" pitchFamily="18" charset="0"/>
              </a:rPr>
              <a:t>For a given polymer length N we can ask which Q* achieves the half max for complexity such that: </a:t>
            </a:r>
            <a:endParaRPr lang="en-US" sz="1800">
              <a:latin typeface="Times New Roman" pitchFamily="18" charset="0"/>
            </a:endParaRPr>
          </a:p>
        </p:txBody>
      </p:sp>
      <p:graphicFrame>
        <p:nvGraphicFramePr>
          <p:cNvPr id="2151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7452845"/>
              </p:ext>
            </p:extLst>
          </p:nvPr>
        </p:nvGraphicFramePr>
        <p:xfrm>
          <a:off x="403225" y="6019800"/>
          <a:ext cx="2546350" cy="34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59" name="Equation" r:id="rId16" imgW="1460160" imgH="203040" progId="Equation.3">
                  <p:embed/>
                </p:oleObj>
              </mc:Choice>
              <mc:Fallback>
                <p:oleObj name="Equation" r:id="rId16" imgW="14601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225" y="6019800"/>
                        <a:ext cx="2546350" cy="347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8" name="Rectangle 48"/>
          <p:cNvSpPr>
            <a:spLocks noChangeArrowheads="1"/>
          </p:cNvSpPr>
          <p:nvPr/>
        </p:nvSpPr>
        <p:spPr bwMode="auto">
          <a:xfrm>
            <a:off x="1414463" y="352901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200">
                <a:latin typeface="Times New Roman" pitchFamily="18" charset="0"/>
                <a:cs typeface="Times New Roman" pitchFamily="18" charset="0"/>
              </a:rPr>
              <a:t>. 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21519" name="Line 49"/>
          <p:cNvSpPr>
            <a:spLocks noChangeShapeType="1"/>
          </p:cNvSpPr>
          <p:nvPr/>
        </p:nvSpPr>
        <p:spPr bwMode="auto">
          <a:xfrm flipV="1">
            <a:off x="5486400" y="4800600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2781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3" name="Text Box 3"/>
          <p:cNvSpPr txBox="1">
            <a:spLocks noChangeArrowheads="1"/>
          </p:cNvSpPr>
          <p:nvPr/>
        </p:nvSpPr>
        <p:spPr bwMode="auto">
          <a:xfrm>
            <a:off x="2667000" y="1720850"/>
            <a:ext cx="3505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800" b="1"/>
              <a:t>32 cell lines total, target</a:t>
            </a:r>
          </a:p>
          <a:p>
            <a:pPr algn="ctr" eaLnBrk="1" hangingPunct="1"/>
            <a:r>
              <a:rPr lang="en-US" sz="1800" b="1"/>
              <a:t>~10 modifications per cell line</a:t>
            </a:r>
            <a:r>
              <a:rPr lang="en-US" sz="1800"/>
              <a:t> </a:t>
            </a:r>
          </a:p>
        </p:txBody>
      </p:sp>
      <p:grpSp>
        <p:nvGrpSpPr>
          <p:cNvPr id="22531" name="Group 8"/>
          <p:cNvGrpSpPr>
            <a:grpSpLocks/>
          </p:cNvGrpSpPr>
          <p:nvPr/>
        </p:nvGrpSpPr>
        <p:grpSpPr bwMode="auto">
          <a:xfrm>
            <a:off x="152400" y="0"/>
            <a:ext cx="1763713" cy="1763713"/>
            <a:chOff x="525" y="738"/>
            <a:chExt cx="1111" cy="1111"/>
          </a:xfrm>
        </p:grpSpPr>
        <p:sp>
          <p:nvSpPr>
            <p:cNvPr id="22749" name="Text Box 9"/>
            <p:cNvSpPr txBox="1">
              <a:spLocks noChangeArrowheads="1"/>
            </p:cNvSpPr>
            <p:nvPr/>
          </p:nvSpPr>
          <p:spPr bwMode="auto">
            <a:xfrm>
              <a:off x="724" y="1008"/>
              <a:ext cx="668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1800" b="1" i="1"/>
                <a:t>E. Coli</a:t>
              </a:r>
            </a:p>
            <a:p>
              <a:pPr algn="ctr" eaLnBrk="1" hangingPunct="1"/>
              <a:r>
                <a:rPr lang="en-US" sz="1800" b="1" i="1"/>
                <a:t>MG1655</a:t>
              </a:r>
            </a:p>
            <a:p>
              <a:pPr algn="ctr" eaLnBrk="1" hangingPunct="1"/>
              <a:r>
                <a:rPr lang="en-US" sz="1800" b="1"/>
                <a:t>4.6 MB</a:t>
              </a:r>
            </a:p>
          </p:txBody>
        </p:sp>
        <p:grpSp>
          <p:nvGrpSpPr>
            <p:cNvPr id="22750" name="Group 10"/>
            <p:cNvGrpSpPr>
              <a:grpSpLocks noChangeAspect="1"/>
            </p:cNvGrpSpPr>
            <p:nvPr/>
          </p:nvGrpSpPr>
          <p:grpSpPr bwMode="auto">
            <a:xfrm>
              <a:off x="525" y="738"/>
              <a:ext cx="1111" cy="1111"/>
              <a:chOff x="2736" y="2640"/>
              <a:chExt cx="1304" cy="1304"/>
            </a:xfrm>
          </p:grpSpPr>
          <p:sp>
            <p:nvSpPr>
              <p:cNvPr id="22752" name="Line 11"/>
              <p:cNvSpPr>
                <a:spLocks noChangeAspect="1" noChangeShapeType="1"/>
              </p:cNvSpPr>
              <p:nvPr/>
            </p:nvSpPr>
            <p:spPr bwMode="auto">
              <a:xfrm flipV="1">
                <a:off x="3394" y="2681"/>
                <a:ext cx="1" cy="14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53" name="Line 12"/>
              <p:cNvSpPr>
                <a:spLocks noChangeAspect="1" noChangeShapeType="1"/>
              </p:cNvSpPr>
              <p:nvPr/>
            </p:nvSpPr>
            <p:spPr bwMode="auto">
              <a:xfrm>
                <a:off x="3211" y="2666"/>
                <a:ext cx="25" cy="90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54" name="Line 13"/>
              <p:cNvSpPr>
                <a:spLocks noChangeAspect="1" noChangeShapeType="1"/>
              </p:cNvSpPr>
              <p:nvPr/>
            </p:nvSpPr>
            <p:spPr bwMode="auto">
              <a:xfrm flipH="1">
                <a:off x="3800" y="2853"/>
                <a:ext cx="71" cy="64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55" name="Line 14"/>
              <p:cNvSpPr>
                <a:spLocks noChangeAspect="1" noChangeShapeType="1"/>
              </p:cNvSpPr>
              <p:nvPr/>
            </p:nvSpPr>
            <p:spPr bwMode="auto">
              <a:xfrm>
                <a:off x="2786" y="3044"/>
                <a:ext cx="88" cy="36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56" name="Line 1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876" y="3564"/>
                <a:ext cx="83" cy="45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57" name="Line 16"/>
              <p:cNvSpPr>
                <a:spLocks noChangeAspect="1" noChangeShapeType="1"/>
              </p:cNvSpPr>
              <p:nvPr/>
            </p:nvSpPr>
            <p:spPr bwMode="auto">
              <a:xfrm>
                <a:off x="3329" y="2643"/>
                <a:ext cx="7" cy="94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58" name="Line 17"/>
              <p:cNvSpPr>
                <a:spLocks noChangeAspect="1" noChangeShapeType="1"/>
              </p:cNvSpPr>
              <p:nvPr/>
            </p:nvSpPr>
            <p:spPr bwMode="auto">
              <a:xfrm>
                <a:off x="3274" y="2651"/>
                <a:ext cx="17" cy="92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59" name="Line 18"/>
              <p:cNvSpPr>
                <a:spLocks noChangeAspect="1" noChangeShapeType="1"/>
              </p:cNvSpPr>
              <p:nvPr/>
            </p:nvSpPr>
            <p:spPr bwMode="auto">
              <a:xfrm>
                <a:off x="3267" y="2652"/>
                <a:ext cx="18" cy="92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60" name="Line 19"/>
              <p:cNvSpPr>
                <a:spLocks noChangeAspect="1" noChangeShapeType="1"/>
              </p:cNvSpPr>
              <p:nvPr/>
            </p:nvSpPr>
            <p:spPr bwMode="auto">
              <a:xfrm flipV="1">
                <a:off x="2786" y="3506"/>
                <a:ext cx="88" cy="36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61" name="Line 20"/>
              <p:cNvSpPr>
                <a:spLocks noChangeAspect="1" noChangeShapeType="1"/>
              </p:cNvSpPr>
              <p:nvPr/>
            </p:nvSpPr>
            <p:spPr bwMode="auto">
              <a:xfrm flipV="1">
                <a:off x="2869" y="3630"/>
                <a:ext cx="76" cy="57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62" name="Line 21"/>
              <p:cNvSpPr>
                <a:spLocks noChangeAspect="1" noChangeShapeType="1"/>
              </p:cNvSpPr>
              <p:nvPr/>
            </p:nvSpPr>
            <p:spPr bwMode="auto">
              <a:xfrm flipV="1">
                <a:off x="3218" y="3831"/>
                <a:ext cx="26" cy="92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63" name="Line 2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498" y="3840"/>
                <a:ext cx="18" cy="92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64" name="Line 2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897" y="3521"/>
                <a:ext cx="86" cy="40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65" name="Line 24"/>
              <p:cNvSpPr>
                <a:spLocks noChangeAspect="1" noChangeShapeType="1"/>
              </p:cNvSpPr>
              <p:nvPr/>
            </p:nvSpPr>
            <p:spPr bwMode="auto">
              <a:xfrm flipH="1">
                <a:off x="3945" y="3240"/>
                <a:ext cx="94" cy="8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66" name="Line 25"/>
              <p:cNvSpPr>
                <a:spLocks noChangeAspect="1" noChangeShapeType="1"/>
              </p:cNvSpPr>
              <p:nvPr/>
            </p:nvSpPr>
            <p:spPr bwMode="auto">
              <a:xfrm flipH="1">
                <a:off x="3675" y="2732"/>
                <a:ext cx="48" cy="82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67" name="Line 26"/>
              <p:cNvSpPr>
                <a:spLocks noChangeAspect="1" noChangeShapeType="1"/>
              </p:cNvSpPr>
              <p:nvPr/>
            </p:nvSpPr>
            <p:spPr bwMode="auto">
              <a:xfrm flipH="1">
                <a:off x="3669" y="2729"/>
                <a:ext cx="48" cy="82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68" name="Line 27"/>
              <p:cNvSpPr>
                <a:spLocks noChangeAspect="1" noChangeShapeType="1"/>
              </p:cNvSpPr>
              <p:nvPr/>
            </p:nvSpPr>
            <p:spPr bwMode="auto">
              <a:xfrm flipH="1">
                <a:off x="3625" y="2702"/>
                <a:ext cx="39" cy="85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69" name="Line 28"/>
              <p:cNvSpPr>
                <a:spLocks noChangeAspect="1" noChangeShapeType="1"/>
              </p:cNvSpPr>
              <p:nvPr/>
            </p:nvSpPr>
            <p:spPr bwMode="auto">
              <a:xfrm flipV="1">
                <a:off x="3013" y="3748"/>
                <a:ext cx="54" cy="77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70" name="Line 29"/>
              <p:cNvSpPr>
                <a:spLocks noChangeAspect="1" noChangeShapeType="1"/>
              </p:cNvSpPr>
              <p:nvPr/>
            </p:nvSpPr>
            <p:spPr bwMode="auto">
              <a:xfrm flipV="1">
                <a:off x="3013" y="3749"/>
                <a:ext cx="54" cy="77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71" name="Line 30"/>
              <p:cNvSpPr>
                <a:spLocks noChangeAspect="1" noChangeShapeType="1"/>
              </p:cNvSpPr>
              <p:nvPr/>
            </p:nvSpPr>
            <p:spPr bwMode="auto">
              <a:xfrm flipV="1">
                <a:off x="3253" y="3839"/>
                <a:ext cx="20" cy="92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72" name="Line 3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572" y="3819"/>
                <a:ext cx="32" cy="89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73" name="Line 3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826" y="3639"/>
                <a:ext cx="74" cy="59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74" name="Line 3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832" y="3632"/>
                <a:ext cx="74" cy="57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75" name="Line 3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833" y="3629"/>
                <a:ext cx="76" cy="57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76" name="Line 3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907" y="3497"/>
                <a:ext cx="88" cy="35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77" name="Line 3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909" y="3492"/>
                <a:ext cx="89" cy="34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78" name="Line 3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909" y="3492"/>
                <a:ext cx="89" cy="34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79" name="Line 3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912" y="3488"/>
                <a:ext cx="88" cy="33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80" name="Line 3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913" y="3482"/>
                <a:ext cx="90" cy="33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81" name="Line 4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945" y="3337"/>
                <a:ext cx="94" cy="7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82" name="Line 4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945" y="3331"/>
                <a:ext cx="94" cy="7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83" name="Line 4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945" y="3331"/>
                <a:ext cx="94" cy="6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84" name="Line 4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945" y="3329"/>
                <a:ext cx="94" cy="6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85" name="Line 44"/>
              <p:cNvSpPr>
                <a:spLocks noChangeAspect="1" noChangeShapeType="1"/>
              </p:cNvSpPr>
              <p:nvPr/>
            </p:nvSpPr>
            <p:spPr bwMode="auto">
              <a:xfrm flipH="1">
                <a:off x="3788" y="2837"/>
                <a:ext cx="66" cy="66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86" name="Line 45"/>
              <p:cNvSpPr>
                <a:spLocks noChangeAspect="1" noChangeShapeType="1"/>
              </p:cNvSpPr>
              <p:nvPr/>
            </p:nvSpPr>
            <p:spPr bwMode="auto">
              <a:xfrm flipH="1">
                <a:off x="3785" y="2834"/>
                <a:ext cx="68" cy="66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87" name="Line 46"/>
              <p:cNvSpPr>
                <a:spLocks noChangeAspect="1" noChangeShapeType="1"/>
              </p:cNvSpPr>
              <p:nvPr/>
            </p:nvSpPr>
            <p:spPr bwMode="auto">
              <a:xfrm flipH="1">
                <a:off x="3780" y="2828"/>
                <a:ext cx="67" cy="68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88" name="Line 4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912" y="3488"/>
                <a:ext cx="88" cy="33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89" name="Line 4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826" y="3638"/>
                <a:ext cx="75" cy="59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90" name="Line 4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945" y="3334"/>
                <a:ext cx="94" cy="6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91" name="Line 50"/>
              <p:cNvSpPr>
                <a:spLocks noChangeAspect="1" noChangeShapeType="1"/>
              </p:cNvSpPr>
              <p:nvPr/>
            </p:nvSpPr>
            <p:spPr bwMode="auto">
              <a:xfrm>
                <a:off x="2801" y="3009"/>
                <a:ext cx="86" cy="41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92" name="Line 51"/>
              <p:cNvSpPr>
                <a:spLocks noChangeAspect="1" noChangeShapeType="1"/>
              </p:cNvSpPr>
              <p:nvPr/>
            </p:nvSpPr>
            <p:spPr bwMode="auto">
              <a:xfrm>
                <a:off x="3326" y="2643"/>
                <a:ext cx="9" cy="94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93" name="Line 52"/>
              <p:cNvSpPr>
                <a:spLocks noChangeAspect="1" noChangeShapeType="1"/>
              </p:cNvSpPr>
              <p:nvPr/>
            </p:nvSpPr>
            <p:spPr bwMode="auto">
              <a:xfrm>
                <a:off x="3162" y="2681"/>
                <a:ext cx="34" cy="88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94" name="Line 53"/>
              <p:cNvSpPr>
                <a:spLocks noChangeAspect="1" noChangeShapeType="1"/>
              </p:cNvSpPr>
              <p:nvPr/>
            </p:nvSpPr>
            <p:spPr bwMode="auto">
              <a:xfrm flipV="1">
                <a:off x="3085" y="3786"/>
                <a:ext cx="44" cy="84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95" name="Line 54"/>
              <p:cNvSpPr>
                <a:spLocks noChangeAspect="1" noChangeShapeType="1"/>
              </p:cNvSpPr>
              <p:nvPr/>
            </p:nvSpPr>
            <p:spPr bwMode="auto">
              <a:xfrm flipV="1">
                <a:off x="3268" y="3840"/>
                <a:ext cx="18" cy="94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96" name="Line 5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596" y="3810"/>
                <a:ext cx="35" cy="88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97" name="Line 5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702" y="3754"/>
                <a:ext cx="54" cy="79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98" name="Line 5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824" y="3642"/>
                <a:ext cx="73" cy="59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99" name="Line 58"/>
              <p:cNvSpPr>
                <a:spLocks noChangeAspect="1" noChangeShapeType="1"/>
              </p:cNvSpPr>
              <p:nvPr/>
            </p:nvSpPr>
            <p:spPr bwMode="auto">
              <a:xfrm flipH="1">
                <a:off x="3891" y="3009"/>
                <a:ext cx="84" cy="41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00" name="Line 59"/>
              <p:cNvSpPr>
                <a:spLocks noChangeAspect="1" noChangeShapeType="1"/>
              </p:cNvSpPr>
              <p:nvPr/>
            </p:nvSpPr>
            <p:spPr bwMode="auto">
              <a:xfrm flipH="1">
                <a:off x="3623" y="2701"/>
                <a:ext cx="41" cy="86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01" name="Line 60"/>
              <p:cNvSpPr>
                <a:spLocks noChangeAspect="1" noChangeShapeType="1"/>
              </p:cNvSpPr>
              <p:nvPr/>
            </p:nvSpPr>
            <p:spPr bwMode="auto">
              <a:xfrm>
                <a:off x="2895" y="2867"/>
                <a:ext cx="71" cy="62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02" name="Line 6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752" y="3716"/>
                <a:ext cx="62" cy="71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03" name="Line 62"/>
              <p:cNvSpPr>
                <a:spLocks noChangeAspect="1" noChangeShapeType="1"/>
              </p:cNvSpPr>
              <p:nvPr/>
            </p:nvSpPr>
            <p:spPr bwMode="auto">
              <a:xfrm flipH="1">
                <a:off x="3829" y="2891"/>
                <a:ext cx="74" cy="57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04" name="Line 63"/>
              <p:cNvSpPr>
                <a:spLocks noChangeAspect="1" noChangeShapeType="1"/>
              </p:cNvSpPr>
              <p:nvPr/>
            </p:nvSpPr>
            <p:spPr bwMode="auto">
              <a:xfrm>
                <a:off x="2815" y="2983"/>
                <a:ext cx="83" cy="46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05" name="Line 64"/>
              <p:cNvSpPr>
                <a:spLocks noChangeAspect="1" noChangeShapeType="1"/>
              </p:cNvSpPr>
              <p:nvPr/>
            </p:nvSpPr>
            <p:spPr bwMode="auto">
              <a:xfrm flipV="1">
                <a:off x="2753" y="3418"/>
                <a:ext cx="92" cy="23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06" name="Line 65"/>
              <p:cNvSpPr>
                <a:spLocks noChangeAspect="1" noChangeShapeType="1"/>
              </p:cNvSpPr>
              <p:nvPr/>
            </p:nvSpPr>
            <p:spPr bwMode="auto">
              <a:xfrm flipV="1">
                <a:off x="2756" y="3428"/>
                <a:ext cx="92" cy="22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07" name="Line 6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728" y="3736"/>
                <a:ext cx="57" cy="75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08" name="Line 67"/>
              <p:cNvSpPr>
                <a:spLocks noChangeAspect="1" noChangeShapeType="1"/>
              </p:cNvSpPr>
              <p:nvPr/>
            </p:nvSpPr>
            <p:spPr bwMode="auto">
              <a:xfrm flipH="1">
                <a:off x="3922" y="3104"/>
                <a:ext cx="91" cy="27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09" name="Line 6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451" y="3846"/>
                <a:ext cx="11" cy="95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10" name="Line 69"/>
              <p:cNvSpPr>
                <a:spLocks noChangeAspect="1" noChangeShapeType="1"/>
              </p:cNvSpPr>
              <p:nvPr/>
            </p:nvSpPr>
            <p:spPr bwMode="auto">
              <a:xfrm flipV="1">
                <a:off x="2747" y="3390"/>
                <a:ext cx="92" cy="16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11" name="Line 7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839" y="3621"/>
                <a:ext cx="77" cy="56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12" name="Line 71"/>
              <p:cNvSpPr>
                <a:spLocks noChangeAspect="1" noChangeShapeType="1"/>
              </p:cNvSpPr>
              <p:nvPr/>
            </p:nvSpPr>
            <p:spPr bwMode="auto">
              <a:xfrm flipV="1">
                <a:off x="2878" y="3641"/>
                <a:ext cx="74" cy="59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13" name="Line 72"/>
              <p:cNvSpPr>
                <a:spLocks noChangeAspect="1" noChangeShapeType="1"/>
              </p:cNvSpPr>
              <p:nvPr/>
            </p:nvSpPr>
            <p:spPr bwMode="auto">
              <a:xfrm>
                <a:off x="2739" y="3233"/>
                <a:ext cx="94" cy="9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14" name="Line 73"/>
              <p:cNvSpPr>
                <a:spLocks noChangeAspect="1" noChangeShapeType="1"/>
              </p:cNvSpPr>
              <p:nvPr/>
            </p:nvSpPr>
            <p:spPr bwMode="auto">
              <a:xfrm>
                <a:off x="2822" y="2968"/>
                <a:ext cx="83" cy="47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15" name="Line 74"/>
              <p:cNvSpPr>
                <a:spLocks noChangeAspect="1" noChangeShapeType="1"/>
              </p:cNvSpPr>
              <p:nvPr/>
            </p:nvSpPr>
            <p:spPr bwMode="auto">
              <a:xfrm flipV="1">
                <a:off x="3218" y="3831"/>
                <a:ext cx="24" cy="91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16" name="Line 75"/>
              <p:cNvSpPr>
                <a:spLocks noChangeAspect="1" noChangeShapeType="1"/>
              </p:cNvSpPr>
              <p:nvPr/>
            </p:nvSpPr>
            <p:spPr bwMode="auto">
              <a:xfrm>
                <a:off x="2736" y="3291"/>
                <a:ext cx="95" cy="1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17" name="Line 76"/>
              <p:cNvSpPr>
                <a:spLocks noChangeAspect="1" noChangeShapeType="1"/>
              </p:cNvSpPr>
              <p:nvPr/>
            </p:nvSpPr>
            <p:spPr bwMode="auto">
              <a:xfrm>
                <a:off x="2812" y="2986"/>
                <a:ext cx="84" cy="46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18" name="Line 77"/>
              <p:cNvSpPr>
                <a:spLocks noChangeAspect="1" noChangeShapeType="1"/>
              </p:cNvSpPr>
              <p:nvPr/>
            </p:nvSpPr>
            <p:spPr bwMode="auto">
              <a:xfrm flipV="1">
                <a:off x="2833" y="3586"/>
                <a:ext cx="81" cy="50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19" name="Line 78"/>
              <p:cNvSpPr>
                <a:spLocks noChangeAspect="1" noChangeShapeType="1"/>
              </p:cNvSpPr>
              <p:nvPr/>
            </p:nvSpPr>
            <p:spPr bwMode="auto">
              <a:xfrm flipH="1">
                <a:off x="3901" y="3036"/>
                <a:ext cx="86" cy="36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20" name="Line 7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421" y="3849"/>
                <a:ext cx="4" cy="95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21" name="Line 80"/>
              <p:cNvSpPr>
                <a:spLocks noChangeAspect="1" noChangeShapeType="1"/>
              </p:cNvSpPr>
              <p:nvPr/>
            </p:nvSpPr>
            <p:spPr bwMode="auto">
              <a:xfrm flipH="1">
                <a:off x="3906" y="3050"/>
                <a:ext cx="88" cy="36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22" name="Line 81"/>
              <p:cNvSpPr>
                <a:spLocks noChangeAspect="1" noChangeShapeType="1"/>
              </p:cNvSpPr>
              <p:nvPr/>
            </p:nvSpPr>
            <p:spPr bwMode="auto">
              <a:xfrm flipH="1">
                <a:off x="3892" y="3012"/>
                <a:ext cx="86" cy="41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23" name="Line 8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419" y="3849"/>
                <a:ext cx="5" cy="95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24" name="Line 8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867" y="3582"/>
                <a:ext cx="80" cy="48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25" name="Line 8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921" y="3461"/>
                <a:ext cx="89" cy="28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26" name="Line 85"/>
              <p:cNvSpPr>
                <a:spLocks noChangeAspect="1" noChangeShapeType="1"/>
              </p:cNvSpPr>
              <p:nvPr/>
            </p:nvSpPr>
            <p:spPr bwMode="auto">
              <a:xfrm flipH="1">
                <a:off x="3725" y="2772"/>
                <a:ext cx="57" cy="75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27" name="Line 86"/>
              <p:cNvSpPr>
                <a:spLocks noChangeAspect="1" noChangeShapeType="1"/>
              </p:cNvSpPr>
              <p:nvPr/>
            </p:nvSpPr>
            <p:spPr bwMode="auto">
              <a:xfrm>
                <a:off x="3277" y="2649"/>
                <a:ext cx="15" cy="94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28" name="Line 8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935" y="3408"/>
                <a:ext cx="92" cy="20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29" name="Line 88"/>
              <p:cNvSpPr>
                <a:spLocks noChangeAspect="1" noChangeShapeType="1"/>
              </p:cNvSpPr>
              <p:nvPr/>
            </p:nvSpPr>
            <p:spPr bwMode="auto">
              <a:xfrm>
                <a:off x="3359" y="2640"/>
                <a:ext cx="4" cy="95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0" name="Line 89"/>
              <p:cNvSpPr>
                <a:spLocks noChangeAspect="1" noChangeShapeType="1"/>
              </p:cNvSpPr>
              <p:nvPr/>
            </p:nvSpPr>
            <p:spPr bwMode="auto">
              <a:xfrm flipH="1">
                <a:off x="3910" y="3063"/>
                <a:ext cx="90" cy="34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1" name="Line 90"/>
              <p:cNvSpPr>
                <a:spLocks noChangeAspect="1" noChangeShapeType="1"/>
              </p:cNvSpPr>
              <p:nvPr/>
            </p:nvSpPr>
            <p:spPr bwMode="auto">
              <a:xfrm flipH="1">
                <a:off x="3531" y="2661"/>
                <a:ext cx="24" cy="92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2" name="Line 91"/>
              <p:cNvSpPr>
                <a:spLocks noChangeAspect="1" noChangeShapeType="1"/>
              </p:cNvSpPr>
              <p:nvPr/>
            </p:nvSpPr>
            <p:spPr bwMode="auto">
              <a:xfrm flipH="1">
                <a:off x="3782" y="2829"/>
                <a:ext cx="66" cy="68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3" name="Line 92"/>
              <p:cNvSpPr>
                <a:spLocks noChangeAspect="1" noChangeShapeType="1"/>
              </p:cNvSpPr>
              <p:nvPr/>
            </p:nvSpPr>
            <p:spPr bwMode="auto">
              <a:xfrm flipH="1">
                <a:off x="3667" y="2728"/>
                <a:ext cx="47" cy="81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4" name="Line 93"/>
              <p:cNvSpPr>
                <a:spLocks noChangeAspect="1" noChangeShapeType="1"/>
              </p:cNvSpPr>
              <p:nvPr/>
            </p:nvSpPr>
            <p:spPr bwMode="auto">
              <a:xfrm flipV="1">
                <a:off x="2981" y="3728"/>
                <a:ext cx="59" cy="74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5" name="Line 9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788" y="3681"/>
                <a:ext cx="68" cy="67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6" name="Line 95"/>
              <p:cNvSpPr>
                <a:spLocks noChangeAspect="1" noChangeShapeType="1"/>
              </p:cNvSpPr>
              <p:nvPr/>
            </p:nvSpPr>
            <p:spPr bwMode="auto">
              <a:xfrm flipH="1">
                <a:off x="3864" y="2951"/>
                <a:ext cx="80" cy="49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7" name="Line 96"/>
              <p:cNvSpPr>
                <a:spLocks noChangeAspect="1" noChangeShapeType="1"/>
              </p:cNvSpPr>
              <p:nvPr/>
            </p:nvSpPr>
            <p:spPr bwMode="auto">
              <a:xfrm>
                <a:off x="2756" y="3134"/>
                <a:ext cx="92" cy="23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8" name="Line 97"/>
              <p:cNvSpPr>
                <a:spLocks noChangeAspect="1" noChangeShapeType="1"/>
              </p:cNvSpPr>
              <p:nvPr/>
            </p:nvSpPr>
            <p:spPr bwMode="auto">
              <a:xfrm>
                <a:off x="3217" y="2663"/>
                <a:ext cx="25" cy="92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9" name="Line 98"/>
              <p:cNvSpPr>
                <a:spLocks noChangeAspect="1" noChangeShapeType="1"/>
              </p:cNvSpPr>
              <p:nvPr/>
            </p:nvSpPr>
            <p:spPr bwMode="auto">
              <a:xfrm flipV="1">
                <a:off x="2951" y="3706"/>
                <a:ext cx="63" cy="71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40" name="Line 99"/>
              <p:cNvSpPr>
                <a:spLocks noChangeAspect="1" noChangeShapeType="1"/>
              </p:cNvSpPr>
              <p:nvPr/>
            </p:nvSpPr>
            <p:spPr bwMode="auto">
              <a:xfrm flipV="1">
                <a:off x="2963" y="3715"/>
                <a:ext cx="62" cy="72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41" name="Line 100"/>
              <p:cNvSpPr>
                <a:spLocks noChangeAspect="1" noChangeShapeType="1"/>
              </p:cNvSpPr>
              <p:nvPr/>
            </p:nvSpPr>
            <p:spPr bwMode="auto">
              <a:xfrm flipV="1">
                <a:off x="3389" y="3851"/>
                <a:ext cx="1" cy="93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42" name="Line 101"/>
              <p:cNvSpPr>
                <a:spLocks noChangeAspect="1" noChangeShapeType="1"/>
              </p:cNvSpPr>
              <p:nvPr/>
            </p:nvSpPr>
            <p:spPr bwMode="auto">
              <a:xfrm flipH="1">
                <a:off x="3912" y="3066"/>
                <a:ext cx="89" cy="34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43" name="Line 102"/>
              <p:cNvSpPr>
                <a:spLocks noChangeAspect="1" noChangeShapeType="1"/>
              </p:cNvSpPr>
              <p:nvPr/>
            </p:nvSpPr>
            <p:spPr bwMode="auto">
              <a:xfrm>
                <a:off x="3389" y="2640"/>
                <a:ext cx="1" cy="95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44" name="Line 103"/>
              <p:cNvSpPr>
                <a:spLocks noChangeAspect="1" noChangeShapeType="1"/>
              </p:cNvSpPr>
              <p:nvPr/>
            </p:nvSpPr>
            <p:spPr bwMode="auto">
              <a:xfrm flipV="1">
                <a:off x="3037" y="3762"/>
                <a:ext cx="51" cy="80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45" name="Line 104"/>
              <p:cNvSpPr>
                <a:spLocks noChangeAspect="1" noChangeShapeType="1"/>
              </p:cNvSpPr>
              <p:nvPr/>
            </p:nvSpPr>
            <p:spPr bwMode="auto">
              <a:xfrm flipV="1">
                <a:off x="2896" y="3659"/>
                <a:ext cx="71" cy="62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46" name="Line 105"/>
              <p:cNvSpPr>
                <a:spLocks noChangeAspect="1" noChangeShapeType="1"/>
              </p:cNvSpPr>
              <p:nvPr/>
            </p:nvSpPr>
            <p:spPr bwMode="auto">
              <a:xfrm flipV="1">
                <a:off x="2919" y="3680"/>
                <a:ext cx="68" cy="65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47" name="Line 106"/>
              <p:cNvSpPr>
                <a:spLocks noChangeAspect="1" noChangeShapeType="1"/>
              </p:cNvSpPr>
              <p:nvPr/>
            </p:nvSpPr>
            <p:spPr bwMode="auto">
              <a:xfrm>
                <a:off x="2791" y="3032"/>
                <a:ext cx="87" cy="37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48" name="Line 107"/>
              <p:cNvSpPr>
                <a:spLocks noChangeAspect="1" noChangeShapeType="1"/>
              </p:cNvSpPr>
              <p:nvPr/>
            </p:nvSpPr>
            <p:spPr bwMode="auto">
              <a:xfrm flipV="1">
                <a:off x="2917" y="3678"/>
                <a:ext cx="68" cy="65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49" name="Line 108"/>
              <p:cNvSpPr>
                <a:spLocks noChangeAspect="1" noChangeShapeType="1"/>
              </p:cNvSpPr>
              <p:nvPr/>
            </p:nvSpPr>
            <p:spPr bwMode="auto">
              <a:xfrm>
                <a:off x="2958" y="2802"/>
                <a:ext cx="62" cy="71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50" name="Line 109"/>
              <p:cNvSpPr>
                <a:spLocks noChangeAspect="1" noChangeShapeType="1"/>
              </p:cNvSpPr>
              <p:nvPr/>
            </p:nvSpPr>
            <p:spPr bwMode="auto">
              <a:xfrm flipV="1">
                <a:off x="3206" y="3828"/>
                <a:ext cx="26" cy="91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51" name="Line 11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489" y="3842"/>
                <a:ext cx="18" cy="92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52" name="Line 11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918" y="3468"/>
                <a:ext cx="89" cy="31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53" name="Line 112"/>
              <p:cNvSpPr>
                <a:spLocks noChangeAspect="1" noChangeShapeType="1"/>
              </p:cNvSpPr>
              <p:nvPr/>
            </p:nvSpPr>
            <p:spPr bwMode="auto">
              <a:xfrm flipV="1">
                <a:off x="2780" y="3492"/>
                <a:ext cx="88" cy="35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54" name="Line 113"/>
              <p:cNvSpPr>
                <a:spLocks noChangeAspect="1" noChangeShapeType="1"/>
              </p:cNvSpPr>
              <p:nvPr/>
            </p:nvSpPr>
            <p:spPr bwMode="auto">
              <a:xfrm flipH="1">
                <a:off x="3894" y="3015"/>
                <a:ext cx="86" cy="41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55" name="Line 11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924" y="3450"/>
                <a:ext cx="91" cy="27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56" name="Line 115"/>
              <p:cNvSpPr>
                <a:spLocks noChangeAspect="1" noChangeShapeType="1"/>
              </p:cNvSpPr>
              <p:nvPr/>
            </p:nvSpPr>
            <p:spPr bwMode="auto">
              <a:xfrm>
                <a:off x="2757" y="3128"/>
                <a:ext cx="92" cy="24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57" name="Line 116"/>
              <p:cNvSpPr>
                <a:spLocks noChangeAspect="1" noChangeShapeType="1"/>
              </p:cNvSpPr>
              <p:nvPr/>
            </p:nvSpPr>
            <p:spPr bwMode="auto">
              <a:xfrm>
                <a:off x="2939" y="2820"/>
                <a:ext cx="65" cy="69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58" name="Line 117"/>
              <p:cNvSpPr>
                <a:spLocks noChangeAspect="1" noChangeShapeType="1"/>
              </p:cNvSpPr>
              <p:nvPr/>
            </p:nvSpPr>
            <p:spPr bwMode="auto">
              <a:xfrm>
                <a:off x="2930" y="2829"/>
                <a:ext cx="66" cy="68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59" name="Line 11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502" y="3839"/>
                <a:ext cx="20" cy="92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60" name="Line 11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839" y="3621"/>
                <a:ext cx="77" cy="56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61" name="Line 120"/>
              <p:cNvSpPr>
                <a:spLocks noChangeAspect="1" noChangeShapeType="1"/>
              </p:cNvSpPr>
              <p:nvPr/>
            </p:nvSpPr>
            <p:spPr bwMode="auto">
              <a:xfrm>
                <a:off x="2907" y="2853"/>
                <a:ext cx="69" cy="64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62" name="Line 121"/>
              <p:cNvSpPr>
                <a:spLocks noChangeAspect="1" noChangeShapeType="1"/>
              </p:cNvSpPr>
              <p:nvPr/>
            </p:nvSpPr>
            <p:spPr bwMode="auto">
              <a:xfrm flipH="1">
                <a:off x="3864" y="2951"/>
                <a:ext cx="80" cy="49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63" name="Line 122"/>
              <p:cNvSpPr>
                <a:spLocks noChangeAspect="1" noChangeShapeType="1"/>
              </p:cNvSpPr>
              <p:nvPr/>
            </p:nvSpPr>
            <p:spPr bwMode="auto">
              <a:xfrm>
                <a:off x="2804" y="3001"/>
                <a:ext cx="85" cy="43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64" name="Line 123"/>
              <p:cNvSpPr>
                <a:spLocks noChangeAspect="1" noChangeShapeType="1"/>
              </p:cNvSpPr>
              <p:nvPr/>
            </p:nvSpPr>
            <p:spPr bwMode="auto">
              <a:xfrm flipV="1">
                <a:off x="2818" y="3562"/>
                <a:ext cx="83" cy="47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65" name="Line 124"/>
              <p:cNvSpPr>
                <a:spLocks noChangeAspect="1" noChangeShapeType="1"/>
              </p:cNvSpPr>
              <p:nvPr/>
            </p:nvSpPr>
            <p:spPr bwMode="auto">
              <a:xfrm flipV="1">
                <a:off x="2884" y="3645"/>
                <a:ext cx="73" cy="61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66" name="Line 125"/>
              <p:cNvSpPr>
                <a:spLocks noChangeAspect="1" noChangeShapeType="1"/>
              </p:cNvSpPr>
              <p:nvPr/>
            </p:nvSpPr>
            <p:spPr bwMode="auto">
              <a:xfrm flipV="1">
                <a:off x="3129" y="3804"/>
                <a:ext cx="38" cy="87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67" name="Line 126"/>
              <p:cNvSpPr>
                <a:spLocks noChangeAspect="1" noChangeShapeType="1"/>
              </p:cNvSpPr>
              <p:nvPr/>
            </p:nvSpPr>
            <p:spPr bwMode="auto">
              <a:xfrm flipH="1">
                <a:off x="3919" y="3090"/>
                <a:ext cx="90" cy="31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68" name="Line 127"/>
              <p:cNvSpPr>
                <a:spLocks noChangeAspect="1" noChangeShapeType="1"/>
              </p:cNvSpPr>
              <p:nvPr/>
            </p:nvSpPr>
            <p:spPr bwMode="auto">
              <a:xfrm>
                <a:off x="2898" y="2864"/>
                <a:ext cx="71" cy="62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69" name="Line 128"/>
              <p:cNvSpPr>
                <a:spLocks noChangeAspect="1" noChangeShapeType="1"/>
              </p:cNvSpPr>
              <p:nvPr/>
            </p:nvSpPr>
            <p:spPr bwMode="auto">
              <a:xfrm flipH="1">
                <a:off x="3737" y="2782"/>
                <a:ext cx="59" cy="74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70" name="Line 129"/>
              <p:cNvSpPr>
                <a:spLocks noChangeAspect="1" noChangeShapeType="1"/>
              </p:cNvSpPr>
              <p:nvPr/>
            </p:nvSpPr>
            <p:spPr bwMode="auto">
              <a:xfrm>
                <a:off x="3203" y="2667"/>
                <a:ext cx="27" cy="91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71" name="Line 13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723" y="3739"/>
                <a:ext cx="56" cy="75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72" name="Line 131"/>
              <p:cNvSpPr>
                <a:spLocks noChangeAspect="1" noChangeShapeType="1"/>
              </p:cNvSpPr>
              <p:nvPr/>
            </p:nvSpPr>
            <p:spPr bwMode="auto">
              <a:xfrm>
                <a:off x="2806" y="3001"/>
                <a:ext cx="84" cy="43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73" name="Line 132"/>
              <p:cNvSpPr>
                <a:spLocks noChangeAspect="1" noChangeShapeType="1"/>
              </p:cNvSpPr>
              <p:nvPr/>
            </p:nvSpPr>
            <p:spPr bwMode="auto">
              <a:xfrm>
                <a:off x="2884" y="2879"/>
                <a:ext cx="73" cy="60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74" name="Line 13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634" y="3793"/>
                <a:ext cx="41" cy="86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75" name="Line 134"/>
              <p:cNvSpPr>
                <a:spLocks noChangeAspect="1" noChangeShapeType="1"/>
              </p:cNvSpPr>
              <p:nvPr/>
            </p:nvSpPr>
            <p:spPr bwMode="auto">
              <a:xfrm>
                <a:off x="2744" y="3196"/>
                <a:ext cx="93" cy="14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76" name="Line 135"/>
              <p:cNvSpPr>
                <a:spLocks noChangeAspect="1" noChangeShapeType="1"/>
              </p:cNvSpPr>
              <p:nvPr/>
            </p:nvSpPr>
            <p:spPr bwMode="auto">
              <a:xfrm flipV="1">
                <a:off x="3209" y="3830"/>
                <a:ext cx="27" cy="90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77" name="Line 136"/>
              <p:cNvSpPr>
                <a:spLocks noChangeAspect="1" noChangeShapeType="1"/>
              </p:cNvSpPr>
              <p:nvPr/>
            </p:nvSpPr>
            <p:spPr bwMode="auto">
              <a:xfrm flipV="1">
                <a:off x="2917" y="3678"/>
                <a:ext cx="70" cy="67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78" name="Line 137"/>
              <p:cNvSpPr>
                <a:spLocks noChangeAspect="1" noChangeShapeType="1"/>
              </p:cNvSpPr>
              <p:nvPr/>
            </p:nvSpPr>
            <p:spPr bwMode="auto">
              <a:xfrm flipV="1">
                <a:off x="2996" y="3737"/>
                <a:ext cx="56" cy="76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79" name="Line 13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768" y="3701"/>
                <a:ext cx="64" cy="70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80" name="Line 139"/>
              <p:cNvSpPr>
                <a:spLocks noChangeAspect="1" noChangeShapeType="1"/>
              </p:cNvSpPr>
              <p:nvPr/>
            </p:nvSpPr>
            <p:spPr bwMode="auto">
              <a:xfrm flipH="1">
                <a:off x="3478" y="2649"/>
                <a:ext cx="15" cy="92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81" name="Line 14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823" y="3642"/>
                <a:ext cx="74" cy="61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82" name="Line 141"/>
              <p:cNvSpPr>
                <a:spLocks noChangeAspect="1" noChangeShapeType="1"/>
              </p:cNvSpPr>
              <p:nvPr/>
            </p:nvSpPr>
            <p:spPr bwMode="auto">
              <a:xfrm>
                <a:off x="3203" y="2667"/>
                <a:ext cx="26" cy="91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83" name="Line 14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918" y="3467"/>
                <a:ext cx="91" cy="29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84" name="Line 143"/>
              <p:cNvSpPr>
                <a:spLocks noChangeAspect="1" noChangeShapeType="1"/>
              </p:cNvSpPr>
              <p:nvPr/>
            </p:nvSpPr>
            <p:spPr bwMode="auto">
              <a:xfrm>
                <a:off x="2780" y="3057"/>
                <a:ext cx="89" cy="35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85" name="Line 144"/>
              <p:cNvSpPr>
                <a:spLocks noChangeAspect="1" noChangeShapeType="1"/>
              </p:cNvSpPr>
              <p:nvPr/>
            </p:nvSpPr>
            <p:spPr bwMode="auto">
              <a:xfrm flipH="1">
                <a:off x="3652" y="2717"/>
                <a:ext cx="45" cy="85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86" name="Line 145"/>
              <p:cNvSpPr>
                <a:spLocks noChangeAspect="1" noChangeShapeType="1"/>
              </p:cNvSpPr>
              <p:nvPr/>
            </p:nvSpPr>
            <p:spPr bwMode="auto">
              <a:xfrm>
                <a:off x="2741" y="3214"/>
                <a:ext cx="93" cy="11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87" name="Line 146"/>
              <p:cNvSpPr>
                <a:spLocks noChangeAspect="1" noChangeShapeType="1"/>
              </p:cNvSpPr>
              <p:nvPr/>
            </p:nvSpPr>
            <p:spPr bwMode="auto">
              <a:xfrm flipV="1">
                <a:off x="2975" y="3724"/>
                <a:ext cx="59" cy="72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88" name="Line 147"/>
              <p:cNvSpPr>
                <a:spLocks noChangeAspect="1" noChangeShapeType="1"/>
              </p:cNvSpPr>
              <p:nvPr/>
            </p:nvSpPr>
            <p:spPr bwMode="auto">
              <a:xfrm flipV="1">
                <a:off x="3108" y="3796"/>
                <a:ext cx="41" cy="85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89" name="Line 148"/>
              <p:cNvSpPr>
                <a:spLocks noChangeAspect="1" noChangeShapeType="1"/>
              </p:cNvSpPr>
              <p:nvPr/>
            </p:nvSpPr>
            <p:spPr bwMode="auto">
              <a:xfrm flipH="1">
                <a:off x="3466" y="2646"/>
                <a:ext cx="14" cy="94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90" name="Line 149"/>
              <p:cNvSpPr>
                <a:spLocks noChangeAspect="1" noChangeShapeType="1"/>
              </p:cNvSpPr>
              <p:nvPr/>
            </p:nvSpPr>
            <p:spPr bwMode="auto">
              <a:xfrm flipV="1">
                <a:off x="2739" y="3352"/>
                <a:ext cx="95" cy="9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91" name="Line 150"/>
              <p:cNvSpPr>
                <a:spLocks noChangeAspect="1" noChangeShapeType="1"/>
              </p:cNvSpPr>
              <p:nvPr/>
            </p:nvSpPr>
            <p:spPr bwMode="auto">
              <a:xfrm flipV="1">
                <a:off x="2750" y="3403"/>
                <a:ext cx="92" cy="18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92" name="Line 151"/>
              <p:cNvSpPr>
                <a:spLocks noChangeAspect="1" noChangeShapeType="1"/>
              </p:cNvSpPr>
              <p:nvPr/>
            </p:nvSpPr>
            <p:spPr bwMode="auto">
              <a:xfrm>
                <a:off x="2877" y="2889"/>
                <a:ext cx="74" cy="58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93" name="Line 152"/>
              <p:cNvSpPr>
                <a:spLocks noChangeAspect="1" noChangeShapeType="1"/>
              </p:cNvSpPr>
              <p:nvPr/>
            </p:nvSpPr>
            <p:spPr bwMode="auto">
              <a:xfrm flipH="1">
                <a:off x="3929" y="3131"/>
                <a:ext cx="92" cy="23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94" name="Line 15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546" y="3828"/>
                <a:ext cx="27" cy="91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95" name="Line 15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520" y="3834"/>
                <a:ext cx="23" cy="92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96" name="Line 155"/>
              <p:cNvSpPr>
                <a:spLocks noChangeAspect="1" noChangeShapeType="1"/>
              </p:cNvSpPr>
              <p:nvPr/>
            </p:nvSpPr>
            <p:spPr bwMode="auto">
              <a:xfrm>
                <a:off x="2795" y="3022"/>
                <a:ext cx="86" cy="40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97" name="Line 156"/>
              <p:cNvSpPr>
                <a:spLocks noChangeAspect="1" noChangeShapeType="1"/>
              </p:cNvSpPr>
              <p:nvPr/>
            </p:nvSpPr>
            <p:spPr bwMode="auto">
              <a:xfrm flipV="1">
                <a:off x="3232" y="3834"/>
                <a:ext cx="22" cy="92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98" name="Line 15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527" y="3833"/>
                <a:ext cx="24" cy="92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99" name="Line 15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539" y="3830"/>
                <a:ext cx="24" cy="92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00" name="Line 15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539" y="3830"/>
                <a:ext cx="25" cy="90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01" name="Line 160"/>
              <p:cNvSpPr>
                <a:spLocks noChangeAspect="1" noChangeShapeType="1"/>
              </p:cNvSpPr>
              <p:nvPr/>
            </p:nvSpPr>
            <p:spPr bwMode="auto">
              <a:xfrm flipV="1">
                <a:off x="3387" y="3851"/>
                <a:ext cx="1" cy="93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02" name="Line 161"/>
              <p:cNvSpPr>
                <a:spLocks noChangeAspect="1" noChangeShapeType="1"/>
              </p:cNvSpPr>
              <p:nvPr/>
            </p:nvSpPr>
            <p:spPr bwMode="auto">
              <a:xfrm>
                <a:off x="3303" y="2646"/>
                <a:ext cx="13" cy="94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03" name="Line 16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605" y="3807"/>
                <a:ext cx="36" cy="88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04" name="Line 16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611" y="3804"/>
                <a:ext cx="38" cy="86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05" name="Line 16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605" y="3807"/>
                <a:ext cx="36" cy="88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06" name="Line 16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604" y="3807"/>
                <a:ext cx="37" cy="88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07" name="Line 166"/>
              <p:cNvSpPr>
                <a:spLocks noChangeAspect="1" noChangeShapeType="1"/>
              </p:cNvSpPr>
              <p:nvPr/>
            </p:nvSpPr>
            <p:spPr bwMode="auto">
              <a:xfrm flipV="1">
                <a:off x="2889" y="3651"/>
                <a:ext cx="72" cy="61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08" name="Line 167"/>
              <p:cNvSpPr>
                <a:spLocks noChangeAspect="1" noChangeShapeType="1"/>
              </p:cNvSpPr>
              <p:nvPr/>
            </p:nvSpPr>
            <p:spPr bwMode="auto">
              <a:xfrm flipH="1">
                <a:off x="3947" y="3287"/>
                <a:ext cx="93" cy="1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09" name="Line 168"/>
              <p:cNvSpPr>
                <a:spLocks noChangeAspect="1" noChangeShapeType="1"/>
              </p:cNvSpPr>
              <p:nvPr/>
            </p:nvSpPr>
            <p:spPr bwMode="auto">
              <a:xfrm flipH="1">
                <a:off x="3703" y="2755"/>
                <a:ext cx="55" cy="77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10" name="Line 169"/>
              <p:cNvSpPr>
                <a:spLocks noChangeAspect="1" noChangeShapeType="1"/>
              </p:cNvSpPr>
              <p:nvPr/>
            </p:nvSpPr>
            <p:spPr bwMode="auto">
              <a:xfrm>
                <a:off x="3375" y="2640"/>
                <a:ext cx="2" cy="95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11" name="Line 170"/>
              <p:cNvSpPr>
                <a:spLocks noChangeAspect="1" noChangeShapeType="1"/>
              </p:cNvSpPr>
              <p:nvPr/>
            </p:nvSpPr>
            <p:spPr bwMode="auto">
              <a:xfrm flipH="1">
                <a:off x="3947" y="3288"/>
                <a:ext cx="93" cy="1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12" name="Line 171"/>
              <p:cNvSpPr>
                <a:spLocks noChangeAspect="1" noChangeShapeType="1"/>
              </p:cNvSpPr>
              <p:nvPr/>
            </p:nvSpPr>
            <p:spPr bwMode="auto">
              <a:xfrm flipH="1">
                <a:off x="3448" y="2645"/>
                <a:ext cx="11" cy="93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13" name="Line 172"/>
              <p:cNvSpPr>
                <a:spLocks noChangeAspect="1" noChangeShapeType="1"/>
              </p:cNvSpPr>
              <p:nvPr/>
            </p:nvSpPr>
            <p:spPr bwMode="auto">
              <a:xfrm flipH="1">
                <a:off x="3891" y="3007"/>
                <a:ext cx="84" cy="41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14" name="Line 173"/>
              <p:cNvSpPr>
                <a:spLocks noChangeAspect="1" noChangeShapeType="1"/>
              </p:cNvSpPr>
              <p:nvPr/>
            </p:nvSpPr>
            <p:spPr bwMode="auto">
              <a:xfrm flipH="1">
                <a:off x="3947" y="3293"/>
                <a:ext cx="93" cy="1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15" name="Line 17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750" y="3716"/>
                <a:ext cx="62" cy="73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16" name="Line 175"/>
              <p:cNvSpPr>
                <a:spLocks noChangeAspect="1" noChangeShapeType="1"/>
              </p:cNvSpPr>
              <p:nvPr/>
            </p:nvSpPr>
            <p:spPr bwMode="auto">
              <a:xfrm>
                <a:off x="2886" y="2877"/>
                <a:ext cx="72" cy="61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17" name="Line 176"/>
              <p:cNvSpPr>
                <a:spLocks noChangeAspect="1" noChangeShapeType="1"/>
              </p:cNvSpPr>
              <p:nvPr/>
            </p:nvSpPr>
            <p:spPr bwMode="auto">
              <a:xfrm flipH="1">
                <a:off x="3842" y="2914"/>
                <a:ext cx="77" cy="54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18" name="Line 177"/>
              <p:cNvSpPr>
                <a:spLocks noChangeAspect="1" noChangeShapeType="1"/>
              </p:cNvSpPr>
              <p:nvPr/>
            </p:nvSpPr>
            <p:spPr bwMode="auto">
              <a:xfrm flipH="1">
                <a:off x="3708" y="2758"/>
                <a:ext cx="53" cy="77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19" name="Line 178"/>
              <p:cNvSpPr>
                <a:spLocks noChangeAspect="1" noChangeShapeType="1"/>
              </p:cNvSpPr>
              <p:nvPr/>
            </p:nvSpPr>
            <p:spPr bwMode="auto">
              <a:xfrm>
                <a:off x="2739" y="3234"/>
                <a:ext cx="94" cy="8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20" name="Line 179"/>
              <p:cNvSpPr>
                <a:spLocks noChangeAspect="1" noChangeShapeType="1"/>
              </p:cNvSpPr>
              <p:nvPr/>
            </p:nvSpPr>
            <p:spPr bwMode="auto">
              <a:xfrm flipH="1">
                <a:off x="3888" y="3001"/>
                <a:ext cx="84" cy="43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21" name="Line 180"/>
              <p:cNvSpPr>
                <a:spLocks noChangeAspect="1" noChangeShapeType="1"/>
              </p:cNvSpPr>
              <p:nvPr/>
            </p:nvSpPr>
            <p:spPr bwMode="auto">
              <a:xfrm flipH="1">
                <a:off x="3708" y="2758"/>
                <a:ext cx="54" cy="77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22" name="Line 18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622" y="3799"/>
                <a:ext cx="39" cy="86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23" name="Line 182"/>
              <p:cNvSpPr>
                <a:spLocks noChangeAspect="1" noChangeShapeType="1"/>
              </p:cNvSpPr>
              <p:nvPr/>
            </p:nvSpPr>
            <p:spPr bwMode="auto">
              <a:xfrm>
                <a:off x="2819" y="2976"/>
                <a:ext cx="82" cy="45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24" name="Line 183"/>
              <p:cNvSpPr>
                <a:spLocks noChangeAspect="1" noChangeShapeType="1"/>
              </p:cNvSpPr>
              <p:nvPr/>
            </p:nvSpPr>
            <p:spPr bwMode="auto">
              <a:xfrm>
                <a:off x="2866" y="2903"/>
                <a:ext cx="76" cy="56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25" name="Line 184"/>
              <p:cNvSpPr>
                <a:spLocks noChangeAspect="1" noChangeShapeType="1"/>
              </p:cNvSpPr>
              <p:nvPr/>
            </p:nvSpPr>
            <p:spPr bwMode="auto">
              <a:xfrm>
                <a:off x="2869" y="2899"/>
                <a:ext cx="76" cy="57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26" name="Line 18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557" y="3825"/>
                <a:ext cx="28" cy="89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27" name="Line 18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578" y="3817"/>
                <a:ext cx="32" cy="90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28" name="Line 187"/>
              <p:cNvSpPr>
                <a:spLocks noChangeAspect="1" noChangeShapeType="1"/>
              </p:cNvSpPr>
              <p:nvPr/>
            </p:nvSpPr>
            <p:spPr bwMode="auto">
              <a:xfrm flipV="1">
                <a:off x="2930" y="3689"/>
                <a:ext cx="66" cy="66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29" name="Line 188"/>
              <p:cNvSpPr>
                <a:spLocks noChangeAspect="1" noChangeShapeType="1"/>
              </p:cNvSpPr>
              <p:nvPr/>
            </p:nvSpPr>
            <p:spPr bwMode="auto">
              <a:xfrm flipV="1">
                <a:off x="2967" y="3719"/>
                <a:ext cx="61" cy="71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30" name="Line 18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818" y="3648"/>
                <a:ext cx="74" cy="59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31" name="Line 190"/>
              <p:cNvSpPr>
                <a:spLocks noChangeAspect="1" noChangeShapeType="1"/>
              </p:cNvSpPr>
              <p:nvPr/>
            </p:nvSpPr>
            <p:spPr bwMode="auto">
              <a:xfrm>
                <a:off x="2742" y="3204"/>
                <a:ext cx="94" cy="12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32" name="Line 191"/>
              <p:cNvSpPr>
                <a:spLocks noChangeAspect="1" noChangeShapeType="1"/>
              </p:cNvSpPr>
              <p:nvPr/>
            </p:nvSpPr>
            <p:spPr bwMode="auto">
              <a:xfrm>
                <a:off x="2851" y="2924"/>
                <a:ext cx="77" cy="53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33" name="Line 192"/>
              <p:cNvSpPr>
                <a:spLocks noChangeAspect="1" noChangeShapeType="1"/>
              </p:cNvSpPr>
              <p:nvPr/>
            </p:nvSpPr>
            <p:spPr bwMode="auto">
              <a:xfrm flipV="1">
                <a:off x="3333" y="3848"/>
                <a:ext cx="8" cy="95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34" name="Line 193"/>
              <p:cNvSpPr>
                <a:spLocks noChangeAspect="1" noChangeShapeType="1"/>
              </p:cNvSpPr>
              <p:nvPr/>
            </p:nvSpPr>
            <p:spPr bwMode="auto">
              <a:xfrm>
                <a:off x="2791" y="3032"/>
                <a:ext cx="86" cy="37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35" name="Line 194"/>
              <p:cNvSpPr>
                <a:spLocks noChangeAspect="1" noChangeShapeType="1"/>
              </p:cNvSpPr>
              <p:nvPr/>
            </p:nvSpPr>
            <p:spPr bwMode="auto">
              <a:xfrm flipV="1">
                <a:off x="2957" y="3710"/>
                <a:ext cx="62" cy="71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36" name="Line 195"/>
              <p:cNvSpPr>
                <a:spLocks noChangeAspect="1" noChangeShapeType="1"/>
              </p:cNvSpPr>
              <p:nvPr/>
            </p:nvSpPr>
            <p:spPr bwMode="auto">
              <a:xfrm>
                <a:off x="3028" y="2749"/>
                <a:ext cx="51" cy="79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37" name="Line 196"/>
              <p:cNvSpPr>
                <a:spLocks noChangeAspect="1" noChangeShapeType="1"/>
              </p:cNvSpPr>
              <p:nvPr/>
            </p:nvSpPr>
            <p:spPr bwMode="auto">
              <a:xfrm flipH="1">
                <a:off x="3870" y="2964"/>
                <a:ext cx="81" cy="46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38" name="Line 197"/>
              <p:cNvSpPr>
                <a:spLocks noChangeAspect="1" noChangeShapeType="1"/>
              </p:cNvSpPr>
              <p:nvPr/>
            </p:nvSpPr>
            <p:spPr bwMode="auto">
              <a:xfrm flipH="1">
                <a:off x="3486" y="2651"/>
                <a:ext cx="16" cy="92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39" name="Line 19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926" y="3441"/>
                <a:ext cx="92" cy="26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40" name="Line 199"/>
              <p:cNvSpPr>
                <a:spLocks noChangeAspect="1" noChangeShapeType="1"/>
              </p:cNvSpPr>
              <p:nvPr/>
            </p:nvSpPr>
            <p:spPr bwMode="auto">
              <a:xfrm flipH="1">
                <a:off x="3718" y="2767"/>
                <a:ext cx="56" cy="76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41" name="Line 20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669" y="3775"/>
                <a:ext cx="48" cy="82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42" name="Line 201"/>
              <p:cNvSpPr>
                <a:spLocks noChangeAspect="1" noChangeShapeType="1"/>
              </p:cNvSpPr>
              <p:nvPr/>
            </p:nvSpPr>
            <p:spPr bwMode="auto">
              <a:xfrm flipV="1">
                <a:off x="2849" y="3606"/>
                <a:ext cx="78" cy="53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43" name="Line 202"/>
              <p:cNvSpPr>
                <a:spLocks noChangeAspect="1" noChangeShapeType="1"/>
              </p:cNvSpPr>
              <p:nvPr/>
            </p:nvSpPr>
            <p:spPr bwMode="auto">
              <a:xfrm>
                <a:off x="3336" y="2642"/>
                <a:ext cx="8" cy="95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44" name="Line 203"/>
              <p:cNvSpPr>
                <a:spLocks noChangeAspect="1" noChangeShapeType="1"/>
              </p:cNvSpPr>
              <p:nvPr/>
            </p:nvSpPr>
            <p:spPr bwMode="auto">
              <a:xfrm>
                <a:off x="2804" y="3004"/>
                <a:ext cx="85" cy="41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45" name="Line 204"/>
              <p:cNvSpPr>
                <a:spLocks noChangeAspect="1" noChangeShapeType="1"/>
              </p:cNvSpPr>
              <p:nvPr/>
            </p:nvSpPr>
            <p:spPr bwMode="auto">
              <a:xfrm flipV="1">
                <a:off x="2763" y="3450"/>
                <a:ext cx="91" cy="26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46" name="Line 205"/>
              <p:cNvSpPr>
                <a:spLocks noChangeAspect="1" noChangeShapeType="1"/>
              </p:cNvSpPr>
              <p:nvPr/>
            </p:nvSpPr>
            <p:spPr bwMode="auto">
              <a:xfrm flipH="1">
                <a:off x="3650" y="2717"/>
                <a:ext cx="44" cy="83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47" name="Line 20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498" y="3840"/>
                <a:ext cx="19" cy="92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48" name="Line 207"/>
              <p:cNvSpPr>
                <a:spLocks noChangeAspect="1" noChangeShapeType="1"/>
              </p:cNvSpPr>
              <p:nvPr/>
            </p:nvSpPr>
            <p:spPr bwMode="auto">
              <a:xfrm>
                <a:off x="3259" y="2654"/>
                <a:ext cx="18" cy="92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49" name="Line 208"/>
              <p:cNvSpPr>
                <a:spLocks noChangeAspect="1" noChangeShapeType="1"/>
              </p:cNvSpPr>
              <p:nvPr/>
            </p:nvSpPr>
            <p:spPr bwMode="auto">
              <a:xfrm>
                <a:off x="2736" y="3269"/>
                <a:ext cx="95" cy="3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50" name="Line 209"/>
              <p:cNvSpPr>
                <a:spLocks noChangeAspect="1" noChangeShapeType="1"/>
              </p:cNvSpPr>
              <p:nvPr/>
            </p:nvSpPr>
            <p:spPr bwMode="auto">
              <a:xfrm flipV="1">
                <a:off x="2807" y="3545"/>
                <a:ext cx="85" cy="44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51" name="Line 210"/>
              <p:cNvSpPr>
                <a:spLocks noChangeAspect="1" noChangeShapeType="1"/>
              </p:cNvSpPr>
              <p:nvPr/>
            </p:nvSpPr>
            <p:spPr bwMode="auto">
              <a:xfrm flipV="1">
                <a:off x="2877" y="3638"/>
                <a:ext cx="74" cy="59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52" name="Line 21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898" y="3520"/>
                <a:ext cx="86" cy="37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53" name="Line 21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900" y="3515"/>
                <a:ext cx="87" cy="38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54" name="Line 213"/>
              <p:cNvSpPr>
                <a:spLocks noChangeAspect="1" noChangeShapeType="1"/>
              </p:cNvSpPr>
              <p:nvPr/>
            </p:nvSpPr>
            <p:spPr bwMode="auto">
              <a:xfrm>
                <a:off x="2775" y="3069"/>
                <a:ext cx="90" cy="32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55" name="Line 214"/>
              <p:cNvSpPr>
                <a:spLocks noChangeAspect="1" noChangeShapeType="1"/>
              </p:cNvSpPr>
              <p:nvPr/>
            </p:nvSpPr>
            <p:spPr bwMode="auto">
              <a:xfrm flipV="1">
                <a:off x="2886" y="3648"/>
                <a:ext cx="72" cy="61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56" name="Line 215"/>
              <p:cNvSpPr>
                <a:spLocks noChangeAspect="1" noChangeShapeType="1"/>
              </p:cNvSpPr>
              <p:nvPr/>
            </p:nvSpPr>
            <p:spPr bwMode="auto">
              <a:xfrm>
                <a:off x="2987" y="2779"/>
                <a:ext cx="57" cy="74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57" name="Line 21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841" y="3619"/>
                <a:ext cx="77" cy="56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58" name="Line 217"/>
              <p:cNvSpPr>
                <a:spLocks noChangeAspect="1" noChangeShapeType="1"/>
              </p:cNvSpPr>
              <p:nvPr/>
            </p:nvSpPr>
            <p:spPr bwMode="auto">
              <a:xfrm flipH="1">
                <a:off x="3741" y="2787"/>
                <a:ext cx="61" cy="74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59" name="Line 218"/>
              <p:cNvSpPr>
                <a:spLocks noChangeAspect="1" noChangeShapeType="1"/>
              </p:cNvSpPr>
              <p:nvPr/>
            </p:nvSpPr>
            <p:spPr bwMode="auto">
              <a:xfrm flipV="1">
                <a:off x="2972" y="3722"/>
                <a:ext cx="60" cy="73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60" name="Line 219"/>
              <p:cNvSpPr>
                <a:spLocks noChangeAspect="1" noChangeShapeType="1"/>
              </p:cNvSpPr>
              <p:nvPr/>
            </p:nvSpPr>
            <p:spPr bwMode="auto">
              <a:xfrm flipH="1">
                <a:off x="3514" y="2657"/>
                <a:ext cx="22" cy="92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61" name="Line 220"/>
              <p:cNvSpPr>
                <a:spLocks noChangeAspect="1" noChangeShapeType="1"/>
              </p:cNvSpPr>
              <p:nvPr/>
            </p:nvSpPr>
            <p:spPr bwMode="auto">
              <a:xfrm>
                <a:off x="2860" y="2911"/>
                <a:ext cx="76" cy="56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62" name="Line 221"/>
              <p:cNvSpPr>
                <a:spLocks noChangeAspect="1" noChangeShapeType="1"/>
              </p:cNvSpPr>
              <p:nvPr/>
            </p:nvSpPr>
            <p:spPr bwMode="auto">
              <a:xfrm>
                <a:off x="2859" y="2912"/>
                <a:ext cx="77" cy="56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63" name="Line 222"/>
              <p:cNvSpPr>
                <a:spLocks noChangeAspect="1" noChangeShapeType="1"/>
              </p:cNvSpPr>
              <p:nvPr/>
            </p:nvSpPr>
            <p:spPr bwMode="auto">
              <a:xfrm>
                <a:off x="2739" y="3230"/>
                <a:ext cx="94" cy="9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64" name="Line 223"/>
              <p:cNvSpPr>
                <a:spLocks noChangeAspect="1" noChangeShapeType="1"/>
              </p:cNvSpPr>
              <p:nvPr/>
            </p:nvSpPr>
            <p:spPr bwMode="auto">
              <a:xfrm flipV="1">
                <a:off x="3046" y="3768"/>
                <a:ext cx="50" cy="80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65" name="Line 224"/>
              <p:cNvSpPr>
                <a:spLocks noChangeAspect="1" noChangeShapeType="1"/>
              </p:cNvSpPr>
              <p:nvPr/>
            </p:nvSpPr>
            <p:spPr bwMode="auto">
              <a:xfrm flipV="1">
                <a:off x="2963" y="3715"/>
                <a:ext cx="62" cy="72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66" name="Line 225"/>
              <p:cNvSpPr>
                <a:spLocks noChangeAspect="1" noChangeShapeType="1"/>
              </p:cNvSpPr>
              <p:nvPr/>
            </p:nvSpPr>
            <p:spPr bwMode="auto">
              <a:xfrm flipH="1">
                <a:off x="3687" y="2741"/>
                <a:ext cx="51" cy="80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67" name="Line 22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455" y="3846"/>
                <a:ext cx="13" cy="94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68" name="Line 227"/>
              <p:cNvSpPr>
                <a:spLocks noChangeAspect="1" noChangeShapeType="1"/>
              </p:cNvSpPr>
              <p:nvPr/>
            </p:nvSpPr>
            <p:spPr bwMode="auto">
              <a:xfrm flipH="1">
                <a:off x="3430" y="2642"/>
                <a:ext cx="7" cy="95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69" name="Line 228"/>
              <p:cNvSpPr>
                <a:spLocks noChangeAspect="1" noChangeShapeType="1"/>
              </p:cNvSpPr>
              <p:nvPr/>
            </p:nvSpPr>
            <p:spPr bwMode="auto">
              <a:xfrm>
                <a:off x="2794" y="3025"/>
                <a:ext cx="86" cy="40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70" name="Line 229"/>
              <p:cNvSpPr>
                <a:spLocks noChangeAspect="1" noChangeShapeType="1"/>
              </p:cNvSpPr>
              <p:nvPr/>
            </p:nvSpPr>
            <p:spPr bwMode="auto">
              <a:xfrm>
                <a:off x="3223" y="2661"/>
                <a:ext cx="24" cy="92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71" name="Line 230"/>
              <p:cNvSpPr>
                <a:spLocks noChangeAspect="1" noChangeShapeType="1"/>
              </p:cNvSpPr>
              <p:nvPr/>
            </p:nvSpPr>
            <p:spPr bwMode="auto">
              <a:xfrm>
                <a:off x="3206" y="2666"/>
                <a:ext cx="26" cy="90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72" name="Line 231"/>
              <p:cNvSpPr>
                <a:spLocks noChangeAspect="1" noChangeShapeType="1"/>
              </p:cNvSpPr>
              <p:nvPr/>
            </p:nvSpPr>
            <p:spPr bwMode="auto">
              <a:xfrm flipV="1">
                <a:off x="2741" y="3361"/>
                <a:ext cx="93" cy="12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73" name="Line 232"/>
              <p:cNvSpPr>
                <a:spLocks noChangeAspect="1" noChangeShapeType="1"/>
              </p:cNvSpPr>
              <p:nvPr/>
            </p:nvSpPr>
            <p:spPr bwMode="auto">
              <a:xfrm flipV="1">
                <a:off x="2784" y="3503"/>
                <a:ext cx="88" cy="35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74" name="Line 233"/>
              <p:cNvSpPr>
                <a:spLocks noChangeAspect="1" noChangeShapeType="1"/>
              </p:cNvSpPr>
              <p:nvPr/>
            </p:nvSpPr>
            <p:spPr bwMode="auto">
              <a:xfrm flipV="1">
                <a:off x="2860" y="3619"/>
                <a:ext cx="76" cy="55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75" name="Line 234"/>
              <p:cNvSpPr>
                <a:spLocks noChangeAspect="1" noChangeShapeType="1"/>
              </p:cNvSpPr>
              <p:nvPr/>
            </p:nvSpPr>
            <p:spPr bwMode="auto">
              <a:xfrm flipV="1">
                <a:off x="2860" y="3619"/>
                <a:ext cx="77" cy="56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76" name="Line 23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862" y="3586"/>
                <a:ext cx="82" cy="50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77" name="Line 236"/>
              <p:cNvSpPr>
                <a:spLocks noChangeAspect="1" noChangeShapeType="1"/>
              </p:cNvSpPr>
              <p:nvPr/>
            </p:nvSpPr>
            <p:spPr bwMode="auto">
              <a:xfrm flipH="1">
                <a:off x="3907" y="3053"/>
                <a:ext cx="88" cy="34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78" name="Line 237"/>
              <p:cNvSpPr>
                <a:spLocks noChangeAspect="1" noChangeShapeType="1"/>
              </p:cNvSpPr>
              <p:nvPr/>
            </p:nvSpPr>
            <p:spPr bwMode="auto">
              <a:xfrm flipH="1">
                <a:off x="3814" y="2871"/>
                <a:ext cx="72" cy="61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79" name="Line 238"/>
              <p:cNvSpPr>
                <a:spLocks noChangeAspect="1" noChangeShapeType="1"/>
              </p:cNvSpPr>
              <p:nvPr/>
            </p:nvSpPr>
            <p:spPr bwMode="auto">
              <a:xfrm flipH="1">
                <a:off x="3531" y="2661"/>
                <a:ext cx="24" cy="92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80" name="Line 239"/>
              <p:cNvSpPr>
                <a:spLocks noChangeAspect="1" noChangeShapeType="1"/>
              </p:cNvSpPr>
              <p:nvPr/>
            </p:nvSpPr>
            <p:spPr bwMode="auto">
              <a:xfrm>
                <a:off x="2762" y="3113"/>
                <a:ext cx="90" cy="26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81" name="Line 24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468" y="3845"/>
                <a:ext cx="13" cy="93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82" name="Line 241"/>
              <p:cNvSpPr>
                <a:spLocks noChangeAspect="1" noChangeShapeType="1"/>
              </p:cNvSpPr>
              <p:nvPr/>
            </p:nvSpPr>
            <p:spPr bwMode="auto">
              <a:xfrm flipH="1">
                <a:off x="3861" y="2945"/>
                <a:ext cx="80" cy="50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83" name="Line 242"/>
              <p:cNvSpPr>
                <a:spLocks noChangeAspect="1" noChangeShapeType="1"/>
              </p:cNvSpPr>
              <p:nvPr/>
            </p:nvSpPr>
            <p:spPr bwMode="auto">
              <a:xfrm>
                <a:off x="2904" y="2856"/>
                <a:ext cx="69" cy="64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84" name="Line 243"/>
              <p:cNvSpPr>
                <a:spLocks noChangeAspect="1" noChangeShapeType="1"/>
              </p:cNvSpPr>
              <p:nvPr/>
            </p:nvSpPr>
            <p:spPr bwMode="auto">
              <a:xfrm flipH="1">
                <a:off x="3947" y="3285"/>
                <a:ext cx="93" cy="2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85" name="Line 244"/>
              <p:cNvSpPr>
                <a:spLocks noChangeAspect="1" noChangeShapeType="1"/>
              </p:cNvSpPr>
              <p:nvPr/>
            </p:nvSpPr>
            <p:spPr bwMode="auto">
              <a:xfrm flipV="1">
                <a:off x="2762" y="3447"/>
                <a:ext cx="90" cy="26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86" name="Line 24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755" y="3715"/>
                <a:ext cx="62" cy="71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87" name="Line 246"/>
              <p:cNvSpPr>
                <a:spLocks noChangeAspect="1" noChangeShapeType="1"/>
              </p:cNvSpPr>
              <p:nvPr/>
            </p:nvSpPr>
            <p:spPr bwMode="auto">
              <a:xfrm>
                <a:off x="3301" y="2646"/>
                <a:ext cx="12" cy="94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88" name="Line 247"/>
              <p:cNvSpPr>
                <a:spLocks noChangeAspect="1" noChangeShapeType="1"/>
              </p:cNvSpPr>
              <p:nvPr/>
            </p:nvSpPr>
            <p:spPr bwMode="auto">
              <a:xfrm>
                <a:off x="3203" y="2667"/>
                <a:ext cx="27" cy="91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89" name="Line 248"/>
              <p:cNvSpPr>
                <a:spLocks noChangeAspect="1" noChangeShapeType="1"/>
              </p:cNvSpPr>
              <p:nvPr/>
            </p:nvSpPr>
            <p:spPr bwMode="auto">
              <a:xfrm>
                <a:off x="2742" y="3199"/>
                <a:ext cx="94" cy="14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90" name="Line 249"/>
              <p:cNvSpPr>
                <a:spLocks noChangeAspect="1" noChangeShapeType="1"/>
              </p:cNvSpPr>
              <p:nvPr/>
            </p:nvSpPr>
            <p:spPr bwMode="auto">
              <a:xfrm flipV="1">
                <a:off x="2765" y="3458"/>
                <a:ext cx="91" cy="28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91" name="Line 250"/>
              <p:cNvSpPr>
                <a:spLocks noChangeAspect="1" noChangeShapeType="1"/>
              </p:cNvSpPr>
              <p:nvPr/>
            </p:nvSpPr>
            <p:spPr bwMode="auto">
              <a:xfrm flipV="1">
                <a:off x="2791" y="3517"/>
                <a:ext cx="87" cy="37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92" name="Line 251"/>
              <p:cNvSpPr>
                <a:spLocks noChangeAspect="1" noChangeShapeType="1"/>
              </p:cNvSpPr>
              <p:nvPr/>
            </p:nvSpPr>
            <p:spPr bwMode="auto">
              <a:xfrm flipV="1">
                <a:off x="2821" y="3567"/>
                <a:ext cx="83" cy="46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93" name="Line 252"/>
              <p:cNvSpPr>
                <a:spLocks noChangeAspect="1" noChangeShapeType="1"/>
              </p:cNvSpPr>
              <p:nvPr/>
            </p:nvSpPr>
            <p:spPr bwMode="auto">
              <a:xfrm flipV="1">
                <a:off x="2992" y="3734"/>
                <a:ext cx="57" cy="76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94" name="Line 253"/>
              <p:cNvSpPr>
                <a:spLocks noChangeAspect="1" noChangeShapeType="1"/>
              </p:cNvSpPr>
              <p:nvPr/>
            </p:nvSpPr>
            <p:spPr bwMode="auto">
              <a:xfrm flipV="1">
                <a:off x="2995" y="3737"/>
                <a:ext cx="57" cy="76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95" name="Line 254"/>
              <p:cNvSpPr>
                <a:spLocks noChangeAspect="1" noChangeShapeType="1"/>
              </p:cNvSpPr>
              <p:nvPr/>
            </p:nvSpPr>
            <p:spPr bwMode="auto">
              <a:xfrm flipV="1">
                <a:off x="3273" y="3842"/>
                <a:ext cx="16" cy="92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96" name="Line 255"/>
              <p:cNvSpPr>
                <a:spLocks noChangeAspect="1" noChangeShapeType="1"/>
              </p:cNvSpPr>
              <p:nvPr/>
            </p:nvSpPr>
            <p:spPr bwMode="auto">
              <a:xfrm flipV="1">
                <a:off x="3372" y="3851"/>
                <a:ext cx="3" cy="93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97" name="Line 25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670" y="3775"/>
                <a:ext cx="47" cy="82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98" name="Line 25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886" y="3545"/>
                <a:ext cx="85" cy="43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99" name="Line 258"/>
              <p:cNvSpPr>
                <a:spLocks noChangeAspect="1" noChangeShapeType="1"/>
              </p:cNvSpPr>
              <p:nvPr/>
            </p:nvSpPr>
            <p:spPr bwMode="auto">
              <a:xfrm flipH="1">
                <a:off x="3932" y="3143"/>
                <a:ext cx="92" cy="22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00" name="Line 259"/>
              <p:cNvSpPr>
                <a:spLocks noChangeAspect="1" noChangeShapeType="1"/>
              </p:cNvSpPr>
              <p:nvPr/>
            </p:nvSpPr>
            <p:spPr bwMode="auto">
              <a:xfrm flipH="1">
                <a:off x="3833" y="2899"/>
                <a:ext cx="76" cy="57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01" name="Line 260"/>
              <p:cNvSpPr>
                <a:spLocks noChangeAspect="1" noChangeShapeType="1"/>
              </p:cNvSpPr>
              <p:nvPr/>
            </p:nvSpPr>
            <p:spPr bwMode="auto">
              <a:xfrm flipH="1">
                <a:off x="3670" y="2729"/>
                <a:ext cx="47" cy="82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02" name="Line 261"/>
              <p:cNvSpPr>
                <a:spLocks noChangeAspect="1" noChangeShapeType="1"/>
              </p:cNvSpPr>
              <p:nvPr/>
            </p:nvSpPr>
            <p:spPr bwMode="auto">
              <a:xfrm flipH="1">
                <a:off x="3644" y="2713"/>
                <a:ext cx="43" cy="84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03" name="Line 262"/>
              <p:cNvSpPr>
                <a:spLocks noChangeAspect="1" noChangeShapeType="1"/>
              </p:cNvSpPr>
              <p:nvPr/>
            </p:nvSpPr>
            <p:spPr bwMode="auto">
              <a:xfrm flipH="1">
                <a:off x="3620" y="2699"/>
                <a:ext cx="40" cy="86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04" name="Line 263"/>
              <p:cNvSpPr>
                <a:spLocks noChangeAspect="1" noChangeShapeType="1"/>
              </p:cNvSpPr>
              <p:nvPr/>
            </p:nvSpPr>
            <p:spPr bwMode="auto">
              <a:xfrm flipH="1">
                <a:off x="3731" y="2776"/>
                <a:ext cx="57" cy="76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05" name="Line 26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753" y="3715"/>
                <a:ext cx="62" cy="71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06" name="Line 265"/>
              <p:cNvSpPr>
                <a:spLocks noChangeAspect="1" noChangeShapeType="1"/>
              </p:cNvSpPr>
              <p:nvPr/>
            </p:nvSpPr>
            <p:spPr bwMode="auto">
              <a:xfrm flipV="1">
                <a:off x="2738" y="3322"/>
                <a:ext cx="93" cy="4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07" name="Line 266"/>
              <p:cNvSpPr>
                <a:spLocks noChangeAspect="1" noChangeShapeType="1"/>
              </p:cNvSpPr>
              <p:nvPr/>
            </p:nvSpPr>
            <p:spPr bwMode="auto">
              <a:xfrm flipH="1">
                <a:off x="3851" y="2929"/>
                <a:ext cx="79" cy="53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08" name="Line 267"/>
              <p:cNvSpPr>
                <a:spLocks noChangeAspect="1" noChangeShapeType="1"/>
              </p:cNvSpPr>
              <p:nvPr/>
            </p:nvSpPr>
            <p:spPr bwMode="auto">
              <a:xfrm>
                <a:off x="2839" y="2941"/>
                <a:ext cx="80" cy="51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09" name="Line 268"/>
              <p:cNvSpPr>
                <a:spLocks noChangeAspect="1" noChangeShapeType="1"/>
              </p:cNvSpPr>
              <p:nvPr/>
            </p:nvSpPr>
            <p:spPr bwMode="auto">
              <a:xfrm>
                <a:off x="2819" y="2973"/>
                <a:ext cx="83" cy="46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10" name="Line 269"/>
              <p:cNvSpPr>
                <a:spLocks noChangeAspect="1" noChangeShapeType="1"/>
              </p:cNvSpPr>
              <p:nvPr/>
            </p:nvSpPr>
            <p:spPr bwMode="auto">
              <a:xfrm flipV="1">
                <a:off x="3067" y="3778"/>
                <a:ext cx="47" cy="82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11" name="Line 270"/>
              <p:cNvSpPr>
                <a:spLocks noChangeAspect="1" noChangeShapeType="1"/>
              </p:cNvSpPr>
              <p:nvPr/>
            </p:nvSpPr>
            <p:spPr bwMode="auto">
              <a:xfrm flipV="1">
                <a:off x="2954" y="3709"/>
                <a:ext cx="62" cy="69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12" name="Line 271"/>
              <p:cNvSpPr>
                <a:spLocks noChangeAspect="1" noChangeShapeType="1"/>
              </p:cNvSpPr>
              <p:nvPr/>
            </p:nvSpPr>
            <p:spPr bwMode="auto">
              <a:xfrm flipH="1">
                <a:off x="3728" y="2775"/>
                <a:ext cx="57" cy="75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13" name="Line 272"/>
              <p:cNvSpPr>
                <a:spLocks noChangeAspect="1" noChangeShapeType="1"/>
              </p:cNvSpPr>
              <p:nvPr/>
            </p:nvSpPr>
            <p:spPr bwMode="auto">
              <a:xfrm>
                <a:off x="3368" y="2640"/>
                <a:ext cx="3" cy="95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14" name="Line 273"/>
              <p:cNvSpPr>
                <a:spLocks noChangeAspect="1" noChangeShapeType="1"/>
              </p:cNvSpPr>
              <p:nvPr/>
            </p:nvSpPr>
            <p:spPr bwMode="auto">
              <a:xfrm>
                <a:off x="3268" y="2652"/>
                <a:ext cx="17" cy="92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15" name="Line 274"/>
              <p:cNvSpPr>
                <a:spLocks noChangeAspect="1" noChangeShapeType="1"/>
              </p:cNvSpPr>
              <p:nvPr/>
            </p:nvSpPr>
            <p:spPr bwMode="auto">
              <a:xfrm>
                <a:off x="3245" y="2657"/>
                <a:ext cx="22" cy="92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16" name="Line 275"/>
              <p:cNvSpPr>
                <a:spLocks noChangeAspect="1" noChangeShapeType="1"/>
              </p:cNvSpPr>
              <p:nvPr/>
            </p:nvSpPr>
            <p:spPr bwMode="auto">
              <a:xfrm>
                <a:off x="3143" y="2688"/>
                <a:ext cx="36" cy="88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17" name="Line 276"/>
              <p:cNvSpPr>
                <a:spLocks noChangeAspect="1" noChangeShapeType="1"/>
              </p:cNvSpPr>
              <p:nvPr/>
            </p:nvSpPr>
            <p:spPr bwMode="auto">
              <a:xfrm flipV="1">
                <a:off x="2744" y="3376"/>
                <a:ext cx="93" cy="15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18" name="Line 277"/>
              <p:cNvSpPr>
                <a:spLocks noChangeAspect="1" noChangeShapeType="1"/>
              </p:cNvSpPr>
              <p:nvPr/>
            </p:nvSpPr>
            <p:spPr bwMode="auto">
              <a:xfrm flipV="1">
                <a:off x="2745" y="3385"/>
                <a:ext cx="94" cy="17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19" name="Line 278"/>
              <p:cNvSpPr>
                <a:spLocks noChangeAspect="1" noChangeShapeType="1"/>
              </p:cNvSpPr>
              <p:nvPr/>
            </p:nvSpPr>
            <p:spPr bwMode="auto">
              <a:xfrm flipV="1">
                <a:off x="2754" y="3421"/>
                <a:ext cx="92" cy="23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20" name="Line 279"/>
              <p:cNvSpPr>
                <a:spLocks noChangeAspect="1" noChangeShapeType="1"/>
              </p:cNvSpPr>
              <p:nvPr/>
            </p:nvSpPr>
            <p:spPr bwMode="auto">
              <a:xfrm flipV="1">
                <a:off x="2789" y="3514"/>
                <a:ext cx="88" cy="36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21" name="Line 280"/>
              <p:cNvSpPr>
                <a:spLocks noChangeAspect="1" noChangeShapeType="1"/>
              </p:cNvSpPr>
              <p:nvPr/>
            </p:nvSpPr>
            <p:spPr bwMode="auto">
              <a:xfrm flipV="1">
                <a:off x="2806" y="3542"/>
                <a:ext cx="84" cy="43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22" name="Line 281"/>
              <p:cNvSpPr>
                <a:spLocks noChangeAspect="1" noChangeShapeType="1"/>
              </p:cNvSpPr>
              <p:nvPr/>
            </p:nvSpPr>
            <p:spPr bwMode="auto">
              <a:xfrm flipV="1">
                <a:off x="2806" y="3544"/>
                <a:ext cx="84" cy="42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23" name="Line 282"/>
              <p:cNvSpPr>
                <a:spLocks noChangeAspect="1" noChangeShapeType="1"/>
              </p:cNvSpPr>
              <p:nvPr/>
            </p:nvSpPr>
            <p:spPr bwMode="auto">
              <a:xfrm flipV="1">
                <a:off x="2869" y="3630"/>
                <a:ext cx="76" cy="57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24" name="Line 283"/>
              <p:cNvSpPr>
                <a:spLocks noChangeAspect="1" noChangeShapeType="1"/>
              </p:cNvSpPr>
              <p:nvPr/>
            </p:nvSpPr>
            <p:spPr bwMode="auto">
              <a:xfrm flipV="1">
                <a:off x="2871" y="3632"/>
                <a:ext cx="74" cy="57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25" name="Line 284"/>
              <p:cNvSpPr>
                <a:spLocks noChangeAspect="1" noChangeShapeType="1"/>
              </p:cNvSpPr>
              <p:nvPr/>
            </p:nvSpPr>
            <p:spPr bwMode="auto">
              <a:xfrm flipV="1">
                <a:off x="2871" y="3632"/>
                <a:ext cx="75" cy="57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26" name="Line 285"/>
              <p:cNvSpPr>
                <a:spLocks noChangeAspect="1" noChangeShapeType="1"/>
              </p:cNvSpPr>
              <p:nvPr/>
            </p:nvSpPr>
            <p:spPr bwMode="auto">
              <a:xfrm flipV="1">
                <a:off x="2871" y="3632"/>
                <a:ext cx="75" cy="57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27" name="Line 286"/>
              <p:cNvSpPr>
                <a:spLocks noChangeAspect="1" noChangeShapeType="1"/>
              </p:cNvSpPr>
              <p:nvPr/>
            </p:nvSpPr>
            <p:spPr bwMode="auto">
              <a:xfrm flipV="1">
                <a:off x="2877" y="3638"/>
                <a:ext cx="74" cy="59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28" name="Line 287"/>
              <p:cNvSpPr>
                <a:spLocks noChangeAspect="1" noChangeShapeType="1"/>
              </p:cNvSpPr>
              <p:nvPr/>
            </p:nvSpPr>
            <p:spPr bwMode="auto">
              <a:xfrm flipV="1">
                <a:off x="2999" y="3740"/>
                <a:ext cx="58" cy="76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29" name="Line 288"/>
              <p:cNvSpPr>
                <a:spLocks noChangeAspect="1" noChangeShapeType="1"/>
              </p:cNvSpPr>
              <p:nvPr/>
            </p:nvSpPr>
            <p:spPr bwMode="auto">
              <a:xfrm flipV="1">
                <a:off x="3001" y="3740"/>
                <a:ext cx="56" cy="77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30" name="Line 289"/>
              <p:cNvSpPr>
                <a:spLocks noChangeAspect="1" noChangeShapeType="1"/>
              </p:cNvSpPr>
              <p:nvPr/>
            </p:nvSpPr>
            <p:spPr bwMode="auto">
              <a:xfrm flipV="1">
                <a:off x="3001" y="3742"/>
                <a:ext cx="56" cy="75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31" name="Line 290"/>
              <p:cNvSpPr>
                <a:spLocks noChangeAspect="1" noChangeShapeType="1"/>
              </p:cNvSpPr>
              <p:nvPr/>
            </p:nvSpPr>
            <p:spPr bwMode="auto">
              <a:xfrm flipV="1">
                <a:off x="3002" y="3742"/>
                <a:ext cx="56" cy="77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32" name="Line 291"/>
              <p:cNvSpPr>
                <a:spLocks noChangeAspect="1" noChangeShapeType="1"/>
              </p:cNvSpPr>
              <p:nvPr/>
            </p:nvSpPr>
            <p:spPr bwMode="auto">
              <a:xfrm flipV="1">
                <a:off x="3120" y="3801"/>
                <a:ext cx="39" cy="86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33" name="Line 292"/>
              <p:cNvSpPr>
                <a:spLocks noChangeAspect="1" noChangeShapeType="1"/>
              </p:cNvSpPr>
              <p:nvPr/>
            </p:nvSpPr>
            <p:spPr bwMode="auto">
              <a:xfrm flipV="1">
                <a:off x="3232" y="3834"/>
                <a:ext cx="22" cy="92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34" name="Line 29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409" y="3851"/>
                <a:ext cx="4" cy="93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35" name="Line 29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489" y="3842"/>
                <a:ext cx="18" cy="92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36" name="Line 29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611" y="3804"/>
                <a:ext cx="39" cy="86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37" name="Line 29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652" y="3784"/>
                <a:ext cx="45" cy="83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38" name="Line 29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694" y="3758"/>
                <a:ext cx="53" cy="81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39" name="Line 29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703" y="3754"/>
                <a:ext cx="53" cy="77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0" name="Line 29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746" y="3721"/>
                <a:ext cx="60" cy="74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1" name="Line 30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771" y="3698"/>
                <a:ext cx="65" cy="70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2" name="Line 30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848" y="3607"/>
                <a:ext cx="79" cy="53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3" name="Line 30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871" y="3573"/>
                <a:ext cx="82" cy="48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4" name="Line 30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921" y="3461"/>
                <a:ext cx="91" cy="27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5" name="Line 30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938" y="3393"/>
                <a:ext cx="92" cy="16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6" name="Line 30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942" y="3361"/>
                <a:ext cx="94" cy="12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7" name="Line 30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944" y="3340"/>
                <a:ext cx="95" cy="7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8" name="Line 307"/>
              <p:cNvSpPr>
                <a:spLocks noChangeAspect="1" noChangeShapeType="1"/>
              </p:cNvSpPr>
              <p:nvPr/>
            </p:nvSpPr>
            <p:spPr bwMode="auto">
              <a:xfrm flipH="1">
                <a:off x="3945" y="3261"/>
                <a:ext cx="95" cy="5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9" name="Line 308"/>
              <p:cNvSpPr>
                <a:spLocks noChangeAspect="1" noChangeShapeType="1"/>
              </p:cNvSpPr>
              <p:nvPr/>
            </p:nvSpPr>
            <p:spPr bwMode="auto">
              <a:xfrm flipH="1">
                <a:off x="3935" y="3163"/>
                <a:ext cx="93" cy="18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50" name="Line 309"/>
              <p:cNvSpPr>
                <a:spLocks noChangeAspect="1" noChangeShapeType="1"/>
              </p:cNvSpPr>
              <p:nvPr/>
            </p:nvSpPr>
            <p:spPr bwMode="auto">
              <a:xfrm flipH="1">
                <a:off x="3915" y="3077"/>
                <a:ext cx="89" cy="32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51" name="Line 310"/>
              <p:cNvSpPr>
                <a:spLocks noChangeAspect="1" noChangeShapeType="1"/>
              </p:cNvSpPr>
              <p:nvPr/>
            </p:nvSpPr>
            <p:spPr bwMode="auto">
              <a:xfrm flipH="1">
                <a:off x="3909" y="3056"/>
                <a:ext cx="88" cy="34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52" name="Line 311"/>
              <p:cNvSpPr>
                <a:spLocks noChangeAspect="1" noChangeShapeType="1"/>
              </p:cNvSpPr>
              <p:nvPr/>
            </p:nvSpPr>
            <p:spPr bwMode="auto">
              <a:xfrm flipH="1">
                <a:off x="3814" y="2871"/>
                <a:ext cx="72" cy="61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53" name="Line 312"/>
              <p:cNvSpPr>
                <a:spLocks noChangeAspect="1" noChangeShapeType="1"/>
              </p:cNvSpPr>
              <p:nvPr/>
            </p:nvSpPr>
            <p:spPr bwMode="auto">
              <a:xfrm flipH="1">
                <a:off x="3644" y="2713"/>
                <a:ext cx="44" cy="84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54" name="Line 313"/>
              <p:cNvSpPr>
                <a:spLocks noChangeAspect="1" noChangeShapeType="1"/>
              </p:cNvSpPr>
              <p:nvPr/>
            </p:nvSpPr>
            <p:spPr bwMode="auto">
              <a:xfrm flipH="1">
                <a:off x="3576" y="2678"/>
                <a:ext cx="34" cy="89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55" name="Line 314"/>
              <p:cNvSpPr>
                <a:spLocks noChangeAspect="1" noChangeShapeType="1"/>
              </p:cNvSpPr>
              <p:nvPr/>
            </p:nvSpPr>
            <p:spPr bwMode="auto">
              <a:xfrm>
                <a:off x="2771" y="3083"/>
                <a:ext cx="89" cy="30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56" name="Line 315"/>
              <p:cNvSpPr>
                <a:spLocks noChangeAspect="1" noChangeShapeType="1"/>
              </p:cNvSpPr>
              <p:nvPr/>
            </p:nvSpPr>
            <p:spPr bwMode="auto">
              <a:xfrm flipH="1">
                <a:off x="3771" y="2817"/>
                <a:ext cx="65" cy="69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57" name="Line 316"/>
              <p:cNvSpPr>
                <a:spLocks noChangeAspect="1" noChangeShapeType="1"/>
              </p:cNvSpPr>
              <p:nvPr/>
            </p:nvSpPr>
            <p:spPr bwMode="auto">
              <a:xfrm flipH="1">
                <a:off x="3929" y="3128"/>
                <a:ext cx="92" cy="24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58" name="Line 317"/>
              <p:cNvSpPr>
                <a:spLocks noChangeAspect="1" noChangeShapeType="1"/>
              </p:cNvSpPr>
              <p:nvPr/>
            </p:nvSpPr>
            <p:spPr bwMode="auto">
              <a:xfrm flipH="1">
                <a:off x="3527" y="2660"/>
                <a:ext cx="24" cy="92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59" name="Line 318"/>
              <p:cNvSpPr>
                <a:spLocks noChangeAspect="1" noChangeShapeType="1"/>
              </p:cNvSpPr>
              <p:nvPr/>
            </p:nvSpPr>
            <p:spPr bwMode="auto">
              <a:xfrm>
                <a:off x="2765" y="3103"/>
                <a:ext cx="91" cy="27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60" name="Line 31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457" y="3846"/>
                <a:ext cx="12" cy="94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61" name="Line 320"/>
              <p:cNvSpPr>
                <a:spLocks noChangeAspect="1" noChangeShapeType="1"/>
              </p:cNvSpPr>
              <p:nvPr/>
            </p:nvSpPr>
            <p:spPr bwMode="auto">
              <a:xfrm>
                <a:off x="2940" y="2818"/>
                <a:ext cx="65" cy="70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62" name="Line 321"/>
              <p:cNvSpPr>
                <a:spLocks noChangeAspect="1" noChangeShapeType="1"/>
              </p:cNvSpPr>
              <p:nvPr/>
            </p:nvSpPr>
            <p:spPr bwMode="auto">
              <a:xfrm>
                <a:off x="2839" y="2941"/>
                <a:ext cx="80" cy="51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63" name="Line 322"/>
              <p:cNvSpPr>
                <a:spLocks noChangeAspect="1" noChangeShapeType="1"/>
              </p:cNvSpPr>
              <p:nvPr/>
            </p:nvSpPr>
            <p:spPr bwMode="auto">
              <a:xfrm>
                <a:off x="2827" y="2962"/>
                <a:ext cx="81" cy="47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64" name="Line 323"/>
              <p:cNvSpPr>
                <a:spLocks noChangeAspect="1" noChangeShapeType="1"/>
              </p:cNvSpPr>
              <p:nvPr/>
            </p:nvSpPr>
            <p:spPr bwMode="auto">
              <a:xfrm flipH="1">
                <a:off x="3448" y="2645"/>
                <a:ext cx="11" cy="93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65" name="Line 324"/>
              <p:cNvSpPr>
                <a:spLocks noChangeAspect="1" noChangeShapeType="1"/>
              </p:cNvSpPr>
              <p:nvPr/>
            </p:nvSpPr>
            <p:spPr bwMode="auto">
              <a:xfrm>
                <a:off x="3034" y="2744"/>
                <a:ext cx="51" cy="80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66" name="Line 325"/>
              <p:cNvSpPr>
                <a:spLocks noChangeAspect="1" noChangeShapeType="1"/>
              </p:cNvSpPr>
              <p:nvPr/>
            </p:nvSpPr>
            <p:spPr bwMode="auto">
              <a:xfrm>
                <a:off x="2786" y="3044"/>
                <a:ext cx="88" cy="36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67" name="Line 326"/>
              <p:cNvSpPr>
                <a:spLocks noChangeAspect="1" noChangeShapeType="1"/>
              </p:cNvSpPr>
              <p:nvPr/>
            </p:nvSpPr>
            <p:spPr bwMode="auto">
              <a:xfrm flipV="1">
                <a:off x="3152" y="3811"/>
                <a:ext cx="33" cy="90"/>
              </a:xfrm>
              <a:prstGeom prst="line">
                <a:avLst/>
              </a:prstGeom>
              <a:noFill/>
              <a:ln w="317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751" name="Oval 327"/>
            <p:cNvSpPr>
              <a:spLocks noChangeArrowheads="1"/>
            </p:cNvSpPr>
            <p:nvPr/>
          </p:nvSpPr>
          <p:spPr bwMode="auto">
            <a:xfrm>
              <a:off x="605" y="818"/>
              <a:ext cx="950" cy="95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73768" name="Group 328"/>
          <p:cNvGrpSpPr>
            <a:grpSpLocks/>
          </p:cNvGrpSpPr>
          <p:nvPr/>
        </p:nvGrpSpPr>
        <p:grpSpPr bwMode="auto">
          <a:xfrm>
            <a:off x="481013" y="1524000"/>
            <a:ext cx="357187" cy="1257300"/>
            <a:chOff x="111" y="960"/>
            <a:chExt cx="225" cy="792"/>
          </a:xfrm>
        </p:grpSpPr>
        <p:grpSp>
          <p:nvGrpSpPr>
            <p:cNvPr id="22745" name="Group 329"/>
            <p:cNvGrpSpPr>
              <a:grpSpLocks/>
            </p:cNvGrpSpPr>
            <p:nvPr/>
          </p:nvGrpSpPr>
          <p:grpSpPr bwMode="auto">
            <a:xfrm>
              <a:off x="111" y="960"/>
              <a:ext cx="225" cy="678"/>
              <a:chOff x="111" y="960"/>
              <a:chExt cx="225" cy="678"/>
            </a:xfrm>
          </p:grpSpPr>
          <p:sp>
            <p:nvSpPr>
              <p:cNvPr id="22747" name="Line 330"/>
              <p:cNvSpPr>
                <a:spLocks noChangeShapeType="1"/>
              </p:cNvSpPr>
              <p:nvPr/>
            </p:nvSpPr>
            <p:spPr bwMode="auto">
              <a:xfrm flipV="1">
                <a:off x="186" y="1056"/>
                <a:ext cx="150" cy="5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48" name="Line 331"/>
              <p:cNvSpPr>
                <a:spLocks noChangeShapeType="1"/>
              </p:cNvSpPr>
              <p:nvPr/>
            </p:nvSpPr>
            <p:spPr bwMode="auto">
              <a:xfrm flipV="1">
                <a:off x="111" y="960"/>
                <a:ext cx="129" cy="6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746" name="Rectangle 332"/>
            <p:cNvSpPr>
              <a:spLocks noChangeAspect="1" noChangeArrowheads="1"/>
            </p:cNvSpPr>
            <p:nvPr/>
          </p:nvSpPr>
          <p:spPr bwMode="auto">
            <a:xfrm>
              <a:off x="112" y="1638"/>
              <a:ext cx="76" cy="11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533" name="Rectangle 542"/>
          <p:cNvSpPr>
            <a:spLocks noChangeArrowheads="1"/>
          </p:cNvSpPr>
          <p:nvPr/>
        </p:nvSpPr>
        <p:spPr bwMode="auto">
          <a:xfrm>
            <a:off x="0" y="0"/>
            <a:ext cx="91440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400" b="1" i="1">
                <a:solidFill>
                  <a:srgbClr val="FF0000"/>
                </a:solidFill>
                <a:latin typeface="Times New Roman" pitchFamily="18" charset="0"/>
              </a:rPr>
              <a:t>rE.coli - </a:t>
            </a:r>
            <a:r>
              <a:rPr lang="en-US" sz="3600" b="1">
                <a:solidFill>
                  <a:srgbClr val="000099"/>
                </a:solidFill>
                <a:latin typeface="Times New Roman" pitchFamily="18" charset="0"/>
              </a:rPr>
              <a:t>Recoding </a:t>
            </a:r>
            <a:r>
              <a:rPr lang="en-US" sz="3600" b="1" i="1">
                <a:solidFill>
                  <a:srgbClr val="000099"/>
                </a:solidFill>
                <a:latin typeface="Times New Roman" pitchFamily="18" charset="0"/>
              </a:rPr>
              <a:t>E.coli</a:t>
            </a:r>
            <a:endParaRPr lang="en-US" sz="3600" b="1">
              <a:solidFill>
                <a:srgbClr val="000099"/>
              </a:solidFill>
              <a:latin typeface="Times New Roman" pitchFamily="18" charset="0"/>
            </a:endParaRPr>
          </a:p>
        </p:txBody>
      </p:sp>
      <p:pic>
        <p:nvPicPr>
          <p:cNvPr id="22534" name="Picture 543" descr="mi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85800"/>
            <a:ext cx="10668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545" descr="harva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762000"/>
            <a:ext cx="76200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986" name="Picture 546" descr="Ecoli_genetic_code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33400"/>
            <a:ext cx="3124200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3988" name="Group 548"/>
          <p:cNvGrpSpPr>
            <a:grpSpLocks/>
          </p:cNvGrpSpPr>
          <p:nvPr/>
        </p:nvGrpSpPr>
        <p:grpSpPr bwMode="auto">
          <a:xfrm>
            <a:off x="2995613" y="3060700"/>
            <a:ext cx="2759075" cy="685800"/>
            <a:chOff x="3196" y="2114"/>
            <a:chExt cx="1738" cy="432"/>
          </a:xfrm>
        </p:grpSpPr>
        <p:sp>
          <p:nvSpPr>
            <p:cNvPr id="22742" name="AutoShape 549"/>
            <p:cNvSpPr>
              <a:spLocks noChangeArrowheads="1"/>
            </p:cNvSpPr>
            <p:nvPr/>
          </p:nvSpPr>
          <p:spPr bwMode="auto">
            <a:xfrm>
              <a:off x="3196" y="2114"/>
              <a:ext cx="144" cy="432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rgbClr val="FDF43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43" name="AutoShape 550"/>
            <p:cNvSpPr>
              <a:spLocks noChangeArrowheads="1"/>
            </p:cNvSpPr>
            <p:nvPr/>
          </p:nvSpPr>
          <p:spPr bwMode="auto">
            <a:xfrm>
              <a:off x="4790" y="2114"/>
              <a:ext cx="144" cy="432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rgbClr val="FDF43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44" name="Text Box 551"/>
            <p:cNvSpPr txBox="1">
              <a:spLocks noChangeArrowheads="1"/>
            </p:cNvSpPr>
            <p:nvPr/>
          </p:nvSpPr>
          <p:spPr bwMode="auto">
            <a:xfrm>
              <a:off x="3507" y="2129"/>
              <a:ext cx="1116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1800" b="1"/>
                <a:t>oligo shotgun:</a:t>
              </a:r>
            </a:p>
            <a:p>
              <a:pPr algn="ctr" eaLnBrk="1" hangingPunct="1"/>
              <a:r>
                <a:rPr lang="en-US" sz="1800" b="1"/>
                <a:t>parallel cycles</a:t>
              </a:r>
            </a:p>
          </p:txBody>
        </p:sp>
      </p:grpSp>
      <p:grpSp>
        <p:nvGrpSpPr>
          <p:cNvPr id="573992" name="Group 552"/>
          <p:cNvGrpSpPr>
            <a:grpSpLocks/>
          </p:cNvGrpSpPr>
          <p:nvPr/>
        </p:nvGrpSpPr>
        <p:grpSpPr bwMode="auto">
          <a:xfrm>
            <a:off x="504825" y="1504950"/>
            <a:ext cx="357188" cy="1257300"/>
            <a:chOff x="111" y="960"/>
            <a:chExt cx="225" cy="792"/>
          </a:xfrm>
        </p:grpSpPr>
        <p:grpSp>
          <p:nvGrpSpPr>
            <p:cNvPr id="22738" name="Group 553"/>
            <p:cNvGrpSpPr>
              <a:grpSpLocks/>
            </p:cNvGrpSpPr>
            <p:nvPr/>
          </p:nvGrpSpPr>
          <p:grpSpPr bwMode="auto">
            <a:xfrm>
              <a:off x="111" y="960"/>
              <a:ext cx="225" cy="678"/>
              <a:chOff x="111" y="960"/>
              <a:chExt cx="225" cy="678"/>
            </a:xfrm>
          </p:grpSpPr>
          <p:sp>
            <p:nvSpPr>
              <p:cNvPr id="22740" name="Line 554"/>
              <p:cNvSpPr>
                <a:spLocks noChangeShapeType="1"/>
              </p:cNvSpPr>
              <p:nvPr/>
            </p:nvSpPr>
            <p:spPr bwMode="auto">
              <a:xfrm flipV="1">
                <a:off x="186" y="1056"/>
                <a:ext cx="150" cy="5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41" name="Line 555"/>
              <p:cNvSpPr>
                <a:spLocks noChangeShapeType="1"/>
              </p:cNvSpPr>
              <p:nvPr/>
            </p:nvSpPr>
            <p:spPr bwMode="auto">
              <a:xfrm flipV="1">
                <a:off x="111" y="960"/>
                <a:ext cx="129" cy="6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739" name="Rectangle 556"/>
            <p:cNvSpPr>
              <a:spLocks noChangeAspect="1" noChangeArrowheads="1"/>
            </p:cNvSpPr>
            <p:nvPr/>
          </p:nvSpPr>
          <p:spPr bwMode="auto">
            <a:xfrm>
              <a:off x="112" y="1638"/>
              <a:ext cx="76" cy="11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73997" name="Group 557"/>
          <p:cNvGrpSpPr>
            <a:grpSpLocks/>
          </p:cNvGrpSpPr>
          <p:nvPr/>
        </p:nvGrpSpPr>
        <p:grpSpPr bwMode="auto">
          <a:xfrm>
            <a:off x="747713" y="2571750"/>
            <a:ext cx="7513637" cy="190500"/>
            <a:chOff x="264" y="1632"/>
            <a:chExt cx="4733" cy="120"/>
          </a:xfrm>
        </p:grpSpPr>
        <p:sp>
          <p:nvSpPr>
            <p:cNvPr id="22707" name="Rectangle 558"/>
            <p:cNvSpPr>
              <a:spLocks noChangeAspect="1" noChangeArrowheads="1"/>
            </p:cNvSpPr>
            <p:nvPr/>
          </p:nvSpPr>
          <p:spPr bwMode="auto">
            <a:xfrm>
              <a:off x="2602" y="1632"/>
              <a:ext cx="76" cy="11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08" name="Rectangle 559"/>
            <p:cNvSpPr>
              <a:spLocks noChangeAspect="1" noChangeArrowheads="1"/>
            </p:cNvSpPr>
            <p:nvPr/>
          </p:nvSpPr>
          <p:spPr bwMode="auto">
            <a:xfrm>
              <a:off x="2754" y="1632"/>
              <a:ext cx="76" cy="11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09" name="Rectangle 560"/>
            <p:cNvSpPr>
              <a:spLocks noChangeAspect="1" noChangeArrowheads="1"/>
            </p:cNvSpPr>
            <p:nvPr/>
          </p:nvSpPr>
          <p:spPr bwMode="auto">
            <a:xfrm>
              <a:off x="2906" y="1632"/>
              <a:ext cx="76" cy="11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10" name="Rectangle 561"/>
            <p:cNvSpPr>
              <a:spLocks noChangeAspect="1" noChangeArrowheads="1"/>
            </p:cNvSpPr>
            <p:nvPr/>
          </p:nvSpPr>
          <p:spPr bwMode="auto">
            <a:xfrm>
              <a:off x="3058" y="1632"/>
              <a:ext cx="76" cy="11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11" name="Rectangle 562"/>
            <p:cNvSpPr>
              <a:spLocks noChangeAspect="1" noChangeArrowheads="1"/>
            </p:cNvSpPr>
            <p:nvPr/>
          </p:nvSpPr>
          <p:spPr bwMode="auto">
            <a:xfrm>
              <a:off x="3210" y="1632"/>
              <a:ext cx="76" cy="11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12" name="Rectangle 563"/>
            <p:cNvSpPr>
              <a:spLocks noChangeAspect="1" noChangeArrowheads="1"/>
            </p:cNvSpPr>
            <p:nvPr/>
          </p:nvSpPr>
          <p:spPr bwMode="auto">
            <a:xfrm>
              <a:off x="3362" y="1632"/>
              <a:ext cx="76" cy="11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13" name="Rectangle 564"/>
            <p:cNvSpPr>
              <a:spLocks noChangeAspect="1" noChangeArrowheads="1"/>
            </p:cNvSpPr>
            <p:nvPr/>
          </p:nvSpPr>
          <p:spPr bwMode="auto">
            <a:xfrm>
              <a:off x="3514" y="1632"/>
              <a:ext cx="76" cy="11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14" name="Rectangle 565"/>
            <p:cNvSpPr>
              <a:spLocks noChangeAspect="1" noChangeArrowheads="1"/>
            </p:cNvSpPr>
            <p:nvPr/>
          </p:nvSpPr>
          <p:spPr bwMode="auto">
            <a:xfrm>
              <a:off x="3666" y="1632"/>
              <a:ext cx="76" cy="11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15" name="Rectangle 566"/>
            <p:cNvSpPr>
              <a:spLocks noChangeAspect="1" noChangeArrowheads="1"/>
            </p:cNvSpPr>
            <p:nvPr/>
          </p:nvSpPr>
          <p:spPr bwMode="auto">
            <a:xfrm>
              <a:off x="3857" y="1632"/>
              <a:ext cx="76" cy="11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16" name="Rectangle 567"/>
            <p:cNvSpPr>
              <a:spLocks noChangeAspect="1" noChangeArrowheads="1"/>
            </p:cNvSpPr>
            <p:nvPr/>
          </p:nvSpPr>
          <p:spPr bwMode="auto">
            <a:xfrm>
              <a:off x="4009" y="1632"/>
              <a:ext cx="76" cy="11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17" name="Rectangle 568"/>
            <p:cNvSpPr>
              <a:spLocks noChangeAspect="1" noChangeArrowheads="1"/>
            </p:cNvSpPr>
            <p:nvPr/>
          </p:nvSpPr>
          <p:spPr bwMode="auto">
            <a:xfrm>
              <a:off x="4161" y="1632"/>
              <a:ext cx="76" cy="11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18" name="Rectangle 569"/>
            <p:cNvSpPr>
              <a:spLocks noChangeAspect="1" noChangeArrowheads="1"/>
            </p:cNvSpPr>
            <p:nvPr/>
          </p:nvSpPr>
          <p:spPr bwMode="auto">
            <a:xfrm>
              <a:off x="4313" y="1632"/>
              <a:ext cx="76" cy="11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19" name="Rectangle 570"/>
            <p:cNvSpPr>
              <a:spLocks noChangeAspect="1" noChangeArrowheads="1"/>
            </p:cNvSpPr>
            <p:nvPr/>
          </p:nvSpPr>
          <p:spPr bwMode="auto">
            <a:xfrm>
              <a:off x="4465" y="1632"/>
              <a:ext cx="76" cy="11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20" name="Rectangle 571"/>
            <p:cNvSpPr>
              <a:spLocks noChangeAspect="1" noChangeArrowheads="1"/>
            </p:cNvSpPr>
            <p:nvPr/>
          </p:nvSpPr>
          <p:spPr bwMode="auto">
            <a:xfrm>
              <a:off x="4617" y="1632"/>
              <a:ext cx="76" cy="11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21" name="Rectangle 572"/>
            <p:cNvSpPr>
              <a:spLocks noChangeAspect="1" noChangeArrowheads="1"/>
            </p:cNvSpPr>
            <p:nvPr/>
          </p:nvSpPr>
          <p:spPr bwMode="auto">
            <a:xfrm>
              <a:off x="4769" y="1632"/>
              <a:ext cx="76" cy="11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22" name="Rectangle 573"/>
            <p:cNvSpPr>
              <a:spLocks noChangeAspect="1" noChangeArrowheads="1"/>
            </p:cNvSpPr>
            <p:nvPr/>
          </p:nvSpPr>
          <p:spPr bwMode="auto">
            <a:xfrm>
              <a:off x="4921" y="1632"/>
              <a:ext cx="76" cy="11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23" name="Rectangle 574"/>
            <p:cNvSpPr>
              <a:spLocks noChangeAspect="1" noChangeArrowheads="1"/>
            </p:cNvSpPr>
            <p:nvPr/>
          </p:nvSpPr>
          <p:spPr bwMode="auto">
            <a:xfrm>
              <a:off x="264" y="1638"/>
              <a:ext cx="76" cy="11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24" name="Rectangle 575"/>
            <p:cNvSpPr>
              <a:spLocks noChangeAspect="1" noChangeArrowheads="1"/>
            </p:cNvSpPr>
            <p:nvPr/>
          </p:nvSpPr>
          <p:spPr bwMode="auto">
            <a:xfrm>
              <a:off x="416" y="1638"/>
              <a:ext cx="76" cy="11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25" name="Rectangle 576"/>
            <p:cNvSpPr>
              <a:spLocks noChangeAspect="1" noChangeArrowheads="1"/>
            </p:cNvSpPr>
            <p:nvPr/>
          </p:nvSpPr>
          <p:spPr bwMode="auto">
            <a:xfrm>
              <a:off x="568" y="1638"/>
              <a:ext cx="76" cy="11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26" name="Rectangle 577"/>
            <p:cNvSpPr>
              <a:spLocks noChangeAspect="1" noChangeArrowheads="1"/>
            </p:cNvSpPr>
            <p:nvPr/>
          </p:nvSpPr>
          <p:spPr bwMode="auto">
            <a:xfrm>
              <a:off x="720" y="1638"/>
              <a:ext cx="76" cy="11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27" name="Rectangle 578"/>
            <p:cNvSpPr>
              <a:spLocks noChangeAspect="1" noChangeArrowheads="1"/>
            </p:cNvSpPr>
            <p:nvPr/>
          </p:nvSpPr>
          <p:spPr bwMode="auto">
            <a:xfrm>
              <a:off x="872" y="1638"/>
              <a:ext cx="76" cy="11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28" name="Rectangle 579"/>
            <p:cNvSpPr>
              <a:spLocks noChangeAspect="1" noChangeArrowheads="1"/>
            </p:cNvSpPr>
            <p:nvPr/>
          </p:nvSpPr>
          <p:spPr bwMode="auto">
            <a:xfrm>
              <a:off x="1024" y="1638"/>
              <a:ext cx="76" cy="11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29" name="Rectangle 580"/>
            <p:cNvSpPr>
              <a:spLocks noChangeAspect="1" noChangeArrowheads="1"/>
            </p:cNvSpPr>
            <p:nvPr/>
          </p:nvSpPr>
          <p:spPr bwMode="auto">
            <a:xfrm>
              <a:off x="1176" y="1638"/>
              <a:ext cx="76" cy="11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30" name="Rectangle 581"/>
            <p:cNvSpPr>
              <a:spLocks noChangeAspect="1" noChangeArrowheads="1"/>
            </p:cNvSpPr>
            <p:nvPr/>
          </p:nvSpPr>
          <p:spPr bwMode="auto">
            <a:xfrm>
              <a:off x="1367" y="1638"/>
              <a:ext cx="76" cy="11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31" name="Rectangle 582"/>
            <p:cNvSpPr>
              <a:spLocks noChangeAspect="1" noChangeArrowheads="1"/>
            </p:cNvSpPr>
            <p:nvPr/>
          </p:nvSpPr>
          <p:spPr bwMode="auto">
            <a:xfrm>
              <a:off x="1519" y="1638"/>
              <a:ext cx="76" cy="11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32" name="Rectangle 583"/>
            <p:cNvSpPr>
              <a:spLocks noChangeAspect="1" noChangeArrowheads="1"/>
            </p:cNvSpPr>
            <p:nvPr/>
          </p:nvSpPr>
          <p:spPr bwMode="auto">
            <a:xfrm>
              <a:off x="1671" y="1638"/>
              <a:ext cx="76" cy="11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33" name="Rectangle 584"/>
            <p:cNvSpPr>
              <a:spLocks noChangeAspect="1" noChangeArrowheads="1"/>
            </p:cNvSpPr>
            <p:nvPr/>
          </p:nvSpPr>
          <p:spPr bwMode="auto">
            <a:xfrm>
              <a:off x="1823" y="1638"/>
              <a:ext cx="76" cy="11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34" name="Rectangle 585"/>
            <p:cNvSpPr>
              <a:spLocks noChangeAspect="1" noChangeArrowheads="1"/>
            </p:cNvSpPr>
            <p:nvPr/>
          </p:nvSpPr>
          <p:spPr bwMode="auto">
            <a:xfrm>
              <a:off x="1975" y="1638"/>
              <a:ext cx="76" cy="11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35" name="Rectangle 586"/>
            <p:cNvSpPr>
              <a:spLocks noChangeAspect="1" noChangeArrowheads="1"/>
            </p:cNvSpPr>
            <p:nvPr/>
          </p:nvSpPr>
          <p:spPr bwMode="auto">
            <a:xfrm>
              <a:off x="2127" y="1638"/>
              <a:ext cx="76" cy="11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36" name="Rectangle 587"/>
            <p:cNvSpPr>
              <a:spLocks noChangeAspect="1" noChangeArrowheads="1"/>
            </p:cNvSpPr>
            <p:nvPr/>
          </p:nvSpPr>
          <p:spPr bwMode="auto">
            <a:xfrm>
              <a:off x="2279" y="1638"/>
              <a:ext cx="76" cy="11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37" name="Rectangle 588"/>
            <p:cNvSpPr>
              <a:spLocks noChangeAspect="1" noChangeArrowheads="1"/>
            </p:cNvSpPr>
            <p:nvPr/>
          </p:nvSpPr>
          <p:spPr bwMode="auto">
            <a:xfrm>
              <a:off x="2431" y="1638"/>
              <a:ext cx="76" cy="11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74029" name="Group 589"/>
          <p:cNvGrpSpPr>
            <a:grpSpLocks/>
          </p:cNvGrpSpPr>
          <p:nvPr/>
        </p:nvGrpSpPr>
        <p:grpSpPr bwMode="auto">
          <a:xfrm>
            <a:off x="481013" y="3794125"/>
            <a:ext cx="8434387" cy="336550"/>
            <a:chOff x="96" y="2402"/>
            <a:chExt cx="5313" cy="212"/>
          </a:xfrm>
        </p:grpSpPr>
        <p:grpSp>
          <p:nvGrpSpPr>
            <p:cNvPr id="22670" name="Group 590"/>
            <p:cNvGrpSpPr>
              <a:grpSpLocks noChangeAspect="1"/>
            </p:cNvGrpSpPr>
            <p:nvPr/>
          </p:nvGrpSpPr>
          <p:grpSpPr bwMode="auto">
            <a:xfrm>
              <a:off x="2598" y="2466"/>
              <a:ext cx="1151" cy="115"/>
              <a:chOff x="2544" y="1488"/>
              <a:chExt cx="1440" cy="144"/>
            </a:xfrm>
          </p:grpSpPr>
          <p:sp>
            <p:nvSpPr>
              <p:cNvPr id="22699" name="Rectangle 591"/>
              <p:cNvSpPr>
                <a:spLocks noChangeAspect="1" noChangeArrowheads="1"/>
              </p:cNvSpPr>
              <p:nvPr/>
            </p:nvSpPr>
            <p:spPr bwMode="auto">
              <a:xfrm>
                <a:off x="2544" y="1488"/>
                <a:ext cx="96" cy="144"/>
              </a:xfrm>
              <a:prstGeom prst="rect">
                <a:avLst/>
              </a:prstGeom>
              <a:solidFill>
                <a:srgbClr val="66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700" name="Rectangle 592"/>
              <p:cNvSpPr>
                <a:spLocks noChangeAspect="1" noChangeArrowheads="1"/>
              </p:cNvSpPr>
              <p:nvPr/>
            </p:nvSpPr>
            <p:spPr bwMode="auto">
              <a:xfrm>
                <a:off x="2736" y="1488"/>
                <a:ext cx="96" cy="144"/>
              </a:xfrm>
              <a:prstGeom prst="rect">
                <a:avLst/>
              </a:prstGeom>
              <a:solidFill>
                <a:srgbClr val="66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701" name="Rectangle 593"/>
              <p:cNvSpPr>
                <a:spLocks noChangeAspect="1" noChangeArrowheads="1"/>
              </p:cNvSpPr>
              <p:nvPr/>
            </p:nvSpPr>
            <p:spPr bwMode="auto">
              <a:xfrm>
                <a:off x="2928" y="1488"/>
                <a:ext cx="96" cy="144"/>
              </a:xfrm>
              <a:prstGeom prst="rect">
                <a:avLst/>
              </a:prstGeom>
              <a:solidFill>
                <a:srgbClr val="66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702" name="Rectangle 594"/>
              <p:cNvSpPr>
                <a:spLocks noChangeAspect="1" noChangeArrowheads="1"/>
              </p:cNvSpPr>
              <p:nvPr/>
            </p:nvSpPr>
            <p:spPr bwMode="auto">
              <a:xfrm>
                <a:off x="3120" y="1488"/>
                <a:ext cx="96" cy="144"/>
              </a:xfrm>
              <a:prstGeom prst="rect">
                <a:avLst/>
              </a:prstGeom>
              <a:solidFill>
                <a:srgbClr val="66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703" name="Rectangle 595"/>
              <p:cNvSpPr>
                <a:spLocks noChangeAspect="1" noChangeArrowheads="1"/>
              </p:cNvSpPr>
              <p:nvPr/>
            </p:nvSpPr>
            <p:spPr bwMode="auto">
              <a:xfrm>
                <a:off x="3312" y="1488"/>
                <a:ext cx="96" cy="144"/>
              </a:xfrm>
              <a:prstGeom prst="rect">
                <a:avLst/>
              </a:prstGeom>
              <a:solidFill>
                <a:srgbClr val="66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704" name="Rectangle 596"/>
              <p:cNvSpPr>
                <a:spLocks noChangeAspect="1" noChangeArrowheads="1"/>
              </p:cNvSpPr>
              <p:nvPr/>
            </p:nvSpPr>
            <p:spPr bwMode="auto">
              <a:xfrm>
                <a:off x="3504" y="1488"/>
                <a:ext cx="96" cy="144"/>
              </a:xfrm>
              <a:prstGeom prst="rect">
                <a:avLst/>
              </a:prstGeom>
              <a:solidFill>
                <a:srgbClr val="66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705" name="Rectangle 597"/>
              <p:cNvSpPr>
                <a:spLocks noChangeAspect="1" noChangeArrowheads="1"/>
              </p:cNvSpPr>
              <p:nvPr/>
            </p:nvSpPr>
            <p:spPr bwMode="auto">
              <a:xfrm>
                <a:off x="3696" y="1488"/>
                <a:ext cx="96" cy="144"/>
              </a:xfrm>
              <a:prstGeom prst="rect">
                <a:avLst/>
              </a:prstGeom>
              <a:solidFill>
                <a:srgbClr val="66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706" name="Rectangle 598"/>
              <p:cNvSpPr>
                <a:spLocks noChangeAspect="1" noChangeArrowheads="1"/>
              </p:cNvSpPr>
              <p:nvPr/>
            </p:nvSpPr>
            <p:spPr bwMode="auto">
              <a:xfrm>
                <a:off x="3888" y="1488"/>
                <a:ext cx="96" cy="144"/>
              </a:xfrm>
              <a:prstGeom prst="rect">
                <a:avLst/>
              </a:prstGeom>
              <a:solidFill>
                <a:srgbClr val="66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2671" name="Group 599"/>
            <p:cNvGrpSpPr>
              <a:grpSpLocks noChangeAspect="1"/>
            </p:cNvGrpSpPr>
            <p:nvPr/>
          </p:nvGrpSpPr>
          <p:grpSpPr bwMode="auto">
            <a:xfrm>
              <a:off x="3865" y="2466"/>
              <a:ext cx="1151" cy="115"/>
              <a:chOff x="2544" y="1488"/>
              <a:chExt cx="1440" cy="144"/>
            </a:xfrm>
          </p:grpSpPr>
          <p:sp>
            <p:nvSpPr>
              <p:cNvPr id="22691" name="Rectangle 600"/>
              <p:cNvSpPr>
                <a:spLocks noChangeAspect="1" noChangeArrowheads="1"/>
              </p:cNvSpPr>
              <p:nvPr/>
            </p:nvSpPr>
            <p:spPr bwMode="auto">
              <a:xfrm>
                <a:off x="2544" y="1488"/>
                <a:ext cx="96" cy="144"/>
              </a:xfrm>
              <a:prstGeom prst="rect">
                <a:avLst/>
              </a:prstGeom>
              <a:solidFill>
                <a:srgbClr val="66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92" name="Rectangle 601"/>
              <p:cNvSpPr>
                <a:spLocks noChangeAspect="1" noChangeArrowheads="1"/>
              </p:cNvSpPr>
              <p:nvPr/>
            </p:nvSpPr>
            <p:spPr bwMode="auto">
              <a:xfrm>
                <a:off x="2736" y="1488"/>
                <a:ext cx="96" cy="144"/>
              </a:xfrm>
              <a:prstGeom prst="rect">
                <a:avLst/>
              </a:prstGeom>
              <a:solidFill>
                <a:srgbClr val="66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93" name="Rectangle 602"/>
              <p:cNvSpPr>
                <a:spLocks noChangeAspect="1" noChangeArrowheads="1"/>
              </p:cNvSpPr>
              <p:nvPr/>
            </p:nvSpPr>
            <p:spPr bwMode="auto">
              <a:xfrm>
                <a:off x="2928" y="1488"/>
                <a:ext cx="96" cy="144"/>
              </a:xfrm>
              <a:prstGeom prst="rect">
                <a:avLst/>
              </a:prstGeom>
              <a:solidFill>
                <a:srgbClr val="66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94" name="Rectangle 603"/>
              <p:cNvSpPr>
                <a:spLocks noChangeAspect="1" noChangeArrowheads="1"/>
              </p:cNvSpPr>
              <p:nvPr/>
            </p:nvSpPr>
            <p:spPr bwMode="auto">
              <a:xfrm>
                <a:off x="3120" y="1488"/>
                <a:ext cx="96" cy="144"/>
              </a:xfrm>
              <a:prstGeom prst="rect">
                <a:avLst/>
              </a:prstGeom>
              <a:solidFill>
                <a:srgbClr val="66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95" name="Rectangle 604"/>
              <p:cNvSpPr>
                <a:spLocks noChangeAspect="1" noChangeArrowheads="1"/>
              </p:cNvSpPr>
              <p:nvPr/>
            </p:nvSpPr>
            <p:spPr bwMode="auto">
              <a:xfrm>
                <a:off x="3312" y="1488"/>
                <a:ext cx="96" cy="144"/>
              </a:xfrm>
              <a:prstGeom prst="rect">
                <a:avLst/>
              </a:prstGeom>
              <a:solidFill>
                <a:srgbClr val="66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96" name="Rectangle 605"/>
              <p:cNvSpPr>
                <a:spLocks noChangeAspect="1" noChangeArrowheads="1"/>
              </p:cNvSpPr>
              <p:nvPr/>
            </p:nvSpPr>
            <p:spPr bwMode="auto">
              <a:xfrm>
                <a:off x="3504" y="1488"/>
                <a:ext cx="96" cy="144"/>
              </a:xfrm>
              <a:prstGeom prst="rect">
                <a:avLst/>
              </a:prstGeom>
              <a:solidFill>
                <a:srgbClr val="66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97" name="Rectangle 606"/>
              <p:cNvSpPr>
                <a:spLocks noChangeAspect="1" noChangeArrowheads="1"/>
              </p:cNvSpPr>
              <p:nvPr/>
            </p:nvSpPr>
            <p:spPr bwMode="auto">
              <a:xfrm>
                <a:off x="3696" y="1488"/>
                <a:ext cx="96" cy="144"/>
              </a:xfrm>
              <a:prstGeom prst="rect">
                <a:avLst/>
              </a:prstGeom>
              <a:solidFill>
                <a:srgbClr val="66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98" name="Rectangle 607"/>
              <p:cNvSpPr>
                <a:spLocks noChangeAspect="1" noChangeArrowheads="1"/>
              </p:cNvSpPr>
              <p:nvPr/>
            </p:nvSpPr>
            <p:spPr bwMode="auto">
              <a:xfrm>
                <a:off x="3888" y="1488"/>
                <a:ext cx="96" cy="144"/>
              </a:xfrm>
              <a:prstGeom prst="rect">
                <a:avLst/>
              </a:prstGeom>
              <a:solidFill>
                <a:srgbClr val="66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2672" name="Group 608"/>
            <p:cNvGrpSpPr>
              <a:grpSpLocks noChangeAspect="1"/>
            </p:cNvGrpSpPr>
            <p:nvPr/>
          </p:nvGrpSpPr>
          <p:grpSpPr bwMode="auto">
            <a:xfrm>
              <a:off x="96" y="2466"/>
              <a:ext cx="1151" cy="115"/>
              <a:chOff x="2544" y="1488"/>
              <a:chExt cx="1440" cy="144"/>
            </a:xfrm>
          </p:grpSpPr>
          <p:sp>
            <p:nvSpPr>
              <p:cNvPr id="22683" name="Rectangle 609"/>
              <p:cNvSpPr>
                <a:spLocks noChangeAspect="1" noChangeArrowheads="1"/>
              </p:cNvSpPr>
              <p:nvPr/>
            </p:nvSpPr>
            <p:spPr bwMode="auto">
              <a:xfrm>
                <a:off x="2544" y="1488"/>
                <a:ext cx="96" cy="144"/>
              </a:xfrm>
              <a:prstGeom prst="rect">
                <a:avLst/>
              </a:prstGeom>
              <a:solidFill>
                <a:srgbClr val="66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84" name="Rectangle 610"/>
              <p:cNvSpPr>
                <a:spLocks noChangeAspect="1" noChangeArrowheads="1"/>
              </p:cNvSpPr>
              <p:nvPr/>
            </p:nvSpPr>
            <p:spPr bwMode="auto">
              <a:xfrm>
                <a:off x="2736" y="1488"/>
                <a:ext cx="96" cy="144"/>
              </a:xfrm>
              <a:prstGeom prst="rect">
                <a:avLst/>
              </a:prstGeom>
              <a:solidFill>
                <a:srgbClr val="66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85" name="Rectangle 611"/>
              <p:cNvSpPr>
                <a:spLocks noChangeAspect="1" noChangeArrowheads="1"/>
              </p:cNvSpPr>
              <p:nvPr/>
            </p:nvSpPr>
            <p:spPr bwMode="auto">
              <a:xfrm>
                <a:off x="2928" y="1488"/>
                <a:ext cx="96" cy="144"/>
              </a:xfrm>
              <a:prstGeom prst="rect">
                <a:avLst/>
              </a:prstGeom>
              <a:solidFill>
                <a:srgbClr val="66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86" name="Rectangle 612"/>
              <p:cNvSpPr>
                <a:spLocks noChangeAspect="1" noChangeArrowheads="1"/>
              </p:cNvSpPr>
              <p:nvPr/>
            </p:nvSpPr>
            <p:spPr bwMode="auto">
              <a:xfrm>
                <a:off x="3120" y="1488"/>
                <a:ext cx="96" cy="144"/>
              </a:xfrm>
              <a:prstGeom prst="rect">
                <a:avLst/>
              </a:prstGeom>
              <a:solidFill>
                <a:srgbClr val="66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87" name="Rectangle 613"/>
              <p:cNvSpPr>
                <a:spLocks noChangeAspect="1" noChangeArrowheads="1"/>
              </p:cNvSpPr>
              <p:nvPr/>
            </p:nvSpPr>
            <p:spPr bwMode="auto">
              <a:xfrm>
                <a:off x="3312" y="1488"/>
                <a:ext cx="96" cy="144"/>
              </a:xfrm>
              <a:prstGeom prst="rect">
                <a:avLst/>
              </a:prstGeom>
              <a:solidFill>
                <a:srgbClr val="66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88" name="Rectangle 614"/>
              <p:cNvSpPr>
                <a:spLocks noChangeAspect="1" noChangeArrowheads="1"/>
              </p:cNvSpPr>
              <p:nvPr/>
            </p:nvSpPr>
            <p:spPr bwMode="auto">
              <a:xfrm>
                <a:off x="3504" y="1488"/>
                <a:ext cx="96" cy="144"/>
              </a:xfrm>
              <a:prstGeom prst="rect">
                <a:avLst/>
              </a:prstGeom>
              <a:solidFill>
                <a:srgbClr val="66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89" name="Rectangle 615"/>
              <p:cNvSpPr>
                <a:spLocks noChangeAspect="1" noChangeArrowheads="1"/>
              </p:cNvSpPr>
              <p:nvPr/>
            </p:nvSpPr>
            <p:spPr bwMode="auto">
              <a:xfrm>
                <a:off x="3696" y="1488"/>
                <a:ext cx="96" cy="144"/>
              </a:xfrm>
              <a:prstGeom prst="rect">
                <a:avLst/>
              </a:prstGeom>
              <a:solidFill>
                <a:srgbClr val="66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90" name="Rectangle 616"/>
              <p:cNvSpPr>
                <a:spLocks noChangeAspect="1" noChangeArrowheads="1"/>
              </p:cNvSpPr>
              <p:nvPr/>
            </p:nvSpPr>
            <p:spPr bwMode="auto">
              <a:xfrm>
                <a:off x="3888" y="1488"/>
                <a:ext cx="96" cy="144"/>
              </a:xfrm>
              <a:prstGeom prst="rect">
                <a:avLst/>
              </a:prstGeom>
              <a:solidFill>
                <a:srgbClr val="66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2673" name="Group 617"/>
            <p:cNvGrpSpPr>
              <a:grpSpLocks noChangeAspect="1"/>
            </p:cNvGrpSpPr>
            <p:nvPr/>
          </p:nvGrpSpPr>
          <p:grpSpPr bwMode="auto">
            <a:xfrm>
              <a:off x="1363" y="2466"/>
              <a:ext cx="1151" cy="115"/>
              <a:chOff x="2544" y="1488"/>
              <a:chExt cx="1440" cy="144"/>
            </a:xfrm>
          </p:grpSpPr>
          <p:sp>
            <p:nvSpPr>
              <p:cNvPr id="22675" name="Rectangle 618"/>
              <p:cNvSpPr>
                <a:spLocks noChangeAspect="1" noChangeArrowheads="1"/>
              </p:cNvSpPr>
              <p:nvPr/>
            </p:nvSpPr>
            <p:spPr bwMode="auto">
              <a:xfrm>
                <a:off x="2544" y="1488"/>
                <a:ext cx="96" cy="144"/>
              </a:xfrm>
              <a:prstGeom prst="rect">
                <a:avLst/>
              </a:prstGeom>
              <a:solidFill>
                <a:srgbClr val="66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76" name="Rectangle 619"/>
              <p:cNvSpPr>
                <a:spLocks noChangeAspect="1" noChangeArrowheads="1"/>
              </p:cNvSpPr>
              <p:nvPr/>
            </p:nvSpPr>
            <p:spPr bwMode="auto">
              <a:xfrm>
                <a:off x="2736" y="1488"/>
                <a:ext cx="96" cy="144"/>
              </a:xfrm>
              <a:prstGeom prst="rect">
                <a:avLst/>
              </a:prstGeom>
              <a:solidFill>
                <a:srgbClr val="66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77" name="Rectangle 620"/>
              <p:cNvSpPr>
                <a:spLocks noChangeAspect="1" noChangeArrowheads="1"/>
              </p:cNvSpPr>
              <p:nvPr/>
            </p:nvSpPr>
            <p:spPr bwMode="auto">
              <a:xfrm>
                <a:off x="2928" y="1488"/>
                <a:ext cx="96" cy="144"/>
              </a:xfrm>
              <a:prstGeom prst="rect">
                <a:avLst/>
              </a:prstGeom>
              <a:solidFill>
                <a:srgbClr val="66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78" name="Rectangle 621"/>
              <p:cNvSpPr>
                <a:spLocks noChangeAspect="1" noChangeArrowheads="1"/>
              </p:cNvSpPr>
              <p:nvPr/>
            </p:nvSpPr>
            <p:spPr bwMode="auto">
              <a:xfrm>
                <a:off x="3120" y="1488"/>
                <a:ext cx="96" cy="144"/>
              </a:xfrm>
              <a:prstGeom prst="rect">
                <a:avLst/>
              </a:prstGeom>
              <a:solidFill>
                <a:srgbClr val="66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79" name="Rectangle 622"/>
              <p:cNvSpPr>
                <a:spLocks noChangeAspect="1" noChangeArrowheads="1"/>
              </p:cNvSpPr>
              <p:nvPr/>
            </p:nvSpPr>
            <p:spPr bwMode="auto">
              <a:xfrm>
                <a:off x="3312" y="1488"/>
                <a:ext cx="96" cy="144"/>
              </a:xfrm>
              <a:prstGeom prst="rect">
                <a:avLst/>
              </a:prstGeom>
              <a:solidFill>
                <a:srgbClr val="66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80" name="Rectangle 623"/>
              <p:cNvSpPr>
                <a:spLocks noChangeAspect="1" noChangeArrowheads="1"/>
              </p:cNvSpPr>
              <p:nvPr/>
            </p:nvSpPr>
            <p:spPr bwMode="auto">
              <a:xfrm>
                <a:off x="3504" y="1488"/>
                <a:ext cx="96" cy="144"/>
              </a:xfrm>
              <a:prstGeom prst="rect">
                <a:avLst/>
              </a:prstGeom>
              <a:solidFill>
                <a:srgbClr val="66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81" name="Rectangle 624"/>
              <p:cNvSpPr>
                <a:spLocks noChangeAspect="1" noChangeArrowheads="1"/>
              </p:cNvSpPr>
              <p:nvPr/>
            </p:nvSpPr>
            <p:spPr bwMode="auto">
              <a:xfrm>
                <a:off x="3696" y="1488"/>
                <a:ext cx="96" cy="144"/>
              </a:xfrm>
              <a:prstGeom prst="rect">
                <a:avLst/>
              </a:prstGeom>
              <a:solidFill>
                <a:srgbClr val="66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82" name="Rectangle 625"/>
              <p:cNvSpPr>
                <a:spLocks noChangeAspect="1" noChangeArrowheads="1"/>
              </p:cNvSpPr>
              <p:nvPr/>
            </p:nvSpPr>
            <p:spPr bwMode="auto">
              <a:xfrm>
                <a:off x="3888" y="1488"/>
                <a:ext cx="96" cy="144"/>
              </a:xfrm>
              <a:prstGeom prst="rect">
                <a:avLst/>
              </a:prstGeom>
              <a:solidFill>
                <a:srgbClr val="66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2674" name="Text Box 626"/>
            <p:cNvSpPr txBox="1">
              <a:spLocks noChangeArrowheads="1"/>
            </p:cNvSpPr>
            <p:nvPr/>
          </p:nvSpPr>
          <p:spPr bwMode="auto">
            <a:xfrm>
              <a:off x="5151" y="2402"/>
              <a:ext cx="25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1600" b="1"/>
                <a:t>32</a:t>
              </a:r>
            </a:p>
          </p:txBody>
        </p:sp>
      </p:grpSp>
      <p:grpSp>
        <p:nvGrpSpPr>
          <p:cNvPr id="574067" name="Group 627"/>
          <p:cNvGrpSpPr>
            <a:grpSpLocks/>
          </p:cNvGrpSpPr>
          <p:nvPr/>
        </p:nvGrpSpPr>
        <p:grpSpPr bwMode="auto">
          <a:xfrm>
            <a:off x="541338" y="4078288"/>
            <a:ext cx="8374062" cy="506412"/>
            <a:chOff x="134" y="2581"/>
            <a:chExt cx="5275" cy="319"/>
          </a:xfrm>
        </p:grpSpPr>
        <p:grpSp>
          <p:nvGrpSpPr>
            <p:cNvPr id="22604" name="Group 628"/>
            <p:cNvGrpSpPr>
              <a:grpSpLocks/>
            </p:cNvGrpSpPr>
            <p:nvPr/>
          </p:nvGrpSpPr>
          <p:grpSpPr bwMode="auto">
            <a:xfrm>
              <a:off x="134" y="2581"/>
              <a:ext cx="4844" cy="269"/>
              <a:chOff x="134" y="2581"/>
              <a:chExt cx="4844" cy="269"/>
            </a:xfrm>
          </p:grpSpPr>
          <p:grpSp>
            <p:nvGrpSpPr>
              <p:cNvPr id="22606" name="Group 629"/>
              <p:cNvGrpSpPr>
                <a:grpSpLocks noChangeAspect="1"/>
              </p:cNvGrpSpPr>
              <p:nvPr/>
            </p:nvGrpSpPr>
            <p:grpSpPr bwMode="auto">
              <a:xfrm>
                <a:off x="2636" y="2581"/>
                <a:ext cx="154" cy="154"/>
                <a:chOff x="2592" y="3168"/>
                <a:chExt cx="192" cy="192"/>
              </a:xfrm>
            </p:grpSpPr>
            <p:sp>
              <p:nvSpPr>
                <p:cNvPr id="22668" name="Line 630"/>
                <p:cNvSpPr>
                  <a:spLocks noChangeAspect="1" noChangeShapeType="1"/>
                </p:cNvSpPr>
                <p:nvPr/>
              </p:nvSpPr>
              <p:spPr bwMode="auto">
                <a:xfrm>
                  <a:off x="2592" y="3168"/>
                  <a:ext cx="96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669" name="Line 631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688" y="3168"/>
                  <a:ext cx="96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2607" name="Group 632"/>
              <p:cNvGrpSpPr>
                <a:grpSpLocks noChangeAspect="1"/>
              </p:cNvGrpSpPr>
              <p:nvPr/>
            </p:nvGrpSpPr>
            <p:grpSpPr bwMode="auto">
              <a:xfrm>
                <a:off x="2943" y="2581"/>
                <a:ext cx="154" cy="154"/>
                <a:chOff x="2592" y="3168"/>
                <a:chExt cx="192" cy="192"/>
              </a:xfrm>
            </p:grpSpPr>
            <p:sp>
              <p:nvSpPr>
                <p:cNvPr id="22666" name="Line 633"/>
                <p:cNvSpPr>
                  <a:spLocks noChangeAspect="1" noChangeShapeType="1"/>
                </p:cNvSpPr>
                <p:nvPr/>
              </p:nvSpPr>
              <p:spPr bwMode="auto">
                <a:xfrm>
                  <a:off x="2592" y="3168"/>
                  <a:ext cx="96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667" name="Line 634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688" y="3168"/>
                  <a:ext cx="96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2608" name="Group 635"/>
              <p:cNvGrpSpPr>
                <a:grpSpLocks noChangeAspect="1"/>
              </p:cNvGrpSpPr>
              <p:nvPr/>
            </p:nvGrpSpPr>
            <p:grpSpPr bwMode="auto">
              <a:xfrm>
                <a:off x="3250" y="2581"/>
                <a:ext cx="154" cy="154"/>
                <a:chOff x="2592" y="3168"/>
                <a:chExt cx="192" cy="192"/>
              </a:xfrm>
            </p:grpSpPr>
            <p:sp>
              <p:nvSpPr>
                <p:cNvPr id="22664" name="Line 636"/>
                <p:cNvSpPr>
                  <a:spLocks noChangeAspect="1" noChangeShapeType="1"/>
                </p:cNvSpPr>
                <p:nvPr/>
              </p:nvSpPr>
              <p:spPr bwMode="auto">
                <a:xfrm>
                  <a:off x="2592" y="3168"/>
                  <a:ext cx="96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665" name="Line 637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688" y="3168"/>
                  <a:ext cx="96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2609" name="Group 638"/>
              <p:cNvGrpSpPr>
                <a:grpSpLocks noChangeAspect="1"/>
              </p:cNvGrpSpPr>
              <p:nvPr/>
            </p:nvGrpSpPr>
            <p:grpSpPr bwMode="auto">
              <a:xfrm>
                <a:off x="3557" y="2581"/>
                <a:ext cx="154" cy="154"/>
                <a:chOff x="2592" y="3168"/>
                <a:chExt cx="192" cy="192"/>
              </a:xfrm>
            </p:grpSpPr>
            <p:sp>
              <p:nvSpPr>
                <p:cNvPr id="22662" name="Line 639"/>
                <p:cNvSpPr>
                  <a:spLocks noChangeAspect="1" noChangeShapeType="1"/>
                </p:cNvSpPr>
                <p:nvPr/>
              </p:nvSpPr>
              <p:spPr bwMode="auto">
                <a:xfrm>
                  <a:off x="2592" y="3168"/>
                  <a:ext cx="96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663" name="Line 640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688" y="3168"/>
                  <a:ext cx="96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2610" name="Group 641"/>
              <p:cNvGrpSpPr>
                <a:grpSpLocks noChangeAspect="1"/>
              </p:cNvGrpSpPr>
              <p:nvPr/>
            </p:nvGrpSpPr>
            <p:grpSpPr bwMode="auto">
              <a:xfrm>
                <a:off x="3903" y="2581"/>
                <a:ext cx="154" cy="154"/>
                <a:chOff x="2592" y="3168"/>
                <a:chExt cx="192" cy="192"/>
              </a:xfrm>
            </p:grpSpPr>
            <p:sp>
              <p:nvSpPr>
                <p:cNvPr id="22660" name="Line 642"/>
                <p:cNvSpPr>
                  <a:spLocks noChangeAspect="1" noChangeShapeType="1"/>
                </p:cNvSpPr>
                <p:nvPr/>
              </p:nvSpPr>
              <p:spPr bwMode="auto">
                <a:xfrm>
                  <a:off x="2592" y="3168"/>
                  <a:ext cx="96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661" name="Line 643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688" y="3168"/>
                  <a:ext cx="96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2611" name="Group 644"/>
              <p:cNvGrpSpPr>
                <a:grpSpLocks noChangeAspect="1"/>
              </p:cNvGrpSpPr>
              <p:nvPr/>
            </p:nvGrpSpPr>
            <p:grpSpPr bwMode="auto">
              <a:xfrm>
                <a:off x="4210" y="2581"/>
                <a:ext cx="154" cy="154"/>
                <a:chOff x="2592" y="3168"/>
                <a:chExt cx="192" cy="192"/>
              </a:xfrm>
            </p:grpSpPr>
            <p:sp>
              <p:nvSpPr>
                <p:cNvPr id="22658" name="Line 645"/>
                <p:cNvSpPr>
                  <a:spLocks noChangeAspect="1" noChangeShapeType="1"/>
                </p:cNvSpPr>
                <p:nvPr/>
              </p:nvSpPr>
              <p:spPr bwMode="auto">
                <a:xfrm>
                  <a:off x="2592" y="3168"/>
                  <a:ext cx="96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659" name="Line 646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688" y="3168"/>
                  <a:ext cx="96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2612" name="Group 647"/>
              <p:cNvGrpSpPr>
                <a:grpSpLocks noChangeAspect="1"/>
              </p:cNvGrpSpPr>
              <p:nvPr/>
            </p:nvGrpSpPr>
            <p:grpSpPr bwMode="auto">
              <a:xfrm>
                <a:off x="4517" y="2581"/>
                <a:ext cx="154" cy="154"/>
                <a:chOff x="2592" y="3168"/>
                <a:chExt cx="192" cy="192"/>
              </a:xfrm>
            </p:grpSpPr>
            <p:sp>
              <p:nvSpPr>
                <p:cNvPr id="22656" name="Line 648"/>
                <p:cNvSpPr>
                  <a:spLocks noChangeAspect="1" noChangeShapeType="1"/>
                </p:cNvSpPr>
                <p:nvPr/>
              </p:nvSpPr>
              <p:spPr bwMode="auto">
                <a:xfrm>
                  <a:off x="2592" y="3168"/>
                  <a:ext cx="96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657" name="Line 649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688" y="3168"/>
                  <a:ext cx="96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2613" name="Group 650"/>
              <p:cNvGrpSpPr>
                <a:grpSpLocks noChangeAspect="1"/>
              </p:cNvGrpSpPr>
              <p:nvPr/>
            </p:nvGrpSpPr>
            <p:grpSpPr bwMode="auto">
              <a:xfrm>
                <a:off x="4824" y="2581"/>
                <a:ext cx="154" cy="154"/>
                <a:chOff x="2592" y="3168"/>
                <a:chExt cx="192" cy="192"/>
              </a:xfrm>
            </p:grpSpPr>
            <p:sp>
              <p:nvSpPr>
                <p:cNvPr id="22654" name="Line 651"/>
                <p:cNvSpPr>
                  <a:spLocks noChangeAspect="1" noChangeShapeType="1"/>
                </p:cNvSpPr>
                <p:nvPr/>
              </p:nvSpPr>
              <p:spPr bwMode="auto">
                <a:xfrm>
                  <a:off x="2592" y="3168"/>
                  <a:ext cx="96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655" name="Line 652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688" y="3168"/>
                  <a:ext cx="96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2614" name="Rectangle 653"/>
              <p:cNvSpPr>
                <a:spLocks noChangeAspect="1" noChangeArrowheads="1"/>
              </p:cNvSpPr>
              <p:nvPr/>
            </p:nvSpPr>
            <p:spPr bwMode="auto">
              <a:xfrm>
                <a:off x="2675" y="2735"/>
                <a:ext cx="77" cy="115"/>
              </a:xfrm>
              <a:prstGeom prst="rect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15" name="Rectangle 654"/>
              <p:cNvSpPr>
                <a:spLocks noChangeAspect="1" noChangeArrowheads="1"/>
              </p:cNvSpPr>
              <p:nvPr/>
            </p:nvSpPr>
            <p:spPr bwMode="auto">
              <a:xfrm>
                <a:off x="2982" y="2735"/>
                <a:ext cx="77" cy="115"/>
              </a:xfrm>
              <a:prstGeom prst="rect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16" name="Rectangle 655"/>
              <p:cNvSpPr>
                <a:spLocks noChangeAspect="1" noChangeArrowheads="1"/>
              </p:cNvSpPr>
              <p:nvPr/>
            </p:nvSpPr>
            <p:spPr bwMode="auto">
              <a:xfrm>
                <a:off x="3289" y="2735"/>
                <a:ext cx="77" cy="115"/>
              </a:xfrm>
              <a:prstGeom prst="rect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17" name="Rectangle 656"/>
              <p:cNvSpPr>
                <a:spLocks noChangeAspect="1" noChangeArrowheads="1"/>
              </p:cNvSpPr>
              <p:nvPr/>
            </p:nvSpPr>
            <p:spPr bwMode="auto">
              <a:xfrm>
                <a:off x="3596" y="2735"/>
                <a:ext cx="77" cy="115"/>
              </a:xfrm>
              <a:prstGeom prst="rect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18" name="Rectangle 657"/>
              <p:cNvSpPr>
                <a:spLocks noChangeAspect="1" noChangeArrowheads="1"/>
              </p:cNvSpPr>
              <p:nvPr/>
            </p:nvSpPr>
            <p:spPr bwMode="auto">
              <a:xfrm>
                <a:off x="3941" y="2735"/>
                <a:ext cx="77" cy="115"/>
              </a:xfrm>
              <a:prstGeom prst="rect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19" name="Rectangle 658"/>
              <p:cNvSpPr>
                <a:spLocks noChangeAspect="1" noChangeArrowheads="1"/>
              </p:cNvSpPr>
              <p:nvPr/>
            </p:nvSpPr>
            <p:spPr bwMode="auto">
              <a:xfrm>
                <a:off x="4248" y="2735"/>
                <a:ext cx="77" cy="115"/>
              </a:xfrm>
              <a:prstGeom prst="rect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20" name="Rectangle 659"/>
              <p:cNvSpPr>
                <a:spLocks noChangeAspect="1" noChangeArrowheads="1"/>
              </p:cNvSpPr>
              <p:nvPr/>
            </p:nvSpPr>
            <p:spPr bwMode="auto">
              <a:xfrm>
                <a:off x="4555" y="2735"/>
                <a:ext cx="77" cy="115"/>
              </a:xfrm>
              <a:prstGeom prst="rect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21" name="Rectangle 660"/>
              <p:cNvSpPr>
                <a:spLocks noChangeAspect="1" noChangeArrowheads="1"/>
              </p:cNvSpPr>
              <p:nvPr/>
            </p:nvSpPr>
            <p:spPr bwMode="auto">
              <a:xfrm>
                <a:off x="4862" y="2735"/>
                <a:ext cx="77" cy="115"/>
              </a:xfrm>
              <a:prstGeom prst="rect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2622" name="Group 661"/>
              <p:cNvGrpSpPr>
                <a:grpSpLocks noChangeAspect="1"/>
              </p:cNvGrpSpPr>
              <p:nvPr/>
            </p:nvGrpSpPr>
            <p:grpSpPr bwMode="auto">
              <a:xfrm>
                <a:off x="134" y="2581"/>
                <a:ext cx="154" cy="154"/>
                <a:chOff x="2592" y="3168"/>
                <a:chExt cx="192" cy="192"/>
              </a:xfrm>
            </p:grpSpPr>
            <p:sp>
              <p:nvSpPr>
                <p:cNvPr id="22652" name="Line 662"/>
                <p:cNvSpPr>
                  <a:spLocks noChangeAspect="1" noChangeShapeType="1"/>
                </p:cNvSpPr>
                <p:nvPr/>
              </p:nvSpPr>
              <p:spPr bwMode="auto">
                <a:xfrm>
                  <a:off x="2592" y="3168"/>
                  <a:ext cx="96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653" name="Line 663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688" y="3168"/>
                  <a:ext cx="96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2623" name="Group 664"/>
              <p:cNvGrpSpPr>
                <a:grpSpLocks noChangeAspect="1"/>
              </p:cNvGrpSpPr>
              <p:nvPr/>
            </p:nvGrpSpPr>
            <p:grpSpPr bwMode="auto">
              <a:xfrm>
                <a:off x="441" y="2581"/>
                <a:ext cx="154" cy="154"/>
                <a:chOff x="2592" y="3168"/>
                <a:chExt cx="192" cy="192"/>
              </a:xfrm>
            </p:grpSpPr>
            <p:sp>
              <p:nvSpPr>
                <p:cNvPr id="22650" name="Line 665"/>
                <p:cNvSpPr>
                  <a:spLocks noChangeAspect="1" noChangeShapeType="1"/>
                </p:cNvSpPr>
                <p:nvPr/>
              </p:nvSpPr>
              <p:spPr bwMode="auto">
                <a:xfrm>
                  <a:off x="2592" y="3168"/>
                  <a:ext cx="96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651" name="Line 666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688" y="3168"/>
                  <a:ext cx="96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2624" name="Group 667"/>
              <p:cNvGrpSpPr>
                <a:grpSpLocks noChangeAspect="1"/>
              </p:cNvGrpSpPr>
              <p:nvPr/>
            </p:nvGrpSpPr>
            <p:grpSpPr bwMode="auto">
              <a:xfrm>
                <a:off x="748" y="2581"/>
                <a:ext cx="154" cy="154"/>
                <a:chOff x="2592" y="3168"/>
                <a:chExt cx="192" cy="192"/>
              </a:xfrm>
            </p:grpSpPr>
            <p:sp>
              <p:nvSpPr>
                <p:cNvPr id="22648" name="Line 668"/>
                <p:cNvSpPr>
                  <a:spLocks noChangeAspect="1" noChangeShapeType="1"/>
                </p:cNvSpPr>
                <p:nvPr/>
              </p:nvSpPr>
              <p:spPr bwMode="auto">
                <a:xfrm>
                  <a:off x="2592" y="3168"/>
                  <a:ext cx="96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649" name="Line 669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688" y="3168"/>
                  <a:ext cx="96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2625" name="Group 670"/>
              <p:cNvGrpSpPr>
                <a:grpSpLocks noChangeAspect="1"/>
              </p:cNvGrpSpPr>
              <p:nvPr/>
            </p:nvGrpSpPr>
            <p:grpSpPr bwMode="auto">
              <a:xfrm>
                <a:off x="1055" y="2581"/>
                <a:ext cx="154" cy="154"/>
                <a:chOff x="2592" y="3168"/>
                <a:chExt cx="192" cy="192"/>
              </a:xfrm>
            </p:grpSpPr>
            <p:sp>
              <p:nvSpPr>
                <p:cNvPr id="22646" name="Line 671"/>
                <p:cNvSpPr>
                  <a:spLocks noChangeAspect="1" noChangeShapeType="1"/>
                </p:cNvSpPr>
                <p:nvPr/>
              </p:nvSpPr>
              <p:spPr bwMode="auto">
                <a:xfrm>
                  <a:off x="2592" y="3168"/>
                  <a:ext cx="96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647" name="Line 672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688" y="3168"/>
                  <a:ext cx="96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2626" name="Group 673"/>
              <p:cNvGrpSpPr>
                <a:grpSpLocks noChangeAspect="1"/>
              </p:cNvGrpSpPr>
              <p:nvPr/>
            </p:nvGrpSpPr>
            <p:grpSpPr bwMode="auto">
              <a:xfrm>
                <a:off x="1401" y="2581"/>
                <a:ext cx="154" cy="154"/>
                <a:chOff x="2592" y="3168"/>
                <a:chExt cx="192" cy="192"/>
              </a:xfrm>
            </p:grpSpPr>
            <p:sp>
              <p:nvSpPr>
                <p:cNvPr id="22644" name="Line 674"/>
                <p:cNvSpPr>
                  <a:spLocks noChangeAspect="1" noChangeShapeType="1"/>
                </p:cNvSpPr>
                <p:nvPr/>
              </p:nvSpPr>
              <p:spPr bwMode="auto">
                <a:xfrm>
                  <a:off x="2592" y="3168"/>
                  <a:ext cx="96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645" name="Line 675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688" y="3168"/>
                  <a:ext cx="96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2627" name="Group 676"/>
              <p:cNvGrpSpPr>
                <a:grpSpLocks noChangeAspect="1"/>
              </p:cNvGrpSpPr>
              <p:nvPr/>
            </p:nvGrpSpPr>
            <p:grpSpPr bwMode="auto">
              <a:xfrm>
                <a:off x="1708" y="2581"/>
                <a:ext cx="154" cy="154"/>
                <a:chOff x="2592" y="3168"/>
                <a:chExt cx="192" cy="192"/>
              </a:xfrm>
            </p:grpSpPr>
            <p:sp>
              <p:nvSpPr>
                <p:cNvPr id="22642" name="Line 677"/>
                <p:cNvSpPr>
                  <a:spLocks noChangeAspect="1" noChangeShapeType="1"/>
                </p:cNvSpPr>
                <p:nvPr/>
              </p:nvSpPr>
              <p:spPr bwMode="auto">
                <a:xfrm>
                  <a:off x="2592" y="3168"/>
                  <a:ext cx="96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643" name="Line 678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688" y="3168"/>
                  <a:ext cx="96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2628" name="Group 679"/>
              <p:cNvGrpSpPr>
                <a:grpSpLocks noChangeAspect="1"/>
              </p:cNvGrpSpPr>
              <p:nvPr/>
            </p:nvGrpSpPr>
            <p:grpSpPr bwMode="auto">
              <a:xfrm>
                <a:off x="2015" y="2581"/>
                <a:ext cx="154" cy="154"/>
                <a:chOff x="2592" y="3168"/>
                <a:chExt cx="192" cy="192"/>
              </a:xfrm>
            </p:grpSpPr>
            <p:sp>
              <p:nvSpPr>
                <p:cNvPr id="22640" name="Line 680"/>
                <p:cNvSpPr>
                  <a:spLocks noChangeAspect="1" noChangeShapeType="1"/>
                </p:cNvSpPr>
                <p:nvPr/>
              </p:nvSpPr>
              <p:spPr bwMode="auto">
                <a:xfrm>
                  <a:off x="2592" y="3168"/>
                  <a:ext cx="96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641" name="Line 681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688" y="3168"/>
                  <a:ext cx="96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2629" name="Group 682"/>
              <p:cNvGrpSpPr>
                <a:grpSpLocks noChangeAspect="1"/>
              </p:cNvGrpSpPr>
              <p:nvPr/>
            </p:nvGrpSpPr>
            <p:grpSpPr bwMode="auto">
              <a:xfrm>
                <a:off x="2322" y="2581"/>
                <a:ext cx="154" cy="154"/>
                <a:chOff x="2592" y="3168"/>
                <a:chExt cx="192" cy="192"/>
              </a:xfrm>
            </p:grpSpPr>
            <p:sp>
              <p:nvSpPr>
                <p:cNvPr id="22638" name="Line 683"/>
                <p:cNvSpPr>
                  <a:spLocks noChangeAspect="1" noChangeShapeType="1"/>
                </p:cNvSpPr>
                <p:nvPr/>
              </p:nvSpPr>
              <p:spPr bwMode="auto">
                <a:xfrm>
                  <a:off x="2592" y="3168"/>
                  <a:ext cx="96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639" name="Line 684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688" y="3168"/>
                  <a:ext cx="96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2630" name="Rectangle 685"/>
              <p:cNvSpPr>
                <a:spLocks noChangeAspect="1" noChangeArrowheads="1"/>
              </p:cNvSpPr>
              <p:nvPr/>
            </p:nvSpPr>
            <p:spPr bwMode="auto">
              <a:xfrm>
                <a:off x="173" y="2735"/>
                <a:ext cx="77" cy="115"/>
              </a:xfrm>
              <a:prstGeom prst="rect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31" name="Rectangle 686"/>
              <p:cNvSpPr>
                <a:spLocks noChangeAspect="1" noChangeArrowheads="1"/>
              </p:cNvSpPr>
              <p:nvPr/>
            </p:nvSpPr>
            <p:spPr bwMode="auto">
              <a:xfrm>
                <a:off x="480" y="2735"/>
                <a:ext cx="77" cy="115"/>
              </a:xfrm>
              <a:prstGeom prst="rect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32" name="Rectangle 687"/>
              <p:cNvSpPr>
                <a:spLocks noChangeAspect="1" noChangeArrowheads="1"/>
              </p:cNvSpPr>
              <p:nvPr/>
            </p:nvSpPr>
            <p:spPr bwMode="auto">
              <a:xfrm>
                <a:off x="787" y="2735"/>
                <a:ext cx="77" cy="115"/>
              </a:xfrm>
              <a:prstGeom prst="rect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33" name="Rectangle 688"/>
              <p:cNvSpPr>
                <a:spLocks noChangeAspect="1" noChangeArrowheads="1"/>
              </p:cNvSpPr>
              <p:nvPr/>
            </p:nvSpPr>
            <p:spPr bwMode="auto">
              <a:xfrm>
                <a:off x="1094" y="2735"/>
                <a:ext cx="77" cy="115"/>
              </a:xfrm>
              <a:prstGeom prst="rect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34" name="Rectangle 689"/>
              <p:cNvSpPr>
                <a:spLocks noChangeAspect="1" noChangeArrowheads="1"/>
              </p:cNvSpPr>
              <p:nvPr/>
            </p:nvSpPr>
            <p:spPr bwMode="auto">
              <a:xfrm>
                <a:off x="1439" y="2735"/>
                <a:ext cx="77" cy="115"/>
              </a:xfrm>
              <a:prstGeom prst="rect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35" name="Rectangle 690"/>
              <p:cNvSpPr>
                <a:spLocks noChangeAspect="1" noChangeArrowheads="1"/>
              </p:cNvSpPr>
              <p:nvPr/>
            </p:nvSpPr>
            <p:spPr bwMode="auto">
              <a:xfrm>
                <a:off x="1746" y="2735"/>
                <a:ext cx="77" cy="115"/>
              </a:xfrm>
              <a:prstGeom prst="rect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36" name="Rectangle 691"/>
              <p:cNvSpPr>
                <a:spLocks noChangeAspect="1" noChangeArrowheads="1"/>
              </p:cNvSpPr>
              <p:nvPr/>
            </p:nvSpPr>
            <p:spPr bwMode="auto">
              <a:xfrm>
                <a:off x="2053" y="2735"/>
                <a:ext cx="77" cy="115"/>
              </a:xfrm>
              <a:prstGeom prst="rect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37" name="Rectangle 692"/>
              <p:cNvSpPr>
                <a:spLocks noChangeAspect="1" noChangeArrowheads="1"/>
              </p:cNvSpPr>
              <p:nvPr/>
            </p:nvSpPr>
            <p:spPr bwMode="auto">
              <a:xfrm>
                <a:off x="2360" y="2735"/>
                <a:ext cx="77" cy="115"/>
              </a:xfrm>
              <a:prstGeom prst="rect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2605" name="Text Box 693"/>
            <p:cNvSpPr txBox="1">
              <a:spLocks noChangeArrowheads="1"/>
            </p:cNvSpPr>
            <p:nvPr/>
          </p:nvSpPr>
          <p:spPr bwMode="auto">
            <a:xfrm>
              <a:off x="5151" y="2688"/>
              <a:ext cx="25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1600" b="1"/>
                <a:t>16</a:t>
              </a:r>
            </a:p>
          </p:txBody>
        </p:sp>
      </p:grpSp>
      <p:grpSp>
        <p:nvGrpSpPr>
          <p:cNvPr id="574134" name="Group 694"/>
          <p:cNvGrpSpPr>
            <a:grpSpLocks/>
          </p:cNvGrpSpPr>
          <p:nvPr/>
        </p:nvGrpSpPr>
        <p:grpSpPr bwMode="auto">
          <a:xfrm>
            <a:off x="663575" y="4505325"/>
            <a:ext cx="8194675" cy="533400"/>
            <a:chOff x="211" y="2850"/>
            <a:chExt cx="5162" cy="336"/>
          </a:xfrm>
        </p:grpSpPr>
        <p:sp>
          <p:nvSpPr>
            <p:cNvPr id="22571" name="Rectangle 695"/>
            <p:cNvSpPr>
              <a:spLocks noChangeAspect="1" noChangeArrowheads="1"/>
            </p:cNvSpPr>
            <p:nvPr/>
          </p:nvSpPr>
          <p:spPr bwMode="auto">
            <a:xfrm>
              <a:off x="2828" y="3003"/>
              <a:ext cx="77" cy="115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2" name="Rectangle 696"/>
            <p:cNvSpPr>
              <a:spLocks noChangeAspect="1" noChangeArrowheads="1"/>
            </p:cNvSpPr>
            <p:nvPr/>
          </p:nvSpPr>
          <p:spPr bwMode="auto">
            <a:xfrm>
              <a:off x="3442" y="3003"/>
              <a:ext cx="77" cy="115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3" name="Rectangle 697"/>
            <p:cNvSpPr>
              <a:spLocks noChangeAspect="1" noChangeArrowheads="1"/>
            </p:cNvSpPr>
            <p:nvPr/>
          </p:nvSpPr>
          <p:spPr bwMode="auto">
            <a:xfrm>
              <a:off x="4095" y="3003"/>
              <a:ext cx="77" cy="115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4" name="Rectangle 698"/>
            <p:cNvSpPr>
              <a:spLocks noChangeAspect="1" noChangeArrowheads="1"/>
            </p:cNvSpPr>
            <p:nvPr/>
          </p:nvSpPr>
          <p:spPr bwMode="auto">
            <a:xfrm>
              <a:off x="4709" y="3003"/>
              <a:ext cx="77" cy="115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2575" name="Group 699"/>
            <p:cNvGrpSpPr>
              <a:grpSpLocks noChangeAspect="1"/>
            </p:cNvGrpSpPr>
            <p:nvPr/>
          </p:nvGrpSpPr>
          <p:grpSpPr bwMode="auto">
            <a:xfrm>
              <a:off x="2713" y="2850"/>
              <a:ext cx="307" cy="153"/>
              <a:chOff x="2592" y="3168"/>
              <a:chExt cx="192" cy="192"/>
            </a:xfrm>
          </p:grpSpPr>
          <p:sp>
            <p:nvSpPr>
              <p:cNvPr id="22602" name="Line 700"/>
              <p:cNvSpPr>
                <a:spLocks noChangeAspect="1" noChangeShapeType="1"/>
              </p:cNvSpPr>
              <p:nvPr/>
            </p:nvSpPr>
            <p:spPr bwMode="auto">
              <a:xfrm>
                <a:off x="2592" y="3168"/>
                <a:ext cx="96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03" name="Line 701"/>
              <p:cNvSpPr>
                <a:spLocks noChangeAspect="1" noChangeShapeType="1"/>
              </p:cNvSpPr>
              <p:nvPr/>
            </p:nvSpPr>
            <p:spPr bwMode="auto">
              <a:xfrm flipH="1">
                <a:off x="2688" y="3168"/>
                <a:ext cx="96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576" name="Group 702"/>
            <p:cNvGrpSpPr>
              <a:grpSpLocks noChangeAspect="1"/>
            </p:cNvGrpSpPr>
            <p:nvPr/>
          </p:nvGrpSpPr>
          <p:grpSpPr bwMode="auto">
            <a:xfrm>
              <a:off x="3327" y="2850"/>
              <a:ext cx="307" cy="153"/>
              <a:chOff x="2592" y="3168"/>
              <a:chExt cx="192" cy="192"/>
            </a:xfrm>
          </p:grpSpPr>
          <p:sp>
            <p:nvSpPr>
              <p:cNvPr id="22600" name="Line 703"/>
              <p:cNvSpPr>
                <a:spLocks noChangeAspect="1" noChangeShapeType="1"/>
              </p:cNvSpPr>
              <p:nvPr/>
            </p:nvSpPr>
            <p:spPr bwMode="auto">
              <a:xfrm>
                <a:off x="2592" y="3168"/>
                <a:ext cx="96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01" name="Line 704"/>
              <p:cNvSpPr>
                <a:spLocks noChangeAspect="1" noChangeShapeType="1"/>
              </p:cNvSpPr>
              <p:nvPr/>
            </p:nvSpPr>
            <p:spPr bwMode="auto">
              <a:xfrm flipH="1">
                <a:off x="2688" y="3168"/>
                <a:ext cx="96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577" name="Group 705"/>
            <p:cNvGrpSpPr>
              <a:grpSpLocks noChangeAspect="1"/>
            </p:cNvGrpSpPr>
            <p:nvPr/>
          </p:nvGrpSpPr>
          <p:grpSpPr bwMode="auto">
            <a:xfrm>
              <a:off x="3980" y="2850"/>
              <a:ext cx="307" cy="153"/>
              <a:chOff x="2592" y="3168"/>
              <a:chExt cx="192" cy="192"/>
            </a:xfrm>
          </p:grpSpPr>
          <p:sp>
            <p:nvSpPr>
              <p:cNvPr id="22598" name="Line 706"/>
              <p:cNvSpPr>
                <a:spLocks noChangeAspect="1" noChangeShapeType="1"/>
              </p:cNvSpPr>
              <p:nvPr/>
            </p:nvSpPr>
            <p:spPr bwMode="auto">
              <a:xfrm>
                <a:off x="2592" y="3168"/>
                <a:ext cx="96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99" name="Line 707"/>
              <p:cNvSpPr>
                <a:spLocks noChangeAspect="1" noChangeShapeType="1"/>
              </p:cNvSpPr>
              <p:nvPr/>
            </p:nvSpPr>
            <p:spPr bwMode="auto">
              <a:xfrm flipH="1">
                <a:off x="2688" y="3168"/>
                <a:ext cx="96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578" name="Group 708"/>
            <p:cNvGrpSpPr>
              <a:grpSpLocks noChangeAspect="1"/>
            </p:cNvGrpSpPr>
            <p:nvPr/>
          </p:nvGrpSpPr>
          <p:grpSpPr bwMode="auto">
            <a:xfrm>
              <a:off x="4594" y="2850"/>
              <a:ext cx="307" cy="153"/>
              <a:chOff x="2592" y="3168"/>
              <a:chExt cx="192" cy="192"/>
            </a:xfrm>
          </p:grpSpPr>
          <p:sp>
            <p:nvSpPr>
              <p:cNvPr id="22596" name="Line 709"/>
              <p:cNvSpPr>
                <a:spLocks noChangeAspect="1" noChangeShapeType="1"/>
              </p:cNvSpPr>
              <p:nvPr/>
            </p:nvSpPr>
            <p:spPr bwMode="auto">
              <a:xfrm>
                <a:off x="2592" y="3168"/>
                <a:ext cx="96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97" name="Line 710"/>
              <p:cNvSpPr>
                <a:spLocks noChangeAspect="1" noChangeShapeType="1"/>
              </p:cNvSpPr>
              <p:nvPr/>
            </p:nvSpPr>
            <p:spPr bwMode="auto">
              <a:xfrm flipH="1">
                <a:off x="2688" y="3168"/>
                <a:ext cx="96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579" name="Rectangle 711"/>
            <p:cNvSpPr>
              <a:spLocks noChangeAspect="1" noChangeArrowheads="1"/>
            </p:cNvSpPr>
            <p:nvPr/>
          </p:nvSpPr>
          <p:spPr bwMode="auto">
            <a:xfrm>
              <a:off x="326" y="3003"/>
              <a:ext cx="77" cy="115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80" name="Rectangle 712"/>
            <p:cNvSpPr>
              <a:spLocks noChangeAspect="1" noChangeArrowheads="1"/>
            </p:cNvSpPr>
            <p:nvPr/>
          </p:nvSpPr>
          <p:spPr bwMode="auto">
            <a:xfrm>
              <a:off x="940" y="3003"/>
              <a:ext cx="77" cy="115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81" name="Rectangle 713"/>
            <p:cNvSpPr>
              <a:spLocks noChangeAspect="1" noChangeArrowheads="1"/>
            </p:cNvSpPr>
            <p:nvPr/>
          </p:nvSpPr>
          <p:spPr bwMode="auto">
            <a:xfrm>
              <a:off x="1593" y="3003"/>
              <a:ext cx="77" cy="115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82" name="Rectangle 714"/>
            <p:cNvSpPr>
              <a:spLocks noChangeAspect="1" noChangeArrowheads="1"/>
            </p:cNvSpPr>
            <p:nvPr/>
          </p:nvSpPr>
          <p:spPr bwMode="auto">
            <a:xfrm>
              <a:off x="2207" y="3003"/>
              <a:ext cx="77" cy="115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2583" name="Group 715"/>
            <p:cNvGrpSpPr>
              <a:grpSpLocks noChangeAspect="1"/>
            </p:cNvGrpSpPr>
            <p:nvPr/>
          </p:nvGrpSpPr>
          <p:grpSpPr bwMode="auto">
            <a:xfrm>
              <a:off x="211" y="2850"/>
              <a:ext cx="307" cy="153"/>
              <a:chOff x="2592" y="3168"/>
              <a:chExt cx="192" cy="192"/>
            </a:xfrm>
          </p:grpSpPr>
          <p:sp>
            <p:nvSpPr>
              <p:cNvPr id="22594" name="Line 716"/>
              <p:cNvSpPr>
                <a:spLocks noChangeAspect="1" noChangeShapeType="1"/>
              </p:cNvSpPr>
              <p:nvPr/>
            </p:nvSpPr>
            <p:spPr bwMode="auto">
              <a:xfrm>
                <a:off x="2592" y="3168"/>
                <a:ext cx="96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95" name="Line 717"/>
              <p:cNvSpPr>
                <a:spLocks noChangeAspect="1" noChangeShapeType="1"/>
              </p:cNvSpPr>
              <p:nvPr/>
            </p:nvSpPr>
            <p:spPr bwMode="auto">
              <a:xfrm flipH="1">
                <a:off x="2688" y="3168"/>
                <a:ext cx="96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584" name="Group 718"/>
            <p:cNvGrpSpPr>
              <a:grpSpLocks noChangeAspect="1"/>
            </p:cNvGrpSpPr>
            <p:nvPr/>
          </p:nvGrpSpPr>
          <p:grpSpPr bwMode="auto">
            <a:xfrm>
              <a:off x="825" y="2850"/>
              <a:ext cx="307" cy="153"/>
              <a:chOff x="2592" y="3168"/>
              <a:chExt cx="192" cy="192"/>
            </a:xfrm>
          </p:grpSpPr>
          <p:sp>
            <p:nvSpPr>
              <p:cNvPr id="22592" name="Line 719"/>
              <p:cNvSpPr>
                <a:spLocks noChangeAspect="1" noChangeShapeType="1"/>
              </p:cNvSpPr>
              <p:nvPr/>
            </p:nvSpPr>
            <p:spPr bwMode="auto">
              <a:xfrm>
                <a:off x="2592" y="3168"/>
                <a:ext cx="96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93" name="Line 720"/>
              <p:cNvSpPr>
                <a:spLocks noChangeAspect="1" noChangeShapeType="1"/>
              </p:cNvSpPr>
              <p:nvPr/>
            </p:nvSpPr>
            <p:spPr bwMode="auto">
              <a:xfrm flipH="1">
                <a:off x="2688" y="3168"/>
                <a:ext cx="96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585" name="Group 721"/>
            <p:cNvGrpSpPr>
              <a:grpSpLocks noChangeAspect="1"/>
            </p:cNvGrpSpPr>
            <p:nvPr/>
          </p:nvGrpSpPr>
          <p:grpSpPr bwMode="auto">
            <a:xfrm>
              <a:off x="1478" y="2850"/>
              <a:ext cx="307" cy="153"/>
              <a:chOff x="2592" y="3168"/>
              <a:chExt cx="192" cy="192"/>
            </a:xfrm>
          </p:grpSpPr>
          <p:sp>
            <p:nvSpPr>
              <p:cNvPr id="22590" name="Line 722"/>
              <p:cNvSpPr>
                <a:spLocks noChangeAspect="1" noChangeShapeType="1"/>
              </p:cNvSpPr>
              <p:nvPr/>
            </p:nvSpPr>
            <p:spPr bwMode="auto">
              <a:xfrm>
                <a:off x="2592" y="3168"/>
                <a:ext cx="96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91" name="Line 723"/>
              <p:cNvSpPr>
                <a:spLocks noChangeAspect="1" noChangeShapeType="1"/>
              </p:cNvSpPr>
              <p:nvPr/>
            </p:nvSpPr>
            <p:spPr bwMode="auto">
              <a:xfrm flipH="1">
                <a:off x="2688" y="3168"/>
                <a:ext cx="96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586" name="Group 724"/>
            <p:cNvGrpSpPr>
              <a:grpSpLocks noChangeAspect="1"/>
            </p:cNvGrpSpPr>
            <p:nvPr/>
          </p:nvGrpSpPr>
          <p:grpSpPr bwMode="auto">
            <a:xfrm>
              <a:off x="2092" y="2850"/>
              <a:ext cx="307" cy="153"/>
              <a:chOff x="2592" y="3168"/>
              <a:chExt cx="192" cy="192"/>
            </a:xfrm>
          </p:grpSpPr>
          <p:sp>
            <p:nvSpPr>
              <p:cNvPr id="22588" name="Line 725"/>
              <p:cNvSpPr>
                <a:spLocks noChangeAspect="1" noChangeShapeType="1"/>
              </p:cNvSpPr>
              <p:nvPr/>
            </p:nvSpPr>
            <p:spPr bwMode="auto">
              <a:xfrm>
                <a:off x="2592" y="3168"/>
                <a:ext cx="96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89" name="Line 726"/>
              <p:cNvSpPr>
                <a:spLocks noChangeAspect="1" noChangeShapeType="1"/>
              </p:cNvSpPr>
              <p:nvPr/>
            </p:nvSpPr>
            <p:spPr bwMode="auto">
              <a:xfrm flipH="1">
                <a:off x="2688" y="3168"/>
                <a:ext cx="96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587" name="Text Box 727"/>
            <p:cNvSpPr txBox="1">
              <a:spLocks noChangeArrowheads="1"/>
            </p:cNvSpPr>
            <p:nvPr/>
          </p:nvSpPr>
          <p:spPr bwMode="auto">
            <a:xfrm>
              <a:off x="5186" y="2974"/>
              <a:ext cx="18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1600" b="1"/>
                <a:t>8</a:t>
              </a:r>
            </a:p>
          </p:txBody>
        </p:sp>
      </p:grpSp>
      <p:grpSp>
        <p:nvGrpSpPr>
          <p:cNvPr id="574168" name="Group 728"/>
          <p:cNvGrpSpPr>
            <a:grpSpLocks/>
          </p:cNvGrpSpPr>
          <p:nvPr/>
        </p:nvGrpSpPr>
        <p:grpSpPr bwMode="auto">
          <a:xfrm>
            <a:off x="908050" y="4930775"/>
            <a:ext cx="7950200" cy="593725"/>
            <a:chOff x="365" y="3118"/>
            <a:chExt cx="5008" cy="374"/>
          </a:xfrm>
        </p:grpSpPr>
        <p:sp>
          <p:nvSpPr>
            <p:cNvPr id="22558" name="Line 729"/>
            <p:cNvSpPr>
              <a:spLocks noChangeAspect="1" noChangeShapeType="1"/>
            </p:cNvSpPr>
            <p:nvPr/>
          </p:nvSpPr>
          <p:spPr bwMode="auto">
            <a:xfrm>
              <a:off x="2867" y="3118"/>
              <a:ext cx="307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9" name="Line 730"/>
            <p:cNvSpPr>
              <a:spLocks noChangeAspect="1" noChangeShapeType="1"/>
            </p:cNvSpPr>
            <p:nvPr/>
          </p:nvSpPr>
          <p:spPr bwMode="auto">
            <a:xfrm flipH="1">
              <a:off x="3174" y="3118"/>
              <a:ext cx="307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0" name="Rectangle 731"/>
            <p:cNvSpPr>
              <a:spLocks noChangeAspect="1" noChangeArrowheads="1"/>
            </p:cNvSpPr>
            <p:nvPr/>
          </p:nvSpPr>
          <p:spPr bwMode="auto">
            <a:xfrm>
              <a:off x="3135" y="3310"/>
              <a:ext cx="77" cy="11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1" name="Rectangle 732"/>
            <p:cNvSpPr>
              <a:spLocks noChangeAspect="1" noChangeArrowheads="1"/>
            </p:cNvSpPr>
            <p:nvPr/>
          </p:nvSpPr>
          <p:spPr bwMode="auto">
            <a:xfrm>
              <a:off x="4402" y="3310"/>
              <a:ext cx="77" cy="11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2" name="Line 733"/>
            <p:cNvSpPr>
              <a:spLocks noChangeAspect="1" noChangeShapeType="1"/>
            </p:cNvSpPr>
            <p:nvPr/>
          </p:nvSpPr>
          <p:spPr bwMode="auto">
            <a:xfrm>
              <a:off x="4133" y="3118"/>
              <a:ext cx="307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3" name="Line 734"/>
            <p:cNvSpPr>
              <a:spLocks noChangeAspect="1" noChangeShapeType="1"/>
            </p:cNvSpPr>
            <p:nvPr/>
          </p:nvSpPr>
          <p:spPr bwMode="auto">
            <a:xfrm flipH="1">
              <a:off x="4440" y="3118"/>
              <a:ext cx="307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4" name="Line 735"/>
            <p:cNvSpPr>
              <a:spLocks noChangeAspect="1" noChangeShapeType="1"/>
            </p:cNvSpPr>
            <p:nvPr/>
          </p:nvSpPr>
          <p:spPr bwMode="auto">
            <a:xfrm>
              <a:off x="365" y="3118"/>
              <a:ext cx="307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5" name="Line 736"/>
            <p:cNvSpPr>
              <a:spLocks noChangeAspect="1" noChangeShapeType="1"/>
            </p:cNvSpPr>
            <p:nvPr/>
          </p:nvSpPr>
          <p:spPr bwMode="auto">
            <a:xfrm flipH="1">
              <a:off x="672" y="3118"/>
              <a:ext cx="307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6" name="Rectangle 737"/>
            <p:cNvSpPr>
              <a:spLocks noChangeAspect="1" noChangeArrowheads="1"/>
            </p:cNvSpPr>
            <p:nvPr/>
          </p:nvSpPr>
          <p:spPr bwMode="auto">
            <a:xfrm>
              <a:off x="633" y="3310"/>
              <a:ext cx="77" cy="11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7" name="Rectangle 738"/>
            <p:cNvSpPr>
              <a:spLocks noChangeAspect="1" noChangeArrowheads="1"/>
            </p:cNvSpPr>
            <p:nvPr/>
          </p:nvSpPr>
          <p:spPr bwMode="auto">
            <a:xfrm>
              <a:off x="1900" y="3310"/>
              <a:ext cx="77" cy="11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8" name="Line 739"/>
            <p:cNvSpPr>
              <a:spLocks noChangeAspect="1" noChangeShapeType="1"/>
            </p:cNvSpPr>
            <p:nvPr/>
          </p:nvSpPr>
          <p:spPr bwMode="auto">
            <a:xfrm>
              <a:off x="1631" y="3118"/>
              <a:ext cx="307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9" name="Line 740"/>
            <p:cNvSpPr>
              <a:spLocks noChangeAspect="1" noChangeShapeType="1"/>
            </p:cNvSpPr>
            <p:nvPr/>
          </p:nvSpPr>
          <p:spPr bwMode="auto">
            <a:xfrm flipH="1">
              <a:off x="1938" y="3118"/>
              <a:ext cx="307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0" name="Text Box 741"/>
            <p:cNvSpPr txBox="1">
              <a:spLocks noChangeArrowheads="1"/>
            </p:cNvSpPr>
            <p:nvPr/>
          </p:nvSpPr>
          <p:spPr bwMode="auto">
            <a:xfrm>
              <a:off x="5186" y="3280"/>
              <a:ext cx="18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1600" b="1"/>
                <a:t>4</a:t>
              </a:r>
            </a:p>
          </p:txBody>
        </p:sp>
      </p:grpSp>
      <p:grpSp>
        <p:nvGrpSpPr>
          <p:cNvPr id="574182" name="Group 742"/>
          <p:cNvGrpSpPr>
            <a:grpSpLocks/>
          </p:cNvGrpSpPr>
          <p:nvPr/>
        </p:nvGrpSpPr>
        <p:grpSpPr bwMode="auto">
          <a:xfrm>
            <a:off x="1395413" y="5418138"/>
            <a:ext cx="7462837" cy="592137"/>
            <a:chOff x="672" y="3425"/>
            <a:chExt cx="4701" cy="373"/>
          </a:xfrm>
        </p:grpSpPr>
        <p:sp>
          <p:nvSpPr>
            <p:cNvPr id="22551" name="Line 743"/>
            <p:cNvSpPr>
              <a:spLocks noChangeAspect="1" noChangeShapeType="1"/>
            </p:cNvSpPr>
            <p:nvPr/>
          </p:nvSpPr>
          <p:spPr bwMode="auto">
            <a:xfrm>
              <a:off x="3174" y="3425"/>
              <a:ext cx="633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2" name="Line 744"/>
            <p:cNvSpPr>
              <a:spLocks noChangeAspect="1" noChangeShapeType="1"/>
            </p:cNvSpPr>
            <p:nvPr/>
          </p:nvSpPr>
          <p:spPr bwMode="auto">
            <a:xfrm flipH="1">
              <a:off x="3807" y="3425"/>
              <a:ext cx="633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3" name="Rectangle 745"/>
            <p:cNvSpPr>
              <a:spLocks noChangeAspect="1" noChangeArrowheads="1"/>
            </p:cNvSpPr>
            <p:nvPr/>
          </p:nvSpPr>
          <p:spPr bwMode="auto">
            <a:xfrm>
              <a:off x="3769" y="3617"/>
              <a:ext cx="76" cy="115"/>
            </a:xfrm>
            <a:prstGeom prst="rect">
              <a:avLst/>
            </a:prstGeom>
            <a:solidFill>
              <a:srgbClr val="F2771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4" name="Line 746"/>
            <p:cNvSpPr>
              <a:spLocks noChangeAspect="1" noChangeShapeType="1"/>
            </p:cNvSpPr>
            <p:nvPr/>
          </p:nvSpPr>
          <p:spPr bwMode="auto">
            <a:xfrm>
              <a:off x="672" y="3425"/>
              <a:ext cx="633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5" name="Line 747"/>
            <p:cNvSpPr>
              <a:spLocks noChangeAspect="1" noChangeShapeType="1"/>
            </p:cNvSpPr>
            <p:nvPr/>
          </p:nvSpPr>
          <p:spPr bwMode="auto">
            <a:xfrm flipH="1">
              <a:off x="1305" y="3425"/>
              <a:ext cx="633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6" name="Rectangle 748"/>
            <p:cNvSpPr>
              <a:spLocks noChangeAspect="1" noChangeArrowheads="1"/>
            </p:cNvSpPr>
            <p:nvPr/>
          </p:nvSpPr>
          <p:spPr bwMode="auto">
            <a:xfrm>
              <a:off x="1267" y="3617"/>
              <a:ext cx="76" cy="115"/>
            </a:xfrm>
            <a:prstGeom prst="rect">
              <a:avLst/>
            </a:prstGeom>
            <a:solidFill>
              <a:srgbClr val="F2771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7" name="Text Box 749"/>
            <p:cNvSpPr txBox="1">
              <a:spLocks noChangeArrowheads="1"/>
            </p:cNvSpPr>
            <p:nvPr/>
          </p:nvSpPr>
          <p:spPr bwMode="auto">
            <a:xfrm>
              <a:off x="5186" y="3586"/>
              <a:ext cx="18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1600" b="1"/>
                <a:t>2</a:t>
              </a:r>
            </a:p>
          </p:txBody>
        </p:sp>
      </p:grpSp>
      <p:grpSp>
        <p:nvGrpSpPr>
          <p:cNvPr id="574190" name="Group 750"/>
          <p:cNvGrpSpPr>
            <a:grpSpLocks/>
          </p:cNvGrpSpPr>
          <p:nvPr/>
        </p:nvGrpSpPr>
        <p:grpSpPr bwMode="auto">
          <a:xfrm>
            <a:off x="2459038" y="5905500"/>
            <a:ext cx="6399212" cy="876300"/>
            <a:chOff x="1342" y="3732"/>
            <a:chExt cx="4031" cy="552"/>
          </a:xfrm>
        </p:grpSpPr>
        <p:sp>
          <p:nvSpPr>
            <p:cNvPr id="22547" name="Rectangle 751"/>
            <p:cNvSpPr>
              <a:spLocks noChangeAspect="1" noChangeArrowheads="1"/>
            </p:cNvSpPr>
            <p:nvPr/>
          </p:nvSpPr>
          <p:spPr bwMode="auto">
            <a:xfrm>
              <a:off x="2522" y="4111"/>
              <a:ext cx="76" cy="115"/>
            </a:xfrm>
            <a:prstGeom prst="rect">
              <a:avLst/>
            </a:prstGeom>
            <a:solidFill>
              <a:srgbClr val="FE060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8" name="Line 752"/>
            <p:cNvSpPr>
              <a:spLocks noChangeAspect="1" noChangeShapeType="1"/>
            </p:cNvSpPr>
            <p:nvPr/>
          </p:nvSpPr>
          <p:spPr bwMode="auto">
            <a:xfrm>
              <a:off x="1342" y="3732"/>
              <a:ext cx="1209" cy="3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9" name="Line 753"/>
            <p:cNvSpPr>
              <a:spLocks noChangeAspect="1" noChangeShapeType="1"/>
            </p:cNvSpPr>
            <p:nvPr/>
          </p:nvSpPr>
          <p:spPr bwMode="auto">
            <a:xfrm flipH="1">
              <a:off x="2551" y="3732"/>
              <a:ext cx="1209" cy="3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0" name="Text Box 754"/>
            <p:cNvSpPr txBox="1">
              <a:spLocks noChangeArrowheads="1"/>
            </p:cNvSpPr>
            <p:nvPr/>
          </p:nvSpPr>
          <p:spPr bwMode="auto">
            <a:xfrm>
              <a:off x="5186" y="4072"/>
              <a:ext cx="18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1600" b="1"/>
                <a:t>1</a:t>
              </a:r>
            </a:p>
          </p:txBody>
        </p:sp>
      </p:grpSp>
      <p:sp>
        <p:nvSpPr>
          <p:cNvPr id="22546" name="Rectangle 757"/>
          <p:cNvSpPr>
            <a:spLocks noChangeArrowheads="1"/>
          </p:cNvSpPr>
          <p:nvPr/>
        </p:nvSpPr>
        <p:spPr bwMode="auto">
          <a:xfrm>
            <a:off x="328613" y="3714750"/>
            <a:ext cx="20574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3484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73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73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73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73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73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74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74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74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74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574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74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4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3514725" y="6096000"/>
            <a:ext cx="56800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1"/>
              <a:t>Precise manipulation of chromosomes in vivo enables genome-wide codon replacement</a:t>
            </a:r>
          </a:p>
          <a:p>
            <a:r>
              <a:rPr lang="en-US" sz="1400"/>
              <a:t>SJ Hwang, MC Jewett, JM </a:t>
            </a:r>
            <a:r>
              <a:rPr lang="en-US" sz="1400" b="1"/>
              <a:t>Jacobson</a:t>
            </a:r>
            <a:r>
              <a:rPr lang="en-US" sz="1400"/>
              <a:t>, GM </a:t>
            </a:r>
            <a:r>
              <a:rPr lang="en-US" sz="1400" b="1"/>
              <a:t>Church</a:t>
            </a:r>
            <a:r>
              <a:rPr lang="en-US" sz="1400"/>
              <a:t> - Science, 2011</a:t>
            </a:r>
          </a:p>
        </p:txBody>
      </p:sp>
      <p:pic>
        <p:nvPicPr>
          <p:cNvPr id="23555" name="Picture 2" descr="Fig.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1176338"/>
            <a:ext cx="842645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3"/>
          <p:cNvSpPr>
            <a:spLocks noChangeArrowheads="1"/>
          </p:cNvSpPr>
          <p:nvPr/>
        </p:nvSpPr>
        <p:spPr bwMode="auto">
          <a:xfrm>
            <a:off x="0" y="1905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/>
              <a:t>Conjugative Assembly Genome Engineering (CAGE)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5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conjug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14400"/>
            <a:ext cx="2776538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7" descr="1103490291_9ef8ee4c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3" y="914400"/>
            <a:ext cx="3005137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9" descr="c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733800"/>
            <a:ext cx="6172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 Box 10"/>
          <p:cNvSpPr txBox="1">
            <a:spLocks noChangeArrowheads="1"/>
          </p:cNvSpPr>
          <p:nvPr/>
        </p:nvSpPr>
        <p:spPr bwMode="auto">
          <a:xfrm>
            <a:off x="0" y="39688"/>
            <a:ext cx="91440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/>
              <a:t>Conjugation</a:t>
            </a:r>
          </a:p>
        </p:txBody>
      </p:sp>
    </p:spTree>
    <p:extLst>
      <p:ext uri="{BB962C8B-B14F-4D97-AF65-F5344CB8AC3E}">
        <p14:creationId xmlns:p14="http://schemas.microsoft.com/office/powerpoint/2010/main" val="12095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3514725" y="6096000"/>
            <a:ext cx="56800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1"/>
              <a:t>Precise manipulation of chromosomes in vivo enables genome-wide codon replacement</a:t>
            </a:r>
          </a:p>
          <a:p>
            <a:r>
              <a:rPr lang="en-US" sz="1400"/>
              <a:t>SJ Hwang, MC Jewett, JM </a:t>
            </a:r>
            <a:r>
              <a:rPr lang="en-US" sz="1400" b="1"/>
              <a:t>Jacobson</a:t>
            </a:r>
            <a:r>
              <a:rPr lang="en-US" sz="1400"/>
              <a:t>, GM </a:t>
            </a:r>
            <a:r>
              <a:rPr lang="en-US" sz="1400" b="1"/>
              <a:t>Church</a:t>
            </a:r>
            <a:r>
              <a:rPr lang="en-US" sz="1400"/>
              <a:t> - Science, 2011</a:t>
            </a: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0" y="1905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/>
              <a:t>Conjugative Assembly Genome Engineering (CAGE)</a:t>
            </a:r>
            <a:endParaRPr lang="en-US"/>
          </a:p>
        </p:txBody>
      </p:sp>
      <p:pic>
        <p:nvPicPr>
          <p:cNvPr id="25604" name="Picture 2" descr="Fig.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859631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153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/>
          <a:lstStyle/>
          <a:p>
            <a:pPr eaLnBrk="1" hangingPunct="1"/>
            <a:r>
              <a:rPr lang="en-US" sz="3600" b="1" smtClean="0">
                <a:solidFill>
                  <a:srgbClr val="990000"/>
                </a:solidFill>
              </a:rPr>
              <a:t>Expanding the Genetic Code</a:t>
            </a:r>
          </a:p>
        </p:txBody>
      </p:sp>
      <p:grpSp>
        <p:nvGrpSpPr>
          <p:cNvPr id="31747" name="Group 3"/>
          <p:cNvGrpSpPr>
            <a:grpSpLocks/>
          </p:cNvGrpSpPr>
          <p:nvPr/>
        </p:nvGrpSpPr>
        <p:grpSpPr bwMode="auto">
          <a:xfrm>
            <a:off x="255588" y="1120775"/>
            <a:ext cx="4483100" cy="3048000"/>
            <a:chOff x="161" y="706"/>
            <a:chExt cx="2824" cy="1920"/>
          </a:xfrm>
        </p:grpSpPr>
        <p:sp>
          <p:nvSpPr>
            <p:cNvPr id="31758" name="Text Box 4"/>
            <p:cNvSpPr txBox="1">
              <a:spLocks noChangeArrowheads="1"/>
            </p:cNvSpPr>
            <p:nvPr/>
          </p:nvSpPr>
          <p:spPr bwMode="auto">
            <a:xfrm>
              <a:off x="735" y="751"/>
              <a:ext cx="17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800" b="1" u="sng"/>
                <a:t>Nonnatural amino acids</a:t>
              </a:r>
            </a:p>
          </p:txBody>
        </p:sp>
        <p:pic>
          <p:nvPicPr>
            <p:cNvPr id="31759" name="Picture 5" descr="Schultz-21st_a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" y="1053"/>
              <a:ext cx="2693" cy="1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60" name="Text Box 6"/>
            <p:cNvSpPr txBox="1">
              <a:spLocks noChangeArrowheads="1"/>
            </p:cNvSpPr>
            <p:nvPr/>
          </p:nvSpPr>
          <p:spPr bwMode="auto">
            <a:xfrm>
              <a:off x="517" y="2329"/>
              <a:ext cx="21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800">
                  <a:latin typeface="Times New Roman" pitchFamily="18" charset="0"/>
                </a:rPr>
                <a:t>Mehl, Schultz et al. </a:t>
              </a:r>
              <a:r>
                <a:rPr lang="en-US" sz="1800" i="1">
                  <a:latin typeface="Times New Roman" pitchFamily="18" charset="0"/>
                </a:rPr>
                <a:t>JACS</a:t>
              </a:r>
              <a:r>
                <a:rPr lang="en-US" sz="1800">
                  <a:latin typeface="Times New Roman" pitchFamily="18" charset="0"/>
                </a:rPr>
                <a:t> (2003)</a:t>
              </a:r>
            </a:p>
          </p:txBody>
        </p:sp>
        <p:sp>
          <p:nvSpPr>
            <p:cNvPr id="31761" name="Rectangle 7"/>
            <p:cNvSpPr>
              <a:spLocks noChangeArrowheads="1"/>
            </p:cNvSpPr>
            <p:nvPr/>
          </p:nvSpPr>
          <p:spPr bwMode="auto">
            <a:xfrm>
              <a:off x="161" y="706"/>
              <a:ext cx="2824" cy="19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1748" name="Group 8"/>
          <p:cNvGrpSpPr>
            <a:grpSpLocks/>
          </p:cNvGrpSpPr>
          <p:nvPr/>
        </p:nvGrpSpPr>
        <p:grpSpPr bwMode="auto">
          <a:xfrm>
            <a:off x="5181600" y="1143000"/>
            <a:ext cx="3352800" cy="4572000"/>
            <a:chOff x="3264" y="720"/>
            <a:chExt cx="2112" cy="2880"/>
          </a:xfrm>
        </p:grpSpPr>
        <p:pic>
          <p:nvPicPr>
            <p:cNvPr id="31754" name="Picture 9" descr="Benner-unnat-base-pair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" y="1097"/>
              <a:ext cx="1802" cy="1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5" name="Text Box 10"/>
            <p:cNvSpPr txBox="1">
              <a:spLocks noChangeArrowheads="1"/>
            </p:cNvSpPr>
            <p:nvPr/>
          </p:nvSpPr>
          <p:spPr bwMode="auto">
            <a:xfrm>
              <a:off x="3502" y="768"/>
              <a:ext cx="167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800" b="1" u="sng"/>
                <a:t>Nonnatural DNA bases</a:t>
              </a:r>
            </a:p>
          </p:txBody>
        </p:sp>
        <p:sp>
          <p:nvSpPr>
            <p:cNvPr id="31756" name="Text Box 11"/>
            <p:cNvSpPr txBox="1">
              <a:spLocks noChangeArrowheads="1"/>
            </p:cNvSpPr>
            <p:nvPr/>
          </p:nvSpPr>
          <p:spPr bwMode="auto">
            <a:xfrm>
              <a:off x="3408" y="3052"/>
              <a:ext cx="182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800">
                  <a:latin typeface="Times New Roman" pitchFamily="18" charset="0"/>
                </a:rPr>
                <a:t>Geyer, Battersby, and Benner</a:t>
              </a:r>
            </a:p>
            <a:p>
              <a:pPr eaLnBrk="1" hangingPunct="1"/>
              <a:r>
                <a:rPr lang="en-US" sz="1800" i="1">
                  <a:latin typeface="Times New Roman" pitchFamily="18" charset="0"/>
                </a:rPr>
                <a:t>Structure</a:t>
              </a:r>
              <a:r>
                <a:rPr lang="en-US" sz="1800">
                  <a:latin typeface="Times New Roman" pitchFamily="18" charset="0"/>
                </a:rPr>
                <a:t> (2003)</a:t>
              </a:r>
            </a:p>
          </p:txBody>
        </p:sp>
        <p:sp>
          <p:nvSpPr>
            <p:cNvPr id="31757" name="Rectangle 12"/>
            <p:cNvSpPr>
              <a:spLocks noChangeArrowheads="1"/>
            </p:cNvSpPr>
            <p:nvPr/>
          </p:nvSpPr>
          <p:spPr bwMode="auto">
            <a:xfrm>
              <a:off x="3264" y="720"/>
              <a:ext cx="2112" cy="28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1749" name="Group 13"/>
          <p:cNvGrpSpPr>
            <a:grpSpLocks/>
          </p:cNvGrpSpPr>
          <p:nvPr/>
        </p:nvGrpSpPr>
        <p:grpSpPr bwMode="auto">
          <a:xfrm>
            <a:off x="685800" y="4365625"/>
            <a:ext cx="3810000" cy="2286000"/>
            <a:chOff x="288" y="2831"/>
            <a:chExt cx="2400" cy="1440"/>
          </a:xfrm>
        </p:grpSpPr>
        <p:sp>
          <p:nvSpPr>
            <p:cNvPr id="31750" name="Text Box 14"/>
            <p:cNvSpPr txBox="1">
              <a:spLocks noChangeArrowheads="1"/>
            </p:cNvSpPr>
            <p:nvPr/>
          </p:nvSpPr>
          <p:spPr bwMode="auto">
            <a:xfrm>
              <a:off x="336" y="4014"/>
              <a:ext cx="23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800">
                  <a:latin typeface="Times New Roman" pitchFamily="18" charset="0"/>
                </a:rPr>
                <a:t>Anderson, Schultz et al. </a:t>
              </a:r>
              <a:r>
                <a:rPr lang="en-US" sz="1800" i="1">
                  <a:latin typeface="Times New Roman" pitchFamily="18" charset="0"/>
                </a:rPr>
                <a:t>PNAS</a:t>
              </a:r>
              <a:r>
                <a:rPr lang="en-US" sz="1800">
                  <a:latin typeface="Times New Roman" pitchFamily="18" charset="0"/>
                </a:rPr>
                <a:t> (2003)</a:t>
              </a:r>
            </a:p>
          </p:txBody>
        </p:sp>
        <p:sp>
          <p:nvSpPr>
            <p:cNvPr id="31751" name="Text Box 15"/>
            <p:cNvSpPr txBox="1">
              <a:spLocks noChangeArrowheads="1"/>
            </p:cNvSpPr>
            <p:nvPr/>
          </p:nvSpPr>
          <p:spPr bwMode="auto">
            <a:xfrm>
              <a:off x="958" y="2889"/>
              <a:ext cx="11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800" b="1" u="sng"/>
                <a:t>4-base codons</a:t>
              </a:r>
            </a:p>
          </p:txBody>
        </p:sp>
        <p:pic>
          <p:nvPicPr>
            <p:cNvPr id="31752" name="Picture 16" descr="4-base-anticod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610"/>
            <a:stretch>
              <a:fillRect/>
            </a:stretch>
          </p:blipFill>
          <p:spPr bwMode="auto">
            <a:xfrm>
              <a:off x="336" y="3248"/>
              <a:ext cx="1808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3" name="Rectangle 17"/>
            <p:cNvSpPr>
              <a:spLocks noChangeArrowheads="1"/>
            </p:cNvSpPr>
            <p:nvPr/>
          </p:nvSpPr>
          <p:spPr bwMode="auto">
            <a:xfrm>
              <a:off x="288" y="2831"/>
              <a:ext cx="240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5657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838200" y="6096000"/>
            <a:ext cx="786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http://www.ornl.gov/hgmis/publicat/microbial/image3.html</a:t>
            </a:r>
          </a:p>
        </p:txBody>
      </p:sp>
      <p:pic>
        <p:nvPicPr>
          <p:cNvPr id="114691" name="Picture 3" descr="ce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127125"/>
            <a:ext cx="236696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2" name="Picture 4" descr="deinograp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11238"/>
            <a:ext cx="4495800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3" name="Rectangle 5"/>
          <p:cNvSpPr>
            <a:spLocks noChangeArrowheads="1"/>
          </p:cNvSpPr>
          <p:nvPr/>
        </p:nvSpPr>
        <p:spPr bwMode="auto">
          <a:xfrm>
            <a:off x="914400" y="4098925"/>
            <a:ext cx="35052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1800">
                <a:latin typeface="Times New Roman" pitchFamily="18" charset="0"/>
              </a:rPr>
              <a:t>[Nature Biotechnology 18, 85-90 (January 2000)]</a:t>
            </a:r>
          </a:p>
        </p:txBody>
      </p:sp>
      <p:sp>
        <p:nvSpPr>
          <p:cNvPr id="114694" name="Rectangle 6"/>
          <p:cNvSpPr>
            <a:spLocks noChangeArrowheads="1"/>
          </p:cNvSpPr>
          <p:nvPr/>
        </p:nvSpPr>
        <p:spPr bwMode="auto">
          <a:xfrm>
            <a:off x="5562600" y="4022725"/>
            <a:ext cx="29718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>
                <a:latin typeface="Times New Roman" pitchFamily="18" charset="0"/>
              </a:rPr>
              <a:t>Uniformed Services University of the Health</a:t>
            </a:r>
          </a:p>
        </p:txBody>
      </p:sp>
      <p:sp>
        <p:nvSpPr>
          <p:cNvPr id="114695" name="Rectangle 7"/>
          <p:cNvSpPr>
            <a:spLocks noChangeArrowheads="1"/>
          </p:cNvSpPr>
          <p:nvPr/>
        </p:nvSpPr>
        <p:spPr bwMode="auto">
          <a:xfrm>
            <a:off x="1828800" y="274638"/>
            <a:ext cx="5097463" cy="94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 i="1">
                <a:solidFill>
                  <a:srgbClr val="000000"/>
                </a:solidFill>
                <a:latin typeface="Times New Roman" pitchFamily="18" charset="0"/>
              </a:rPr>
              <a:t>     </a:t>
            </a:r>
            <a:r>
              <a:rPr lang="en-US" sz="3200" b="1" i="1">
                <a:solidFill>
                  <a:srgbClr val="0066FF"/>
                </a:solidFill>
                <a:latin typeface="Times New Roman" pitchFamily="18" charset="0"/>
              </a:rPr>
              <a:t>Deinococcus radiodurans</a:t>
            </a:r>
            <a:r>
              <a:rPr lang="en-US" sz="3200" b="1" i="1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  <a:p>
            <a:r>
              <a:rPr lang="en-US" b="1" i="1">
                <a:solidFill>
                  <a:srgbClr val="000000"/>
                </a:solidFill>
                <a:latin typeface="Times New Roman" pitchFamily="18" charset="0"/>
              </a:rPr>
              <a:t>       (3.2 Mb,  4-10 Copies of Genome )</a:t>
            </a:r>
          </a:p>
        </p:txBody>
      </p:sp>
      <p:sp>
        <p:nvSpPr>
          <p:cNvPr id="114696" name="Text Box 8"/>
          <p:cNvSpPr txBox="1">
            <a:spLocks noChangeArrowheads="1"/>
          </p:cNvSpPr>
          <p:nvPr/>
        </p:nvSpPr>
        <p:spPr bwMode="auto">
          <a:xfrm>
            <a:off x="520700" y="4876800"/>
            <a:ext cx="86233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i="1"/>
              <a:t>D. radiodurans</a:t>
            </a:r>
            <a:r>
              <a:rPr lang="en-US"/>
              <a:t>: 	1.7 Million Rads (17kGy) – 200 DS breaks</a:t>
            </a:r>
          </a:p>
          <a:p>
            <a:pPr eaLnBrk="1" hangingPunct="1"/>
            <a:r>
              <a:rPr lang="en-US" i="1"/>
              <a:t>E. coli</a:t>
            </a:r>
            <a:r>
              <a:rPr lang="en-US"/>
              <a:t>:		25 Thousand Rads – 2 or 3 DS breaks</a:t>
            </a:r>
          </a:p>
          <a:p>
            <a:pPr eaLnBrk="1" hangingPunct="1"/>
            <a:endParaRPr lang="en-US"/>
          </a:p>
        </p:txBody>
      </p:sp>
      <p:sp>
        <p:nvSpPr>
          <p:cNvPr id="114697" name="Text Box 9"/>
          <p:cNvSpPr txBox="1">
            <a:spLocks noChangeArrowheads="1"/>
          </p:cNvSpPr>
          <p:nvPr/>
        </p:nvSpPr>
        <p:spPr bwMode="auto">
          <a:xfrm>
            <a:off x="0" y="0"/>
            <a:ext cx="4983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/>
              <a:t>Approach 1b] Redundant Genomes</a:t>
            </a:r>
          </a:p>
        </p:txBody>
      </p:sp>
    </p:spTree>
    <p:extLst>
      <p:ext uri="{BB962C8B-B14F-4D97-AF65-F5344CB8AC3E}">
        <p14:creationId xmlns:p14="http://schemas.microsoft.com/office/powerpoint/2010/main" val="355901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lambda switc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490"/>
            <a:ext cx="8763000" cy="678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604084"/>
            <a:ext cx="48768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3"/>
              </a:rPr>
              <a:t>http://www.amolf.nl/research/biochemical-networks/research-activities/rare-events/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3827182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7184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DNA ORIGAMI</a:t>
            </a:r>
          </a:p>
        </p:txBody>
      </p:sp>
    </p:spTree>
    <p:extLst>
      <p:ext uri="{BB962C8B-B14F-4D97-AF65-F5344CB8AC3E}">
        <p14:creationId xmlns:p14="http://schemas.microsoft.com/office/powerpoint/2010/main" val="23217374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AutoShape 2" descr="http://pubs.acs.org/isubscribe/journals/nalefd/1/i01/figures/nl000182vf00002.gif"/>
          <p:cNvSpPr>
            <a:spLocks noChangeAspect="1" noChangeArrowheads="1"/>
          </p:cNvSpPr>
          <p:nvPr/>
        </p:nvSpPr>
        <p:spPr bwMode="auto">
          <a:xfrm>
            <a:off x="4424795" y="3585882"/>
            <a:ext cx="295853" cy="29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pic>
        <p:nvPicPr>
          <p:cNvPr id="380931" name="Picture 3" descr="http://pubs.acs.org/isubscribe/journals/nalefd/1/i01/figures/nl000182vf0000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77" y="2667000"/>
            <a:ext cx="7429500" cy="347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0932" name="Picture 4" descr="http://pubs.acs.org/isubscribe/journals/nalefd/1/i01/figures/nl000182vf00004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23" y="990321"/>
            <a:ext cx="7429500" cy="194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0933" name="Rectangle 5"/>
          <p:cNvSpPr>
            <a:spLocks noChangeArrowheads="1"/>
          </p:cNvSpPr>
          <p:nvPr/>
        </p:nvSpPr>
        <p:spPr bwMode="auto">
          <a:xfrm>
            <a:off x="0" y="6523225"/>
            <a:ext cx="9144000" cy="553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defTabSz="914608"/>
            <a:r>
              <a:rPr lang="en-US" sz="1200" i="1">
                <a:cs typeface="Times New Roman" pitchFamily="18" charset="0"/>
              </a:rPr>
              <a:t>Nano Letters,</a:t>
            </a:r>
            <a:r>
              <a:rPr lang="en-US" sz="1200">
                <a:cs typeface="Times New Roman" pitchFamily="18" charset="0"/>
              </a:rPr>
              <a:t> </a:t>
            </a:r>
            <a:r>
              <a:rPr lang="en-US" sz="1200" b="1">
                <a:cs typeface="Times New Roman" pitchFamily="18" charset="0"/>
              </a:rPr>
              <a:t>1</a:t>
            </a:r>
            <a:r>
              <a:rPr lang="en-US" sz="1200">
                <a:cs typeface="Times New Roman" pitchFamily="18" charset="0"/>
              </a:rPr>
              <a:t> (1), 22 -26, 2001. 10.1021/nl000182v S1530-6984(00)00182-X</a:t>
            </a:r>
          </a:p>
          <a:p>
            <a:pPr defTabSz="914608"/>
            <a:endParaRPr lang="en-US">
              <a:solidFill>
                <a:schemeClr val="tx1"/>
              </a:solidFill>
            </a:endParaRPr>
          </a:p>
        </p:txBody>
      </p:sp>
      <p:sp>
        <p:nvSpPr>
          <p:cNvPr id="380934" name="Text Box 6"/>
          <p:cNvSpPr txBox="1">
            <a:spLocks noChangeArrowheads="1"/>
          </p:cNvSpPr>
          <p:nvPr/>
        </p:nvSpPr>
        <p:spPr bwMode="auto">
          <a:xfrm>
            <a:off x="3003263" y="75640"/>
            <a:ext cx="3659954" cy="646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 defTabSz="10191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09588" defTabSz="10191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19175" defTabSz="10191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28763" defTabSz="10191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38350" defTabSz="10191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955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527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099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671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600">
                <a:solidFill>
                  <a:schemeClr val="bg1"/>
                </a:solidFill>
                <a:cs typeface="Times New Roman" pitchFamily="18" charset="0"/>
              </a:rPr>
              <a:t>Holliday Junctions</a:t>
            </a:r>
          </a:p>
        </p:txBody>
      </p:sp>
    </p:spTree>
    <p:extLst>
      <p:ext uri="{BB962C8B-B14F-4D97-AF65-F5344CB8AC3E}">
        <p14:creationId xmlns:p14="http://schemas.microsoft.com/office/powerpoint/2010/main" val="257882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4" name="Picture 2" descr="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77" y="1371321"/>
            <a:ext cx="4342535" cy="403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1955" name="Picture 3" descr="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430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1956" name="Rectangle 4"/>
          <p:cNvSpPr>
            <a:spLocks noChangeArrowheads="1"/>
          </p:cNvSpPr>
          <p:nvPr/>
        </p:nvSpPr>
        <p:spPr bwMode="auto">
          <a:xfrm>
            <a:off x="3136035" y="6401361"/>
            <a:ext cx="4768656" cy="36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defTabSz="914608"/>
            <a:r>
              <a:rPr lang="en-US">
                <a:solidFill>
                  <a:schemeClr val="tx1"/>
                </a:solidFill>
                <a:cs typeface="Times New Roman" pitchFamily="18" charset="0"/>
              </a:rPr>
              <a:t>http://seemanlab4.chem.nyu.edu/HJ.arrays.html</a:t>
            </a:r>
          </a:p>
        </p:txBody>
      </p:sp>
      <p:sp>
        <p:nvSpPr>
          <p:cNvPr id="381957" name="Text Box 5"/>
          <p:cNvSpPr txBox="1">
            <a:spLocks noChangeArrowheads="1"/>
          </p:cNvSpPr>
          <p:nvPr/>
        </p:nvSpPr>
        <p:spPr bwMode="auto">
          <a:xfrm>
            <a:off x="3003263" y="75640"/>
            <a:ext cx="3659954" cy="646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 defTabSz="10191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09588" defTabSz="10191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19175" defTabSz="10191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28763" defTabSz="10191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38350" defTabSz="10191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955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527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099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671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600">
                <a:solidFill>
                  <a:schemeClr val="bg1"/>
                </a:solidFill>
                <a:cs typeface="Times New Roman" pitchFamily="18" charset="0"/>
              </a:rPr>
              <a:t>Holliday Junctions</a:t>
            </a:r>
          </a:p>
        </p:txBody>
      </p:sp>
    </p:spTree>
    <p:extLst>
      <p:ext uri="{BB962C8B-B14F-4D97-AF65-F5344CB8AC3E}">
        <p14:creationId xmlns:p14="http://schemas.microsoft.com/office/powerpoint/2010/main" val="22041251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Self Assembly</a:t>
            </a:r>
          </a:p>
        </p:txBody>
      </p:sp>
      <p:pic>
        <p:nvPicPr>
          <p:cNvPr id="4403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9144000" cy="279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6" name="Rectangle 6"/>
          <p:cNvSpPr>
            <a:spLocks noChangeArrowheads="1"/>
          </p:cNvSpPr>
          <p:nvPr/>
        </p:nvSpPr>
        <p:spPr bwMode="auto">
          <a:xfrm>
            <a:off x="0" y="5942013"/>
            <a:ext cx="45720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Folding DNA to create nanoscale shapes</a:t>
            </a:r>
          </a:p>
          <a:p>
            <a:r>
              <a:rPr lang="en-US"/>
              <a:t>and patterns Paul W. K. Rothemund</a:t>
            </a:r>
          </a:p>
          <a:p>
            <a:r>
              <a:rPr lang="en-US"/>
              <a:t>NATURE|Vol 440|16 March 2006</a:t>
            </a:r>
          </a:p>
        </p:txBody>
      </p:sp>
    </p:spTree>
    <p:extLst>
      <p:ext uri="{BB962C8B-B14F-4D97-AF65-F5344CB8AC3E}">
        <p14:creationId xmlns:p14="http://schemas.microsoft.com/office/powerpoint/2010/main" val="214421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020175" cy="475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4876800"/>
            <a:ext cx="9345613" cy="14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0" name="Rectangle 6"/>
          <p:cNvSpPr>
            <a:spLocks noChangeArrowheads="1"/>
          </p:cNvSpPr>
          <p:nvPr/>
        </p:nvSpPr>
        <p:spPr bwMode="auto">
          <a:xfrm>
            <a:off x="0" y="6553200"/>
            <a:ext cx="9372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/>
              <a:t>Folding DNA to create nanoscale shapes and patterns Paul W. K. Rothemund NATURE|Vol 440|16 March 2006</a:t>
            </a:r>
          </a:p>
        </p:txBody>
      </p:sp>
    </p:spTree>
    <p:extLst>
      <p:ext uri="{BB962C8B-B14F-4D97-AF65-F5344CB8AC3E}">
        <p14:creationId xmlns:p14="http://schemas.microsoft.com/office/powerpoint/2010/main" val="360492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238" y="457200"/>
            <a:ext cx="9393238" cy="594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6370638"/>
            <a:ext cx="9213850" cy="124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097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50838"/>
            <a:ext cx="7999413" cy="6164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080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3200400" y="5718175"/>
            <a:ext cx="5797550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1200" i="1">
                <a:latin typeface="Times" pitchFamily="18" charset="0"/>
                <a:cs typeface="Times New Roman" pitchFamily="18" charset="0"/>
              </a:rPr>
              <a:t>Nature</a:t>
            </a:r>
            <a:r>
              <a:rPr lang="en-US" sz="1200">
                <a:latin typeface="Times" pitchFamily="18" charset="0"/>
                <a:cs typeface="Times New Roman" pitchFamily="18" charset="0"/>
              </a:rPr>
              <a:t> </a:t>
            </a:r>
            <a:r>
              <a:rPr lang="en-US" sz="1200" b="1">
                <a:latin typeface="Times" pitchFamily="18" charset="0"/>
                <a:cs typeface="Times New Roman" pitchFamily="18" charset="0"/>
              </a:rPr>
              <a:t>391</a:t>
            </a:r>
            <a:r>
              <a:rPr lang="en-US" sz="1200">
                <a:latin typeface="Times" pitchFamily="18" charset="0"/>
                <a:cs typeface="Times New Roman" pitchFamily="18" charset="0"/>
              </a:rPr>
              <a:t>, 775 - 778 (1998) © Macmillan Publishers Ltd. 	</a:t>
            </a:r>
            <a:r>
              <a:rPr lang="en-US" sz="120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1200" b="1">
                <a:latin typeface="Times" pitchFamily="18" charset="0"/>
                <a:cs typeface="Times New Roman" pitchFamily="18" charset="0"/>
              </a:rPr>
              <a:t>DNA-templated assembly and electrode attachment of a conducting silver wire</a:t>
            </a:r>
            <a:r>
              <a:rPr lang="en-US" sz="1200">
                <a:latin typeface="Times" pitchFamily="18" charset="0"/>
                <a:cs typeface="Times New Roman" pitchFamily="18" charset="0"/>
              </a:rPr>
              <a:t> </a:t>
            </a:r>
          </a:p>
          <a:p>
            <a:pPr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1200">
                <a:latin typeface="Helvetica" pitchFamily="34" charset="0"/>
                <a:cs typeface="Times New Roman" pitchFamily="18" charset="0"/>
              </a:rPr>
              <a:t>EREZ BRAUN*, YOAV EICHEN†‡, URI SIVAN*‡ &amp; GDALYAHU BEN-YOSEPH*‡</a:t>
            </a:r>
            <a:r>
              <a:rPr lang="en-US">
                <a:latin typeface="Helvetica" pitchFamily="34" charset="0"/>
                <a:cs typeface="Times New Roman" pitchFamily="18" charset="0"/>
              </a:rPr>
              <a:t> </a:t>
            </a: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4364038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85800"/>
            <a:ext cx="271780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441325" y="5756275"/>
            <a:ext cx="17589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>
                <a:latin typeface="Times New Roman" pitchFamily="18" charset="0"/>
                <a:cs typeface="Times New Roman" pitchFamily="18" charset="0"/>
              </a:rPr>
              <a:t>1.6 MOhm/u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length 12 u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2851150" y="0"/>
            <a:ext cx="3702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Colloidially Decorated DNA</a:t>
            </a:r>
          </a:p>
        </p:txBody>
      </p:sp>
    </p:spTree>
    <p:extLst>
      <p:ext uri="{BB962C8B-B14F-4D97-AF65-F5344CB8AC3E}">
        <p14:creationId xmlns:p14="http://schemas.microsoft.com/office/powerpoint/2010/main" val="141666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9" t="12801" r="23999" b="12801"/>
          <a:stretch>
            <a:fillRect/>
          </a:stretch>
        </p:blipFill>
        <p:spPr bwMode="auto">
          <a:xfrm>
            <a:off x="238125" y="0"/>
            <a:ext cx="63912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6019800" y="685800"/>
            <a:ext cx="2895600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3200">
                <a:solidFill>
                  <a:schemeClr val="accent2"/>
                </a:solidFill>
                <a:latin typeface="AdvPS_TTB"/>
                <a:cs typeface="Times New Roman" pitchFamily="18" charset="0"/>
              </a:rPr>
              <a:t>DNA-Based Assembly of Gold Nanocrystals</a:t>
            </a:r>
            <a:endParaRPr lang="en-US" sz="3200">
              <a:latin typeface="AdvPS_TTB"/>
              <a:cs typeface="Times New Roman" pitchFamily="18" charset="0"/>
            </a:endParaRP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6172200" y="4953000"/>
            <a:ext cx="28194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>
                <a:latin typeface="AdvPS_TTR"/>
                <a:cs typeface="Times New Roman" pitchFamily="18" charset="0"/>
              </a:rPr>
              <a:t>Colin J. Loweth, W. Brett Caldwell, Xiaogang Peng,</a:t>
            </a:r>
          </a:p>
          <a:p>
            <a:pPr eaLnBrk="0" hangingPunct="0"/>
            <a:r>
              <a:rPr lang="en-US">
                <a:latin typeface="AdvPS_TTR"/>
                <a:cs typeface="Times New Roman" pitchFamily="18" charset="0"/>
              </a:rPr>
              <a:t>A. Paul Alivisatos,* and Peter G. Schultz*</a:t>
            </a:r>
          </a:p>
          <a:p>
            <a:pPr eaLnBrk="0" hangingPunct="0"/>
            <a:r>
              <a:rPr lang="en-US">
                <a:latin typeface="AdvPS_TTI"/>
                <a:cs typeface="Times New Roman" pitchFamily="18" charset="0"/>
              </a:rPr>
              <a:t>Angew. Chem. Int. Ed. </a:t>
            </a:r>
            <a:r>
              <a:rPr lang="en-US">
                <a:latin typeface="AdvPS_TTB"/>
                <a:cs typeface="Times New Roman" pitchFamily="18" charset="0"/>
              </a:rPr>
              <a:t>199</a:t>
            </a:r>
            <a:r>
              <a:rPr lang="en-US">
                <a:latin typeface="AdvPS_TTR"/>
                <a:cs typeface="Times New Roman" pitchFamily="18" charset="0"/>
              </a:rPr>
              <a:t>9, </a:t>
            </a:r>
            <a:r>
              <a:rPr lang="en-US">
                <a:latin typeface="AdvPS_TTI"/>
                <a:cs typeface="Times New Roman" pitchFamily="18" charset="0"/>
              </a:rPr>
              <a:t>3</a:t>
            </a:r>
            <a:r>
              <a:rPr lang="en-US">
                <a:latin typeface="AdvPS_TTR"/>
                <a:cs typeface="Times New Roman" pitchFamily="18" charset="0"/>
              </a:rPr>
              <a:t>8, No.12</a:t>
            </a:r>
          </a:p>
        </p:txBody>
      </p:sp>
    </p:spTree>
    <p:extLst>
      <p:ext uri="{BB962C8B-B14F-4D97-AF65-F5344CB8AC3E}">
        <p14:creationId xmlns:p14="http://schemas.microsoft.com/office/powerpoint/2010/main" val="229202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http://www.sciencemag.org/content/332/6027/342/F3.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8382000" cy="347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6477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Science</a:t>
            </a: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333300"/>
                </a:solidFill>
                <a:effectLst/>
                <a:latin typeface="Lucida Grande"/>
                <a:cs typeface="Arial" pitchFamily="34" charset="0"/>
              </a:rPr>
              <a:t> 15 April 2011: </a:t>
            </a: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333300"/>
                </a:solidFill>
                <a:effectLst/>
                <a:latin typeface="Lucida Grande"/>
                <a:cs typeface="Arial" pitchFamily="34" charset="0"/>
              </a:rPr>
              <a:t>Vol. 332 no. 6027 pp. 342-346 </a:t>
            </a: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333300"/>
                </a:solidFill>
                <a:effectLst/>
                <a:latin typeface="Lucida Grande"/>
                <a:cs typeface="Arial" pitchFamily="34" charset="0"/>
              </a:rPr>
              <a:t>DOI: 10.1126/science.1202998</a:t>
            </a: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24200" y="282293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3D DNA Origami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166314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7400" y="2438400"/>
            <a:ext cx="502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http://www.youtube.com/watch?v=I9ArIJWYZHI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7184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Polymerase</a:t>
            </a:r>
          </a:p>
        </p:txBody>
      </p:sp>
    </p:spTree>
    <p:extLst>
      <p:ext uri="{BB962C8B-B14F-4D97-AF65-F5344CB8AC3E}">
        <p14:creationId xmlns:p14="http://schemas.microsoft.com/office/powerpoint/2010/main" val="38245415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http://www.nature.com/polopoly_fs/7.2897.1329411624!/image/1.10047.jpg_gen/derivatives/landscape_300/1.100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609600"/>
            <a:ext cx="3733800" cy="527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24184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http://www.nature.com/news/dna-robot-could-kill-cancer-cells-1.10047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2000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Douglas, S. M., </a:t>
            </a:r>
            <a:r>
              <a:rPr lang="en-US" dirty="0" err="1"/>
              <a:t>Bachelet</a:t>
            </a:r>
            <a:r>
              <a:rPr lang="en-US" dirty="0"/>
              <a:t>, I. &amp; Church, G. M. </a:t>
            </a:r>
            <a:r>
              <a:rPr lang="en-US" i="1" dirty="0"/>
              <a:t>Science</a:t>
            </a:r>
            <a:r>
              <a:rPr lang="en-US" dirty="0"/>
              <a:t> </a:t>
            </a:r>
            <a:r>
              <a:rPr lang="en-US" b="1" dirty="0"/>
              <a:t>335</a:t>
            </a:r>
            <a:r>
              <a:rPr lang="en-US" dirty="0"/>
              <a:t>, 831–834 (2012).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DNA NANOROBOT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3503696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0" y="6675437"/>
            <a:ext cx="76200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14338"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828675"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244600"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658938"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GB" sz="1200" dirty="0"/>
              <a:t>T Wang </a:t>
            </a:r>
            <a:r>
              <a:rPr lang="en-GB" sz="1200" i="1" dirty="0"/>
              <a:t>et al.</a:t>
            </a:r>
            <a:r>
              <a:rPr lang="en-GB" sz="1200" dirty="0"/>
              <a:t> </a:t>
            </a:r>
            <a:r>
              <a:rPr lang="en-GB" sz="1200" i="1" dirty="0"/>
              <a:t>Nature</a:t>
            </a:r>
            <a:r>
              <a:rPr lang="en-GB" sz="1200" dirty="0"/>
              <a:t> </a:t>
            </a:r>
            <a:r>
              <a:rPr lang="en-GB" sz="1200" b="1" dirty="0"/>
              <a:t>478</a:t>
            </a:r>
            <a:r>
              <a:rPr lang="en-GB" sz="1200" dirty="0"/>
              <a:t>, 225-228 (2011) doi:10.1038/nature10500</a:t>
            </a:r>
          </a:p>
        </p:txBody>
      </p:sp>
      <p:pic>
        <p:nvPicPr>
          <p:cNvPr id="7199" name="Picture 31" descr="nature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6537324"/>
            <a:ext cx="1230313" cy="27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914400" y="3048000"/>
            <a:ext cx="7239000" cy="3053556"/>
            <a:chOff x="697708" y="3048000"/>
            <a:chExt cx="7239000" cy="3053556"/>
          </a:xfrm>
        </p:grpSpPr>
        <p:pic>
          <p:nvPicPr>
            <p:cNvPr id="7302" name="Picture 134" descr="nature10500-f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3721"/>
            <a:stretch/>
          </p:blipFill>
          <p:spPr bwMode="auto">
            <a:xfrm>
              <a:off x="697708" y="3048000"/>
              <a:ext cx="7239000" cy="2514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34" descr="nature10500-f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70" t="40584" r="4814" b="24602"/>
            <a:stretch/>
          </p:blipFill>
          <p:spPr bwMode="auto">
            <a:xfrm>
              <a:off x="4705352" y="3688556"/>
              <a:ext cx="2925764" cy="241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nature10500-f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77"/>
          <a:stretch/>
        </p:blipFill>
        <p:spPr bwMode="auto">
          <a:xfrm>
            <a:off x="304800" y="914400"/>
            <a:ext cx="4168653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nature10500-f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59"/>
          <a:stretch/>
        </p:blipFill>
        <p:spPr bwMode="auto">
          <a:xfrm>
            <a:off x="4664076" y="276584"/>
            <a:ext cx="3619500" cy="277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7200" y="0"/>
            <a:ext cx="21384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Nucleotides: ~ 150</a:t>
            </a:r>
          </a:p>
          <a:p>
            <a:r>
              <a:rPr lang="en-US" dirty="0" smtClean="0"/>
              <a:t>Complexion: </a:t>
            </a:r>
            <a:r>
              <a:rPr lang="en-US" i="1" dirty="0" smtClean="0"/>
              <a:t>W</a:t>
            </a:r>
            <a:r>
              <a:rPr lang="en-US" dirty="0" smtClean="0"/>
              <a:t>~4</a:t>
            </a:r>
            <a:r>
              <a:rPr lang="en-US" baseline="30000" dirty="0" smtClean="0"/>
              <a:t>150</a:t>
            </a:r>
            <a:r>
              <a:rPr lang="en-US" dirty="0" smtClean="0"/>
              <a:t> </a:t>
            </a:r>
          </a:p>
          <a:p>
            <a:r>
              <a:rPr lang="en-US" dirty="0" smtClean="0"/>
              <a:t>Complexity </a:t>
            </a:r>
            <a:r>
              <a:rPr lang="en-US" i="1" dirty="0" smtClean="0">
                <a:latin typeface="Symbol" pitchFamily="18" charset="2"/>
              </a:rPr>
              <a:t>x</a:t>
            </a:r>
            <a:r>
              <a:rPr lang="en-US" dirty="0" smtClean="0"/>
              <a:t> = 300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24742" y="5455225"/>
            <a:ext cx="1794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Product: </a:t>
            </a:r>
            <a:r>
              <a:rPr lang="en-US" dirty="0"/>
              <a:t>7</a:t>
            </a:r>
            <a:r>
              <a:rPr lang="en-US" dirty="0" smtClean="0"/>
              <a:t> Blocks</a:t>
            </a:r>
            <a:endParaRPr lang="en-US" dirty="0"/>
          </a:p>
          <a:p>
            <a:r>
              <a:rPr lang="en-US" i="1" dirty="0" smtClean="0">
                <a:latin typeface="Symbol" pitchFamily="18" charset="2"/>
              </a:rPr>
              <a:t>x</a:t>
            </a:r>
            <a:r>
              <a:rPr lang="en-US" dirty="0" smtClean="0"/>
              <a:t> = 7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17396" y="6101556"/>
            <a:ext cx="2418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Symbol" pitchFamily="18" charset="2"/>
              </a:rPr>
              <a:t>x</a:t>
            </a:r>
            <a:r>
              <a:rPr lang="en-US" dirty="0" smtClean="0"/>
              <a:t>[Product / Parts] =.023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187826" y="59630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The percentage of </a:t>
            </a:r>
            <a:r>
              <a:rPr lang="en-US" dirty="0" err="1"/>
              <a:t>heptamers</a:t>
            </a:r>
            <a:r>
              <a:rPr lang="en-US" dirty="0"/>
              <a:t> with the correct sequence is estimated to be 70%</a:t>
            </a:r>
          </a:p>
        </p:txBody>
      </p:sp>
    </p:spTree>
    <p:extLst>
      <p:ext uri="{BB962C8B-B14F-4D97-AF65-F5344CB8AC3E}">
        <p14:creationId xmlns:p14="http://schemas.microsoft.com/office/powerpoint/2010/main" val="60707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4500"/>
            <a:ext cx="6288088" cy="748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299" name="Rectangle 5"/>
          <p:cNvSpPr>
            <a:spLocks noChangeArrowheads="1"/>
          </p:cNvSpPr>
          <p:nvPr/>
        </p:nvSpPr>
        <p:spPr bwMode="auto">
          <a:xfrm>
            <a:off x="6172200" y="6035675"/>
            <a:ext cx="29718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200"/>
              <a:t>Algorithmic Self-Assembly</a:t>
            </a:r>
          </a:p>
          <a:p>
            <a:r>
              <a:rPr lang="en-US" sz="1200"/>
              <a:t>of DNA Sierpinski Triangles</a:t>
            </a:r>
          </a:p>
          <a:p>
            <a:r>
              <a:rPr lang="en-US" sz="1200"/>
              <a:t>Paul W. K. Rothemund1,2, Nick Papadakis2, Erik Winfree1,2*</a:t>
            </a:r>
          </a:p>
          <a:p>
            <a:r>
              <a:rPr lang="en-US" sz="1200"/>
              <a:t>PLoS Biology | www.plosbiology.org 2041 December 2004 | Volume 2 | Issue 12 | e424</a:t>
            </a:r>
          </a:p>
          <a:p>
            <a:endParaRPr lang="en-US" sz="1200"/>
          </a:p>
        </p:txBody>
      </p:sp>
      <p:pic>
        <p:nvPicPr>
          <p:cNvPr id="5530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1868488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01" name="Rectangle 8"/>
          <p:cNvSpPr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       Algorithmic Assembly</a:t>
            </a:r>
          </a:p>
        </p:txBody>
      </p:sp>
    </p:spTree>
    <p:extLst>
      <p:ext uri="{BB962C8B-B14F-4D97-AF65-F5344CB8AC3E}">
        <p14:creationId xmlns:p14="http://schemas.microsoft.com/office/powerpoint/2010/main" val="290597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1508125"/>
            <a:ext cx="8994775" cy="384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552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7200"/>
            <a:ext cx="6153150" cy="544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47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274" name="Object 2"/>
          <p:cNvGraphicFramePr>
            <a:graphicFrameLocks noChangeAspect="1"/>
          </p:cNvGraphicFramePr>
          <p:nvPr/>
        </p:nvGraphicFramePr>
        <p:xfrm>
          <a:off x="0" y="1203325"/>
          <a:ext cx="2971800" cy="237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30" name="Bitmap Image" r:id="rId4" imgW="6249272" imgH="5001323" progId="Paint.Picture">
                  <p:embed/>
                </p:oleObj>
              </mc:Choice>
              <mc:Fallback>
                <p:oleObj name="Bitmap Image" r:id="rId4" imgW="6249272" imgH="500132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203325"/>
                        <a:ext cx="2971800" cy="2378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75" name="Object 3"/>
          <p:cNvGraphicFramePr>
            <a:graphicFrameLocks noChangeAspect="1"/>
          </p:cNvGraphicFramePr>
          <p:nvPr/>
        </p:nvGraphicFramePr>
        <p:xfrm>
          <a:off x="3048000" y="1203325"/>
          <a:ext cx="2971800" cy="237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31" name="Bitmap Image" r:id="rId6" imgW="7621064" imgH="6095238" progId="Paint.Picture">
                  <p:embed/>
                </p:oleObj>
              </mc:Choice>
              <mc:Fallback>
                <p:oleObj name="Bitmap Image" r:id="rId6" imgW="7621064" imgH="609523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1203325"/>
                        <a:ext cx="2971800" cy="2378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2362200" y="152400"/>
            <a:ext cx="50593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200" b="1"/>
              <a:t>Programmable Assembly</a:t>
            </a: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685800" y="6400800"/>
            <a:ext cx="1136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/>
              <a:t>S. Griffith</a:t>
            </a:r>
          </a:p>
        </p:txBody>
      </p:sp>
      <p:graphicFrame>
        <p:nvGraphicFramePr>
          <p:cNvPr id="54278" name="Object 6"/>
          <p:cNvGraphicFramePr>
            <a:graphicFrameLocks noChangeAspect="1"/>
          </p:cNvGraphicFramePr>
          <p:nvPr/>
        </p:nvGraphicFramePr>
        <p:xfrm>
          <a:off x="3276600" y="3962400"/>
          <a:ext cx="3352800" cy="253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32" name="Bitmap Image" r:id="rId8" imgW="11361905" imgH="8573697" progId="Paint.Picture">
                  <p:embed/>
                </p:oleObj>
              </mc:Choice>
              <mc:Fallback>
                <p:oleObj name="Bitmap Image" r:id="rId8" imgW="11361905" imgH="857369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3962400"/>
                        <a:ext cx="3352800" cy="2530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79" name="Object 7"/>
          <p:cNvGraphicFramePr>
            <a:graphicFrameLocks noChangeAspect="1"/>
          </p:cNvGraphicFramePr>
          <p:nvPr/>
        </p:nvGraphicFramePr>
        <p:xfrm>
          <a:off x="6096000" y="1355725"/>
          <a:ext cx="3048000" cy="194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33" name="Bitmap Image" r:id="rId10" imgW="5668166" imgH="3610479" progId="Paint.Picture">
                  <p:embed/>
                </p:oleObj>
              </mc:Choice>
              <mc:Fallback>
                <p:oleObj name="Bitmap Image" r:id="rId10" imgW="5668166" imgH="361047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1355725"/>
                        <a:ext cx="3048000" cy="1941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4098925" y="798513"/>
            <a:ext cx="476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b="1"/>
              <a:t>2D</a:t>
            </a:r>
          </a:p>
        </p:txBody>
      </p:sp>
      <p:sp>
        <p:nvSpPr>
          <p:cNvPr id="54281" name="Text Box 9"/>
          <p:cNvSpPr txBox="1">
            <a:spLocks noChangeArrowheads="1"/>
          </p:cNvSpPr>
          <p:nvPr/>
        </p:nvSpPr>
        <p:spPr bwMode="auto">
          <a:xfrm>
            <a:off x="4267200" y="3657600"/>
            <a:ext cx="476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b="1"/>
              <a:t>3D</a:t>
            </a:r>
          </a:p>
        </p:txBody>
      </p:sp>
      <p:sp>
        <p:nvSpPr>
          <p:cNvPr id="54282" name="AutoShape 10">
            <a:hlinkClick r:id="rId12" action="ppaction://program" highlightClick="1"/>
          </p:cNvPr>
          <p:cNvSpPr>
            <a:spLocks noChangeArrowheads="1"/>
          </p:cNvSpPr>
          <p:nvPr/>
        </p:nvSpPr>
        <p:spPr bwMode="auto">
          <a:xfrm>
            <a:off x="304800" y="4495800"/>
            <a:ext cx="609600" cy="685800"/>
          </a:xfrm>
          <a:prstGeom prst="actionButtonMovi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3" name="AutoShape 11">
            <a:hlinkClick r:id="rId13" action="ppaction://program" highlightClick="1"/>
          </p:cNvPr>
          <p:cNvSpPr>
            <a:spLocks noChangeArrowheads="1"/>
          </p:cNvSpPr>
          <p:nvPr/>
        </p:nvSpPr>
        <p:spPr bwMode="auto">
          <a:xfrm>
            <a:off x="1219200" y="4495800"/>
            <a:ext cx="609600" cy="685800"/>
          </a:xfrm>
          <a:prstGeom prst="actionButtonMovi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4" name="AutoShape 12">
            <a:hlinkClick r:id="rId14" action="ppaction://program" highlightClick="1"/>
          </p:cNvPr>
          <p:cNvSpPr>
            <a:spLocks noChangeArrowheads="1"/>
          </p:cNvSpPr>
          <p:nvPr/>
        </p:nvSpPr>
        <p:spPr bwMode="auto">
          <a:xfrm>
            <a:off x="2209800" y="4495800"/>
            <a:ext cx="609600" cy="685800"/>
          </a:xfrm>
          <a:prstGeom prst="actionButtonMovi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78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/>
          <p:cNvSpPr>
            <a:spLocks noChangeArrowheads="1"/>
          </p:cNvSpPr>
          <p:nvPr/>
        </p:nvSpPr>
        <p:spPr bwMode="auto">
          <a:xfrm>
            <a:off x="3797300" y="6491288"/>
            <a:ext cx="5346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http://xray.bmc.uu.se/~michiel/research.php#Movie</a:t>
            </a:r>
          </a:p>
        </p:txBody>
      </p:sp>
      <p:pic>
        <p:nvPicPr>
          <p:cNvPr id="18451" name="ext1_10ns.mpe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09600"/>
            <a:ext cx="6172200" cy="594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 Box 18"/>
          <p:cNvSpPr txBox="1">
            <a:spLocks noChangeArrowheads="1"/>
          </p:cNvSpPr>
          <p:nvPr/>
        </p:nvSpPr>
        <p:spPr bwMode="auto">
          <a:xfrm>
            <a:off x="1441450" y="685800"/>
            <a:ext cx="6038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Staphalococus Protein G – Segment 1: 56 Residues – </a:t>
            </a:r>
          </a:p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10 nS time slice</a:t>
            </a:r>
          </a:p>
        </p:txBody>
      </p:sp>
      <p:sp>
        <p:nvSpPr>
          <p:cNvPr id="50181" name="Rectangle 20"/>
          <p:cNvSpPr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Programmed Assembly 1D-2,3D Folding</a:t>
            </a:r>
          </a:p>
        </p:txBody>
      </p:sp>
    </p:spTree>
    <p:extLst>
      <p:ext uri="{BB962C8B-B14F-4D97-AF65-F5344CB8AC3E}">
        <p14:creationId xmlns:p14="http://schemas.microsoft.com/office/powerpoint/2010/main" val="352712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4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4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5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451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"/>
          <p:cNvSpPr txBox="1">
            <a:spLocks noChangeArrowheads="1"/>
          </p:cNvSpPr>
          <p:nvPr/>
        </p:nvSpPr>
        <p:spPr bwMode="auto">
          <a:xfrm>
            <a:off x="2427288" y="0"/>
            <a:ext cx="5259387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3200"/>
              <a:t>Information Rich Replication</a:t>
            </a:r>
          </a:p>
          <a:p>
            <a:pPr algn="ctr" eaLnBrk="1" hangingPunct="1"/>
            <a:r>
              <a:rPr lang="en-US"/>
              <a:t> (Non-Protein Biochemical Systems)</a:t>
            </a:r>
          </a:p>
        </p:txBody>
      </p:sp>
      <p:graphicFrame>
        <p:nvGraphicFramePr>
          <p:cNvPr id="92163" name="Object 3"/>
          <p:cNvGraphicFramePr>
            <a:graphicFrameLocks noChangeAspect="1"/>
          </p:cNvGraphicFramePr>
          <p:nvPr/>
        </p:nvGraphicFramePr>
        <p:xfrm>
          <a:off x="6705600" y="1219200"/>
          <a:ext cx="2225675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46" name="Bitmap Image" r:id="rId4" imgW="2534004" imgH="5552381" progId="Paint.Picture">
                  <p:embed/>
                </p:oleObj>
              </mc:Choice>
              <mc:Fallback>
                <p:oleObj name="Bitmap Image" r:id="rId4" imgW="2534004" imgH="555238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1219200"/>
                        <a:ext cx="2225675" cy="487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4" name="Object 4"/>
          <p:cNvGraphicFramePr>
            <a:graphicFrameLocks noChangeAspect="1"/>
          </p:cNvGraphicFramePr>
          <p:nvPr/>
        </p:nvGraphicFramePr>
        <p:xfrm>
          <a:off x="-914400" y="990600"/>
          <a:ext cx="7772400" cy="582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47" name="Slide" r:id="rId6" imgW="4572000" imgH="3429000" progId="PowerPoint.Slide.8">
                  <p:embed/>
                </p:oleObj>
              </mc:Choice>
              <mc:Fallback>
                <p:oleObj name="Slide" r:id="rId6" imgW="4572000" imgH="3429000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914400" y="990600"/>
                        <a:ext cx="7772400" cy="582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6858000" y="6122988"/>
            <a:ext cx="2209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400"/>
              <a:t>J. Szostak, Nature,409, Jan. 2001</a:t>
            </a:r>
          </a:p>
        </p:txBody>
      </p:sp>
    </p:spTree>
    <p:extLst>
      <p:ext uri="{BB962C8B-B14F-4D97-AF65-F5344CB8AC3E}">
        <p14:creationId xmlns:p14="http://schemas.microsoft.com/office/powerpoint/2010/main" val="385474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23925"/>
            <a:ext cx="419100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381000" y="5257800"/>
            <a:ext cx="421005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09" rIns="91418" bIns="45709">
            <a:spAutoFit/>
          </a:bodyPr>
          <a:lstStyle/>
          <a:p>
            <a:pPr eaLnBrk="0" hangingPunct="0"/>
            <a:r>
              <a:rPr lang="en-US" sz="1200" b="1">
                <a:latin typeface="Times New Roman" pitchFamily="18" charset="0"/>
              </a:rPr>
              <a:t>Molecular Architecture of the Rotary Motor in ATP Synthase</a:t>
            </a:r>
            <a:endParaRPr lang="en-US" sz="1200">
              <a:latin typeface="Times New Roman" pitchFamily="18" charset="0"/>
            </a:endParaRPr>
          </a:p>
          <a:p>
            <a:pPr lvl="1" eaLnBrk="0" hangingPunct="0"/>
            <a:r>
              <a:rPr lang="en-US" sz="1200">
                <a:latin typeface="Times New Roman" pitchFamily="18" charset="0"/>
              </a:rPr>
              <a:t>Daniela Stock, Andrew G. W. Leslie, and John E. Walker</a:t>
            </a:r>
            <a:br>
              <a:rPr lang="en-US" sz="1200">
                <a:latin typeface="Times New Roman" pitchFamily="18" charset="0"/>
              </a:rPr>
            </a:br>
            <a:r>
              <a:rPr lang="en-US" sz="1200" i="1">
                <a:latin typeface="Times New Roman" pitchFamily="18" charset="0"/>
              </a:rPr>
              <a:t>Science</a:t>
            </a:r>
            <a:r>
              <a:rPr lang="en-US" sz="1200">
                <a:latin typeface="Times New Roman" pitchFamily="18" charset="0"/>
              </a:rPr>
              <a:t> Nov 26 1999: 1700-1705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1295400" y="304800"/>
            <a:ext cx="1936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09" rIns="91418" bIns="4570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>
                <a:latin typeface="Times New Roman" pitchFamily="18" charset="0"/>
              </a:rPr>
              <a:t>ATP Synthase</a:t>
            </a:r>
          </a:p>
        </p:txBody>
      </p:sp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38" y="76200"/>
            <a:ext cx="3992562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086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FoMotor_2.mpe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4676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410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4" fill="hold"/>
                                        <p:tgtEl>
                                          <p:spTgt spid="337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379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7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37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79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www.amolf.nl/typo3temp/pics/7992f4607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32" y="76200"/>
            <a:ext cx="8745268" cy="666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742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ttp://www.wwnorton.com/college/biology/microbiology2/img/eTopics/sfmb2e_eTopic_1003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17"/>
            <a:ext cx="5263569" cy="633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2000" y="590586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http://www.wwnorton.com/college/biology/microbiology2/img/eTopics/sfmb2e_eTopic_1003_2.jpg</a:t>
            </a:r>
          </a:p>
        </p:txBody>
      </p:sp>
    </p:spTree>
    <p:extLst>
      <p:ext uri="{BB962C8B-B14F-4D97-AF65-F5344CB8AC3E}">
        <p14:creationId xmlns:p14="http://schemas.microsoft.com/office/powerpoint/2010/main" val="1169912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Text Box 2"/>
          <p:cNvSpPr txBox="1">
            <a:spLocks noChangeArrowheads="1"/>
          </p:cNvSpPr>
          <p:nvPr/>
        </p:nvSpPr>
        <p:spPr bwMode="auto">
          <a:xfrm>
            <a:off x="2804103" y="1336302"/>
            <a:ext cx="4299553" cy="1938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 defTabSz="10191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09588" defTabSz="10191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19175" defTabSz="10191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28763" defTabSz="10191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38350" defTabSz="10191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955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527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099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671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Cooperativity</a:t>
            </a:r>
          </a:p>
          <a:p>
            <a:endParaRPr lang="en-US"/>
          </a:p>
          <a:p>
            <a:r>
              <a:rPr lang="en-US"/>
              <a:t>-Monomer + Monomer -&gt; Dimer</a:t>
            </a:r>
          </a:p>
          <a:p>
            <a:r>
              <a:rPr lang="en-US"/>
              <a:t>-Dimer-Dimer Interaction</a:t>
            </a:r>
          </a:p>
          <a:p>
            <a:r>
              <a:rPr lang="en-US"/>
              <a:t>-Dimer – Polymerase Interaction </a:t>
            </a:r>
          </a:p>
        </p:txBody>
      </p:sp>
    </p:spTree>
    <p:extLst>
      <p:ext uri="{BB962C8B-B14F-4D97-AF65-F5344CB8AC3E}">
        <p14:creationId xmlns:p14="http://schemas.microsoft.com/office/powerpoint/2010/main" val="35313065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MP-BDL regulatory circuitry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2061"/>
            <a:ext cx="5715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6019800" y="3055457"/>
            <a:ext cx="3116238" cy="31854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Auxin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 triggers a genetic switch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456D9F"/>
                </a:solidFill>
                <a:effectLst/>
                <a:latin typeface="Arial" pitchFamily="34" charset="0"/>
                <a:cs typeface="Arial" pitchFamily="34" charset="0"/>
                <a:hlinkClick r:id="rId3"/>
              </a:rPr>
              <a:t>Steffen Lau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900" b="1" i="0" u="none" strike="noStrike" cap="none" normalizeH="0" baseline="0" dirty="0" err="1" smtClean="0">
                <a:ln>
                  <a:noFill/>
                </a:ln>
                <a:solidFill>
                  <a:srgbClr val="456D9F"/>
                </a:solidFill>
                <a:effectLst/>
                <a:latin typeface="Arial" pitchFamily="34" charset="0"/>
                <a:cs typeface="Arial" pitchFamily="34" charset="0"/>
                <a:hlinkClick r:id="rId3"/>
              </a:rPr>
              <a:t>Ive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456D9F"/>
                </a:solidFill>
                <a:effectLst/>
                <a:latin typeface="Arial" pitchFamily="34" charset="0"/>
                <a:cs typeface="Arial" pitchFamily="34" charset="0"/>
                <a:hlinkClick r:id="rId3"/>
              </a:rPr>
              <a:t> De </a:t>
            </a:r>
            <a:r>
              <a:rPr kumimoji="0" lang="en-US" sz="900" b="1" i="0" u="none" strike="noStrike" cap="none" normalizeH="0" baseline="0" dirty="0" err="1" smtClean="0">
                <a:ln>
                  <a:noFill/>
                </a:ln>
                <a:solidFill>
                  <a:srgbClr val="456D9F"/>
                </a:solidFill>
                <a:effectLst/>
                <a:latin typeface="Arial" pitchFamily="34" charset="0"/>
                <a:cs typeface="Arial" pitchFamily="34" charset="0"/>
                <a:hlinkClick r:id="rId3"/>
              </a:rPr>
              <a:t>Smet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456D9F"/>
                </a:solidFill>
                <a:effectLst/>
                <a:latin typeface="Arial" pitchFamily="34" charset="0"/>
                <a:cs typeface="Arial" pitchFamily="34" charset="0"/>
                <a:hlinkClick r:id="rId3"/>
              </a:rPr>
              <a:t>Martina Kolb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456D9F"/>
                </a:solidFill>
                <a:effectLst/>
                <a:latin typeface="Arial" pitchFamily="34" charset="0"/>
                <a:cs typeface="Arial" pitchFamily="34" charset="0"/>
                <a:hlinkClick r:id="rId3"/>
              </a:rPr>
              <a:t>Hans </a:t>
            </a:r>
            <a:r>
              <a:rPr kumimoji="0" lang="en-US" sz="900" b="1" i="0" u="none" strike="noStrike" cap="none" normalizeH="0" baseline="0" dirty="0" err="1" smtClean="0">
                <a:ln>
                  <a:noFill/>
                </a:ln>
                <a:solidFill>
                  <a:srgbClr val="456D9F"/>
                </a:solidFill>
                <a:effectLst/>
                <a:latin typeface="Arial" pitchFamily="34" charset="0"/>
                <a:cs typeface="Arial" pitchFamily="34" charset="0"/>
                <a:hlinkClick r:id="rId3"/>
              </a:rPr>
              <a:t>Meinhardt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&amp; </a:t>
            </a:r>
            <a:r>
              <a:rPr kumimoji="0" lang="en-US" sz="900" b="1" i="0" u="none" strike="noStrike" cap="none" normalizeH="0" baseline="0" dirty="0" err="1" smtClean="0">
                <a:ln>
                  <a:noFill/>
                </a:ln>
                <a:solidFill>
                  <a:srgbClr val="456D9F"/>
                </a:solidFill>
                <a:effectLst/>
                <a:latin typeface="Arial" pitchFamily="34" charset="0"/>
                <a:cs typeface="Arial" pitchFamily="34" charset="0"/>
                <a:hlinkClick r:id="rId3"/>
              </a:rPr>
              <a:t>Gerd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456D9F"/>
                </a:solidFill>
                <a:effectLst/>
                <a:latin typeface="Arial" pitchFamily="34" charset="0"/>
                <a:cs typeface="Arial" pitchFamily="34" charset="0"/>
                <a:hlinkClick r:id="rId3"/>
              </a:rPr>
              <a:t> </a:t>
            </a:r>
            <a:r>
              <a:rPr kumimoji="0" lang="en-US" sz="900" b="1" i="0" u="none" strike="noStrike" cap="none" normalizeH="0" baseline="0" dirty="0" err="1" smtClean="0">
                <a:ln>
                  <a:noFill/>
                </a:ln>
                <a:solidFill>
                  <a:srgbClr val="456D9F"/>
                </a:solidFill>
                <a:effectLst/>
                <a:latin typeface="Arial" pitchFamily="34" charset="0"/>
                <a:cs typeface="Arial" pitchFamily="34" charset="0"/>
                <a:hlinkClick r:id="rId3"/>
              </a:rPr>
              <a:t>Jürgens</a:t>
            </a:r>
            <a:endParaRPr kumimoji="0" lang="en-US" sz="9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456D9F"/>
                </a:solidFill>
                <a:effectLst/>
                <a:latin typeface="Arial" pitchFamily="34" charset="0"/>
                <a:cs typeface="Arial" pitchFamily="34" charset="0"/>
                <a:hlinkClick r:id="rId3"/>
              </a:rPr>
              <a:t>Affiliations</a:t>
            </a: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456D9F"/>
                </a:solidFill>
                <a:effectLst/>
                <a:latin typeface="Arial" pitchFamily="34" charset="0"/>
                <a:cs typeface="Arial" pitchFamily="34" charset="0"/>
                <a:hlinkClick r:id="rId3"/>
              </a:rPr>
              <a:t>Contributions</a:t>
            </a: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456D9F"/>
                </a:solidFill>
                <a:effectLst/>
                <a:latin typeface="Arial" pitchFamily="34" charset="0"/>
                <a:cs typeface="Arial" pitchFamily="34" charset="0"/>
                <a:hlinkClick r:id="rId3"/>
              </a:rPr>
              <a:t>Corresponding author</a:t>
            </a: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Nature Cell Biology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13</a:t>
            </a: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,</a:t>
            </a:r>
            <a:endParaRPr kumimoji="0" lang="en-US" sz="9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 611–615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 (2011)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 doi:10.1038/ncb2212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Received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 28 June 2010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Accepted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 20 January 2011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Published online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 10 April 2011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1606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</TotalTime>
  <Words>1799</Words>
  <Application>Microsoft Office PowerPoint</Application>
  <PresentationFormat>On-screen Show (4:3)</PresentationFormat>
  <Paragraphs>364</Paragraphs>
  <Slides>59</Slides>
  <Notes>25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59</vt:i4>
      </vt:variant>
    </vt:vector>
  </HeadingPairs>
  <TitlesOfParts>
    <vt:vector size="64" baseType="lpstr">
      <vt:lpstr>Office Theme</vt:lpstr>
      <vt:lpstr>Bitmap Image</vt:lpstr>
      <vt:lpstr>Image</vt:lpstr>
      <vt:lpstr>Equation</vt:lpstr>
      <vt:lpstr>Microsoft PowerPoint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Caruthers Synthesis</vt:lpstr>
      <vt:lpstr>PowerPoint Presentation</vt:lpstr>
      <vt:lpstr>PowerPoint Presentation</vt:lpstr>
      <vt:lpstr>~ 1M Oligos/Chip 60 Mbp  for ~ $1K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Cells as Chemical Factories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Expanding the Genetic Code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</dc:creator>
  <cp:lastModifiedBy>Joe</cp:lastModifiedBy>
  <cp:revision>43</cp:revision>
  <dcterms:created xsi:type="dcterms:W3CDTF">2012-02-16T02:05:17Z</dcterms:created>
  <dcterms:modified xsi:type="dcterms:W3CDTF">2012-02-24T17:06:11Z</dcterms:modified>
</cp:coreProperties>
</file>