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1" r:id="rId2"/>
    <p:sldId id="376" r:id="rId3"/>
    <p:sldId id="388" r:id="rId4"/>
    <p:sldId id="389" r:id="rId5"/>
    <p:sldId id="390" r:id="rId6"/>
    <p:sldId id="391" r:id="rId7"/>
    <p:sldId id="392" r:id="rId8"/>
    <p:sldId id="407" r:id="rId9"/>
    <p:sldId id="408" r:id="rId10"/>
    <p:sldId id="409" r:id="rId11"/>
    <p:sldId id="423" r:id="rId12"/>
    <p:sldId id="398" r:id="rId13"/>
    <p:sldId id="404" r:id="rId14"/>
    <p:sldId id="405" r:id="rId15"/>
    <p:sldId id="406" r:id="rId16"/>
    <p:sldId id="420" r:id="rId17"/>
    <p:sldId id="421" r:id="rId18"/>
    <p:sldId id="422" r:id="rId19"/>
    <p:sldId id="418" r:id="rId20"/>
    <p:sldId id="419" r:id="rId21"/>
    <p:sldId id="424" r:id="rId22"/>
    <p:sldId id="412" r:id="rId23"/>
    <p:sldId id="413" r:id="rId24"/>
    <p:sldId id="414" r:id="rId25"/>
    <p:sldId id="41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8" d="100"/>
          <a:sy n="78" d="100"/>
        </p:scale>
        <p:origin x="-178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0307C-E625-4E96-B1F2-B55B261AC622}" type="datetimeFigureOut">
              <a:rPr lang="en-US" smtClean="0"/>
              <a:t>4/27/2012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BCF59-FDD4-4F41-B368-A66AD1026741}" type="slidenum">
              <a:rPr lang="en-US" smtClean="0"/>
              <a:t>‹#›</a:t>
            </a:fld>
            <a:endParaRPr lang="en-US"/>
          </a:p>
        </p:txBody>
      </p:sp>
    </p:spTree>
    <p:extLst>
      <p:ext uri="{BB962C8B-B14F-4D97-AF65-F5344CB8AC3E}">
        <p14:creationId xmlns:p14="http://schemas.microsoft.com/office/powerpoint/2010/main" val="102017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EAD0C-CB57-4D22-952D-FBAB1D725F56}" type="slidenum">
              <a:rPr lang="en-US"/>
              <a:pPr/>
              <a:t>3</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43BB37C6-0F78-4B98-8283-391FCAEC99FA}" type="slidenum">
              <a:rPr lang="en-US" sz="1200" smtClean="0"/>
              <a:pPr eaLnBrk="1" hangingPunct="1"/>
              <a:t>13</a:t>
            </a:fld>
            <a:endParaRPr lang="en-US" sz="1200"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124C0D48-D07D-4BBB-8271-496E655A57D9}" type="slidenum">
              <a:rPr lang="en-US" sz="1200" smtClean="0"/>
              <a:pPr eaLnBrk="1" hangingPunct="1"/>
              <a:t>14</a:t>
            </a:fld>
            <a:endParaRPr lang="en-US" sz="1200"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041FE670-A160-4339-8A43-9DE0F040EE11}" type="slidenum">
              <a:rPr lang="en-US" sz="1200" smtClean="0"/>
              <a:pPr eaLnBrk="1" hangingPunct="1"/>
              <a:t>15</a:t>
            </a:fld>
            <a:endParaRPr lang="en-US" sz="1200"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E39C1D6D-84B7-4A84-ADA8-102E5D1640C6}" type="slidenum">
              <a:rPr lang="en-US" sz="1200" smtClean="0"/>
              <a:pPr eaLnBrk="1" hangingPunct="1"/>
              <a:t>16</a:t>
            </a:fld>
            <a:endParaRPr lang="en-US" sz="1200"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C0D8D389-61CE-4556-9DFE-1BAF2AC7447D}" type="slidenum">
              <a:rPr lang="en-US" sz="1200" smtClean="0"/>
              <a:pPr eaLnBrk="1" hangingPunct="1"/>
              <a:t>17</a:t>
            </a:fld>
            <a:endParaRPr lang="en-US" sz="1200"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4ABDFE5D-217D-4452-8381-4FF44F85C56E}" type="slidenum">
              <a:rPr lang="en-US" sz="1200" smtClean="0"/>
              <a:pPr eaLnBrk="1" hangingPunct="1"/>
              <a:t>18</a:t>
            </a:fld>
            <a:endParaRPr lang="en-US" sz="1200"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713AB7B9-3ADF-4D56-86FA-E0F052AE4226}" type="slidenum">
              <a:rPr lang="en-US" sz="1200" smtClean="0"/>
              <a:pPr eaLnBrk="1" hangingPunct="1"/>
              <a:t>19</a:t>
            </a:fld>
            <a:endParaRPr lang="en-US" sz="1200"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888EB1C5-2A57-47B7-AB03-38B1E6D93B9F}" type="slidenum">
              <a:rPr lang="en-US" sz="1200" smtClean="0"/>
              <a:pPr eaLnBrk="1" hangingPunct="1"/>
              <a:t>20</a:t>
            </a:fld>
            <a:endParaRPr lang="en-US" sz="1200"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7BF54847-D1A6-44AD-95A9-09E855492166}" type="slidenum">
              <a:rPr lang="en-US" sz="1200" smtClean="0"/>
              <a:pPr eaLnBrk="1" hangingPunct="1"/>
              <a:t>22</a:t>
            </a:fld>
            <a:endParaRPr lang="en-US" sz="1200" smtClean="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A272E1E4-3429-44EF-8901-5E077E36DCE8}" type="slidenum">
              <a:rPr lang="en-US" sz="1200" smtClean="0"/>
              <a:pPr eaLnBrk="1" hangingPunct="1"/>
              <a:t>23</a:t>
            </a:fld>
            <a:endParaRPr lang="en-US" sz="1200"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136056-A3AD-4F5C-8E18-22E01717962C}" type="slidenum">
              <a:rPr lang="en-US"/>
              <a:pPr/>
              <a:t>4</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A7C07C8B-33E3-4F00-8832-94CBDB83C57C}" type="slidenum">
              <a:rPr lang="en-US" sz="1200" smtClean="0"/>
              <a:pPr eaLnBrk="1" hangingPunct="1"/>
              <a:t>24</a:t>
            </a:fld>
            <a:endParaRPr lang="en-US" sz="1200" smtClean="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C7815952-616D-43E1-AB79-A19A1BA82A30}" type="slidenum">
              <a:rPr lang="en-US" sz="1200" smtClean="0"/>
              <a:pPr eaLnBrk="1" hangingPunct="1"/>
              <a:t>25</a:t>
            </a:fld>
            <a:endParaRPr lang="en-US" sz="1200"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2B164-F7C2-4B2E-82E0-CABE95C55C2B}" type="slidenum">
              <a:rPr lang="en-US"/>
              <a:pPr/>
              <a:t>5</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4CA407-BB6E-4429-9523-BE2643BA9416}" type="slidenum">
              <a:rPr lang="en-US"/>
              <a:pPr/>
              <a:t>6</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8A23B-C7B8-4A82-8150-5CB483F33EB1}" type="slidenum">
              <a:rPr lang="en-US"/>
              <a:pPr/>
              <a:t>7</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ED85E9AF-1B25-4E8E-9315-4B183EF723B0}" type="slidenum">
              <a:rPr lang="en-US" sz="1200" smtClean="0"/>
              <a:pPr eaLnBrk="1" hangingPunct="1"/>
              <a:t>8</a:t>
            </a:fld>
            <a:endParaRPr lang="en-US" sz="1200"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9FB65273-84D8-4457-B4E3-763A9BECCADF}" type="slidenum">
              <a:rPr lang="en-US" sz="1200" smtClean="0"/>
              <a:pPr eaLnBrk="1" hangingPunct="1"/>
              <a:t>9</a:t>
            </a:fld>
            <a:endParaRPr lang="en-US" sz="1200"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77B3DE1E-F2D7-4E8A-B6C6-C1033209EC29}" type="slidenum">
              <a:rPr lang="en-US" sz="1200" smtClean="0"/>
              <a:pPr eaLnBrk="1" hangingPunct="1"/>
              <a:t>11</a:t>
            </a:fld>
            <a:endParaRPr lang="en-US" sz="1200"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C2352B6F-F376-4705-A13B-B3DE6566B619}" type="slidenum">
              <a:rPr lang="en-US" sz="1200" smtClean="0"/>
              <a:pPr eaLnBrk="1" hangingPunct="1"/>
              <a:t>12</a:t>
            </a:fld>
            <a:endParaRPr lang="en-US" sz="1200"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E8934A-EEA1-4BFF-A1EB-ED334E1CA840}" type="datetimeFigureOut">
              <a:rPr lang="en-US" smtClean="0"/>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42535-C257-4D3D-A398-E15E2123D050}" type="slidenum">
              <a:rPr lang="en-US" smtClean="0"/>
              <a:t>‹#›</a:t>
            </a:fld>
            <a:endParaRPr lang="en-US"/>
          </a:p>
        </p:txBody>
      </p:sp>
    </p:spTree>
    <p:extLst>
      <p:ext uri="{BB962C8B-B14F-4D97-AF65-F5344CB8AC3E}">
        <p14:creationId xmlns:p14="http://schemas.microsoft.com/office/powerpoint/2010/main" val="419648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8934A-EEA1-4BFF-A1EB-ED334E1CA840}" type="datetimeFigureOut">
              <a:rPr lang="en-US" smtClean="0"/>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42535-C257-4D3D-A398-E15E2123D050}" type="slidenum">
              <a:rPr lang="en-US" smtClean="0"/>
              <a:t>‹#›</a:t>
            </a:fld>
            <a:endParaRPr lang="en-US"/>
          </a:p>
        </p:txBody>
      </p:sp>
    </p:spTree>
    <p:extLst>
      <p:ext uri="{BB962C8B-B14F-4D97-AF65-F5344CB8AC3E}">
        <p14:creationId xmlns:p14="http://schemas.microsoft.com/office/powerpoint/2010/main" val="262693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8934A-EEA1-4BFF-A1EB-ED334E1CA840}" type="datetimeFigureOut">
              <a:rPr lang="en-US" smtClean="0"/>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42535-C257-4D3D-A398-E15E2123D050}" type="slidenum">
              <a:rPr lang="en-US" smtClean="0"/>
              <a:t>‹#›</a:t>
            </a:fld>
            <a:endParaRPr lang="en-US"/>
          </a:p>
        </p:txBody>
      </p:sp>
    </p:spTree>
    <p:extLst>
      <p:ext uri="{BB962C8B-B14F-4D97-AF65-F5344CB8AC3E}">
        <p14:creationId xmlns:p14="http://schemas.microsoft.com/office/powerpoint/2010/main" val="252155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8934A-EEA1-4BFF-A1EB-ED334E1CA840}" type="datetimeFigureOut">
              <a:rPr lang="en-US" smtClean="0"/>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42535-C257-4D3D-A398-E15E2123D050}" type="slidenum">
              <a:rPr lang="en-US" smtClean="0"/>
              <a:t>‹#›</a:t>
            </a:fld>
            <a:endParaRPr lang="en-US"/>
          </a:p>
        </p:txBody>
      </p:sp>
    </p:spTree>
    <p:extLst>
      <p:ext uri="{BB962C8B-B14F-4D97-AF65-F5344CB8AC3E}">
        <p14:creationId xmlns:p14="http://schemas.microsoft.com/office/powerpoint/2010/main" val="38994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E8934A-EEA1-4BFF-A1EB-ED334E1CA840}" type="datetimeFigureOut">
              <a:rPr lang="en-US" smtClean="0"/>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42535-C257-4D3D-A398-E15E2123D050}" type="slidenum">
              <a:rPr lang="en-US" smtClean="0"/>
              <a:t>‹#›</a:t>
            </a:fld>
            <a:endParaRPr lang="en-US"/>
          </a:p>
        </p:txBody>
      </p:sp>
    </p:spTree>
    <p:extLst>
      <p:ext uri="{BB962C8B-B14F-4D97-AF65-F5344CB8AC3E}">
        <p14:creationId xmlns:p14="http://schemas.microsoft.com/office/powerpoint/2010/main" val="414122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E8934A-EEA1-4BFF-A1EB-ED334E1CA840}" type="datetimeFigureOut">
              <a:rPr lang="en-US" smtClean="0"/>
              <a:t>4/27/2012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42535-C257-4D3D-A398-E15E2123D050}" type="slidenum">
              <a:rPr lang="en-US" smtClean="0"/>
              <a:t>‹#›</a:t>
            </a:fld>
            <a:endParaRPr lang="en-US"/>
          </a:p>
        </p:txBody>
      </p:sp>
    </p:spTree>
    <p:extLst>
      <p:ext uri="{BB962C8B-B14F-4D97-AF65-F5344CB8AC3E}">
        <p14:creationId xmlns:p14="http://schemas.microsoft.com/office/powerpoint/2010/main" val="86834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E8934A-EEA1-4BFF-A1EB-ED334E1CA840}" type="datetimeFigureOut">
              <a:rPr lang="en-US" smtClean="0"/>
              <a:t>4/27/2012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342535-C257-4D3D-A398-E15E2123D050}" type="slidenum">
              <a:rPr lang="en-US" smtClean="0"/>
              <a:t>‹#›</a:t>
            </a:fld>
            <a:endParaRPr lang="en-US"/>
          </a:p>
        </p:txBody>
      </p:sp>
    </p:spTree>
    <p:extLst>
      <p:ext uri="{BB962C8B-B14F-4D97-AF65-F5344CB8AC3E}">
        <p14:creationId xmlns:p14="http://schemas.microsoft.com/office/powerpoint/2010/main" val="228734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E8934A-EEA1-4BFF-A1EB-ED334E1CA840}" type="datetimeFigureOut">
              <a:rPr lang="en-US" smtClean="0"/>
              <a:t>4/27/2012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342535-C257-4D3D-A398-E15E2123D050}" type="slidenum">
              <a:rPr lang="en-US" smtClean="0"/>
              <a:t>‹#›</a:t>
            </a:fld>
            <a:endParaRPr lang="en-US"/>
          </a:p>
        </p:txBody>
      </p:sp>
    </p:spTree>
    <p:extLst>
      <p:ext uri="{BB962C8B-B14F-4D97-AF65-F5344CB8AC3E}">
        <p14:creationId xmlns:p14="http://schemas.microsoft.com/office/powerpoint/2010/main" val="141343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8934A-EEA1-4BFF-A1EB-ED334E1CA840}" type="datetimeFigureOut">
              <a:rPr lang="en-US" smtClean="0"/>
              <a:t>4/27/2012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342535-C257-4D3D-A398-E15E2123D050}" type="slidenum">
              <a:rPr lang="en-US" smtClean="0"/>
              <a:t>‹#›</a:t>
            </a:fld>
            <a:endParaRPr lang="en-US"/>
          </a:p>
        </p:txBody>
      </p:sp>
    </p:spTree>
    <p:extLst>
      <p:ext uri="{BB962C8B-B14F-4D97-AF65-F5344CB8AC3E}">
        <p14:creationId xmlns:p14="http://schemas.microsoft.com/office/powerpoint/2010/main" val="340138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8934A-EEA1-4BFF-A1EB-ED334E1CA840}" type="datetimeFigureOut">
              <a:rPr lang="en-US" smtClean="0"/>
              <a:t>4/27/2012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42535-C257-4D3D-A398-E15E2123D050}" type="slidenum">
              <a:rPr lang="en-US" smtClean="0"/>
              <a:t>‹#›</a:t>
            </a:fld>
            <a:endParaRPr lang="en-US"/>
          </a:p>
        </p:txBody>
      </p:sp>
    </p:spTree>
    <p:extLst>
      <p:ext uri="{BB962C8B-B14F-4D97-AF65-F5344CB8AC3E}">
        <p14:creationId xmlns:p14="http://schemas.microsoft.com/office/powerpoint/2010/main" val="94638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8934A-EEA1-4BFF-A1EB-ED334E1CA840}" type="datetimeFigureOut">
              <a:rPr lang="en-US" smtClean="0"/>
              <a:t>4/27/2012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42535-C257-4D3D-A398-E15E2123D050}" type="slidenum">
              <a:rPr lang="en-US" smtClean="0"/>
              <a:t>‹#›</a:t>
            </a:fld>
            <a:endParaRPr lang="en-US"/>
          </a:p>
        </p:txBody>
      </p:sp>
    </p:spTree>
    <p:extLst>
      <p:ext uri="{BB962C8B-B14F-4D97-AF65-F5344CB8AC3E}">
        <p14:creationId xmlns:p14="http://schemas.microsoft.com/office/powerpoint/2010/main" val="3245059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8934A-EEA1-4BFF-A1EB-ED334E1CA840}" type="datetimeFigureOut">
              <a:rPr lang="en-US" smtClean="0"/>
              <a:t>4/27/2012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42535-C257-4D3D-A398-E15E2123D050}" type="slidenum">
              <a:rPr lang="en-US" smtClean="0"/>
              <a:t>‹#›</a:t>
            </a:fld>
            <a:endParaRPr lang="en-US"/>
          </a:p>
        </p:txBody>
      </p:sp>
    </p:spTree>
    <p:extLst>
      <p:ext uri="{BB962C8B-B14F-4D97-AF65-F5344CB8AC3E}">
        <p14:creationId xmlns:p14="http://schemas.microsoft.com/office/powerpoint/2010/main" val="1814306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ba.mit.edu/media/logos/" TargetMode="External"/><Relationship Id="rId1" Type="http://schemas.openxmlformats.org/officeDocument/2006/relationships/slideLayout" Target="../slideLayouts/slideLayout7.xml"/><Relationship Id="rId5" Type="http://schemas.openxmlformats.org/officeDocument/2006/relationships/hyperlink" Target="http://lslwww.epfl.ch/pages/embryonics/thesis/Chapter3.html"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0.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17.bin"/><Relationship Id="rId14" Type="http://schemas.openxmlformats.org/officeDocument/2006/relationships/image" Target="../media/image34.wmf"/></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hyperlink" Target="http://images.google.com/imgres?imgurl=http://www.dkimages.com/discover/previews/747/103305.JPG&amp;imgrefurl=http://www.dkimages.com/discover/DKIMAGES/Discover/Home/Technology/Materials-Technology/Plastics/Plastics-67.html&amp;usg=__SEqaibk-LfMgfaVyW-z9ue2eyPU=&amp;h=395&amp;w=429&amp;sz=31&amp;hl=en&amp;start=20&amp;sig2=YZkvJT9qhECCDEMhLbm2lw&amp;um=1&amp;tbnid=qSY5xyw6NduIEM:&amp;tbnh=116&amp;tbnw=126&amp;ei=ojaPSf_4KZeENd3NoIUL&amp;prev=/images?q=plastic+pellets&amp;um=1&amp;hl=en&amp;rlz=1W1SKPB_en" TargetMode="External"/><Relationship Id="rId2" Type="http://schemas.openxmlformats.org/officeDocument/2006/relationships/hyperlink" Target="http://www.amazon.com/gp/product/images/B001GIPSAC/ref=dp_image_0?ie=UTF8&amp;n=541966&amp;s=pc" TargetMode="Externa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jpeg"/><Relationship Id="rId5" Type="http://schemas.openxmlformats.org/officeDocument/2006/relationships/image" Target="../media/image5.jpeg"/><Relationship Id="rId10" Type="http://schemas.openxmlformats.org/officeDocument/2006/relationships/hyperlink" Target="http://cba.mit.edu/media/logos/" TargetMode="External"/><Relationship Id="rId4" Type="http://schemas.openxmlformats.org/officeDocument/2006/relationships/image" Target="../media/image4.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7.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hyperlink" Target="http://spie.org/x34285.xml" TargetMode="External"/><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4.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3.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8.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790" y="686812"/>
            <a:ext cx="9135414" cy="2677656"/>
          </a:xfrm>
          <a:prstGeom prst="rect">
            <a:avLst/>
          </a:prstGeom>
          <a:noFill/>
        </p:spPr>
        <p:txBody>
          <a:bodyPr wrap="square" rtlCol="0">
            <a:spAutoFit/>
          </a:bodyPr>
          <a:lstStyle/>
          <a:p>
            <a:pPr algn="ctr"/>
            <a:r>
              <a:rPr lang="en-US" sz="3600" dirty="0" smtClean="0"/>
              <a:t>MAS.S62 FAB</a:t>
            </a:r>
            <a:r>
              <a:rPr lang="en-US" sz="3600" baseline="30000" dirty="0" smtClean="0"/>
              <a:t>2</a:t>
            </a:r>
            <a:endParaRPr lang="en-US" sz="3600" dirty="0" smtClean="0"/>
          </a:p>
          <a:p>
            <a:pPr algn="ctr"/>
            <a:r>
              <a:rPr lang="en-US" sz="3600" dirty="0" smtClean="0"/>
              <a:t>4.24.12</a:t>
            </a:r>
          </a:p>
          <a:p>
            <a:pPr algn="ctr"/>
            <a:endParaRPr lang="en-US" sz="2400" b="1" i="1" dirty="0" smtClean="0"/>
          </a:p>
          <a:p>
            <a:pPr algn="ctr"/>
            <a:r>
              <a:rPr lang="en-US" sz="3600" b="1" i="1" dirty="0" smtClean="0"/>
              <a:t>Error Correcting Systems</a:t>
            </a:r>
          </a:p>
          <a:p>
            <a:pPr algn="ctr"/>
            <a:endParaRPr lang="en-US" sz="3600" dirty="0"/>
          </a:p>
        </p:txBody>
      </p:sp>
      <p:pic>
        <p:nvPicPr>
          <p:cNvPr id="8" name="Picture 37" descr="0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5" y="79621"/>
            <a:ext cx="2394255" cy="5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4" name="Picture 2" descr="https://encrypted-tbn1.google.com/images?q=tbn:ANd9GcTn9JBXSjgqvLsu37efSBrG-OLgawGuS9yPqfUw4BYfDTxkH78n"/>
          <p:cNvPicPr>
            <a:picLocks noChangeAspect="1" noChangeArrowheads="1"/>
          </p:cNvPicPr>
          <p:nvPr/>
        </p:nvPicPr>
        <p:blipFill rotWithShape="1">
          <a:blip r:embed="rId4">
            <a:extLst>
              <a:ext uri="{28A0092B-C50C-407E-A947-70E740481C1C}">
                <a14:useLocalDpi xmlns:a14="http://schemas.microsoft.com/office/drawing/2010/main" val="0"/>
              </a:ext>
            </a:extLst>
          </a:blip>
          <a:srcRect t="24842"/>
          <a:stretch/>
        </p:blipFill>
        <p:spPr bwMode="auto">
          <a:xfrm>
            <a:off x="6705600" y="-1"/>
            <a:ext cx="2438400" cy="11526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652642"/>
            <a:ext cx="4572000" cy="215444"/>
          </a:xfrm>
          <a:prstGeom prst="rect">
            <a:avLst/>
          </a:prstGeom>
        </p:spPr>
        <p:txBody>
          <a:bodyPr>
            <a:spAutoFit/>
          </a:bodyPr>
          <a:lstStyle/>
          <a:p>
            <a:r>
              <a:rPr lang="en-US" sz="800" dirty="0">
                <a:hlinkClick r:id="rId5"/>
              </a:rPr>
              <a:t>http://lslwww.epfl.ch/pages/embryonics/thesis/Chapter3.html</a:t>
            </a:r>
            <a:endParaRPr lang="en-US" sz="800" dirty="0"/>
          </a:p>
        </p:txBody>
      </p:sp>
      <p:sp>
        <p:nvSpPr>
          <p:cNvPr id="6" name="AutoShape 2"/>
          <p:cNvSpPr>
            <a:spLocks/>
          </p:cNvSpPr>
          <p:nvPr/>
        </p:nvSpPr>
        <p:spPr bwMode="auto">
          <a:xfrm>
            <a:off x="4080701" y="2947988"/>
            <a:ext cx="255588" cy="793750"/>
          </a:xfrm>
          <a:prstGeom prst="leftBrace">
            <a:avLst>
              <a:gd name="adj1" fmla="val 2588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3"/>
          <p:cNvSpPr txBox="1">
            <a:spLocks noChangeArrowheads="1"/>
          </p:cNvSpPr>
          <p:nvPr/>
        </p:nvSpPr>
        <p:spPr bwMode="auto">
          <a:xfrm>
            <a:off x="3623501" y="31003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a:t>
            </a:r>
          </a:p>
        </p:txBody>
      </p:sp>
      <p:grpSp>
        <p:nvGrpSpPr>
          <p:cNvPr id="10" name="Group 4"/>
          <p:cNvGrpSpPr>
            <a:grpSpLocks/>
          </p:cNvGrpSpPr>
          <p:nvPr/>
        </p:nvGrpSpPr>
        <p:grpSpPr bwMode="auto">
          <a:xfrm>
            <a:off x="4461701" y="2871788"/>
            <a:ext cx="1222375" cy="946150"/>
            <a:chOff x="768" y="604"/>
            <a:chExt cx="770" cy="596"/>
          </a:xfrm>
        </p:grpSpPr>
        <p:grpSp>
          <p:nvGrpSpPr>
            <p:cNvPr id="11" name="Group 5"/>
            <p:cNvGrpSpPr>
              <a:grpSpLocks/>
            </p:cNvGrpSpPr>
            <p:nvPr/>
          </p:nvGrpSpPr>
          <p:grpSpPr bwMode="auto">
            <a:xfrm>
              <a:off x="1152" y="768"/>
              <a:ext cx="386" cy="212"/>
              <a:chOff x="3550" y="2352"/>
              <a:chExt cx="386" cy="212"/>
            </a:xfrm>
          </p:grpSpPr>
          <p:sp>
            <p:nvSpPr>
              <p:cNvPr id="24" name="Rectangle 6"/>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Text Box 7"/>
              <p:cNvSpPr txBox="1">
                <a:spLocks noChangeArrowheads="1"/>
              </p:cNvSpPr>
              <p:nvPr/>
            </p:nvSpPr>
            <p:spPr bwMode="auto">
              <a:xfrm>
                <a:off x="3550" y="2352"/>
                <a:ext cx="3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MAJ</a:t>
                </a:r>
              </a:p>
            </p:txBody>
          </p:sp>
        </p:grpSp>
        <p:sp>
          <p:nvSpPr>
            <p:cNvPr id="12" name="Line 8"/>
            <p:cNvSpPr>
              <a:spLocks noChangeShapeType="1"/>
            </p:cNvSpPr>
            <p:nvPr/>
          </p:nvSpPr>
          <p:spPr bwMode="auto">
            <a:xfrm>
              <a:off x="909" y="720"/>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9"/>
            <p:cNvSpPr>
              <a:spLocks noChangeShapeType="1"/>
            </p:cNvSpPr>
            <p:nvPr/>
          </p:nvSpPr>
          <p:spPr bwMode="auto">
            <a:xfrm>
              <a:off x="909" y="912"/>
              <a:ext cx="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0"/>
            <p:cNvSpPr>
              <a:spLocks noChangeShapeType="1"/>
            </p:cNvSpPr>
            <p:nvPr/>
          </p:nvSpPr>
          <p:spPr bwMode="auto">
            <a:xfrm flipV="1">
              <a:off x="909" y="912"/>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 name="Group 11"/>
            <p:cNvGrpSpPr>
              <a:grpSpLocks/>
            </p:cNvGrpSpPr>
            <p:nvPr/>
          </p:nvGrpSpPr>
          <p:grpSpPr bwMode="auto">
            <a:xfrm>
              <a:off x="770" y="988"/>
              <a:ext cx="194" cy="212"/>
              <a:chOff x="3550" y="2352"/>
              <a:chExt cx="194" cy="212"/>
            </a:xfrm>
          </p:grpSpPr>
          <p:sp>
            <p:nvSpPr>
              <p:cNvPr id="22" name="Rectangle 12"/>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13"/>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16" name="Group 14"/>
            <p:cNvGrpSpPr>
              <a:grpSpLocks/>
            </p:cNvGrpSpPr>
            <p:nvPr/>
          </p:nvGrpSpPr>
          <p:grpSpPr bwMode="auto">
            <a:xfrm>
              <a:off x="770" y="796"/>
              <a:ext cx="194" cy="212"/>
              <a:chOff x="3550" y="2352"/>
              <a:chExt cx="194" cy="212"/>
            </a:xfrm>
          </p:grpSpPr>
          <p:sp>
            <p:nvSpPr>
              <p:cNvPr id="20" name="Rectangle 15"/>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6"/>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17" name="Group 17"/>
            <p:cNvGrpSpPr>
              <a:grpSpLocks/>
            </p:cNvGrpSpPr>
            <p:nvPr/>
          </p:nvGrpSpPr>
          <p:grpSpPr bwMode="auto">
            <a:xfrm>
              <a:off x="768" y="604"/>
              <a:ext cx="194" cy="212"/>
              <a:chOff x="3550" y="2352"/>
              <a:chExt cx="194" cy="212"/>
            </a:xfrm>
          </p:grpSpPr>
          <p:sp>
            <p:nvSpPr>
              <p:cNvPr id="18" name="Rectangle 18"/>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19"/>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grpSp>
        <p:nvGrpSpPr>
          <p:cNvPr id="26" name="Group 20"/>
          <p:cNvGrpSpPr>
            <a:grpSpLocks/>
          </p:cNvGrpSpPr>
          <p:nvPr/>
        </p:nvGrpSpPr>
        <p:grpSpPr bwMode="auto">
          <a:xfrm>
            <a:off x="6061901" y="4167188"/>
            <a:ext cx="612775" cy="336550"/>
            <a:chOff x="3550" y="2352"/>
            <a:chExt cx="386" cy="212"/>
          </a:xfrm>
        </p:grpSpPr>
        <p:sp>
          <p:nvSpPr>
            <p:cNvPr id="27" name="Rectangle 21"/>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22"/>
            <p:cNvSpPr txBox="1">
              <a:spLocks noChangeArrowheads="1"/>
            </p:cNvSpPr>
            <p:nvPr/>
          </p:nvSpPr>
          <p:spPr bwMode="auto">
            <a:xfrm>
              <a:off x="3550" y="2352"/>
              <a:ext cx="3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MAJ</a:t>
              </a:r>
            </a:p>
          </p:txBody>
        </p:sp>
      </p:grpSp>
      <p:grpSp>
        <p:nvGrpSpPr>
          <p:cNvPr id="29" name="Group 23"/>
          <p:cNvGrpSpPr>
            <a:grpSpLocks/>
          </p:cNvGrpSpPr>
          <p:nvPr/>
        </p:nvGrpSpPr>
        <p:grpSpPr bwMode="auto">
          <a:xfrm>
            <a:off x="4461701" y="3906838"/>
            <a:ext cx="1222375" cy="946150"/>
            <a:chOff x="768" y="604"/>
            <a:chExt cx="770" cy="596"/>
          </a:xfrm>
        </p:grpSpPr>
        <p:grpSp>
          <p:nvGrpSpPr>
            <p:cNvPr id="30" name="Group 24"/>
            <p:cNvGrpSpPr>
              <a:grpSpLocks/>
            </p:cNvGrpSpPr>
            <p:nvPr/>
          </p:nvGrpSpPr>
          <p:grpSpPr bwMode="auto">
            <a:xfrm>
              <a:off x="1152" y="768"/>
              <a:ext cx="386" cy="212"/>
              <a:chOff x="3550" y="2352"/>
              <a:chExt cx="386" cy="212"/>
            </a:xfrm>
          </p:grpSpPr>
          <p:sp>
            <p:nvSpPr>
              <p:cNvPr id="43" name="Rectangle 25"/>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Text Box 26"/>
              <p:cNvSpPr txBox="1">
                <a:spLocks noChangeArrowheads="1"/>
              </p:cNvSpPr>
              <p:nvPr/>
            </p:nvSpPr>
            <p:spPr bwMode="auto">
              <a:xfrm>
                <a:off x="3550" y="2352"/>
                <a:ext cx="3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MAJ</a:t>
                </a:r>
              </a:p>
            </p:txBody>
          </p:sp>
        </p:grpSp>
        <p:sp>
          <p:nvSpPr>
            <p:cNvPr id="31" name="Line 27"/>
            <p:cNvSpPr>
              <a:spLocks noChangeShapeType="1"/>
            </p:cNvSpPr>
            <p:nvPr/>
          </p:nvSpPr>
          <p:spPr bwMode="auto">
            <a:xfrm>
              <a:off x="909" y="720"/>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8"/>
            <p:cNvSpPr>
              <a:spLocks noChangeShapeType="1"/>
            </p:cNvSpPr>
            <p:nvPr/>
          </p:nvSpPr>
          <p:spPr bwMode="auto">
            <a:xfrm>
              <a:off x="909" y="912"/>
              <a:ext cx="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9"/>
            <p:cNvSpPr>
              <a:spLocks noChangeShapeType="1"/>
            </p:cNvSpPr>
            <p:nvPr/>
          </p:nvSpPr>
          <p:spPr bwMode="auto">
            <a:xfrm flipV="1">
              <a:off x="909" y="912"/>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4" name="Group 30"/>
            <p:cNvGrpSpPr>
              <a:grpSpLocks/>
            </p:cNvGrpSpPr>
            <p:nvPr/>
          </p:nvGrpSpPr>
          <p:grpSpPr bwMode="auto">
            <a:xfrm>
              <a:off x="770" y="988"/>
              <a:ext cx="194" cy="212"/>
              <a:chOff x="3550" y="2352"/>
              <a:chExt cx="194" cy="212"/>
            </a:xfrm>
          </p:grpSpPr>
          <p:sp>
            <p:nvSpPr>
              <p:cNvPr id="41" name="Rectangle 31"/>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Text Box 32"/>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35" name="Group 33"/>
            <p:cNvGrpSpPr>
              <a:grpSpLocks/>
            </p:cNvGrpSpPr>
            <p:nvPr/>
          </p:nvGrpSpPr>
          <p:grpSpPr bwMode="auto">
            <a:xfrm>
              <a:off x="770" y="796"/>
              <a:ext cx="194" cy="212"/>
              <a:chOff x="3550" y="2352"/>
              <a:chExt cx="194" cy="212"/>
            </a:xfrm>
          </p:grpSpPr>
          <p:sp>
            <p:nvSpPr>
              <p:cNvPr id="39" name="Rectangle 34"/>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Text Box 35"/>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36" name="Group 36"/>
            <p:cNvGrpSpPr>
              <a:grpSpLocks/>
            </p:cNvGrpSpPr>
            <p:nvPr/>
          </p:nvGrpSpPr>
          <p:grpSpPr bwMode="auto">
            <a:xfrm>
              <a:off x="768" y="604"/>
              <a:ext cx="194" cy="212"/>
              <a:chOff x="3550" y="2352"/>
              <a:chExt cx="194" cy="212"/>
            </a:xfrm>
          </p:grpSpPr>
          <p:sp>
            <p:nvSpPr>
              <p:cNvPr id="37" name="Rectangle 37"/>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Text Box 38"/>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grpSp>
        <p:nvGrpSpPr>
          <p:cNvPr id="45" name="Group 39"/>
          <p:cNvGrpSpPr>
            <a:grpSpLocks/>
          </p:cNvGrpSpPr>
          <p:nvPr/>
        </p:nvGrpSpPr>
        <p:grpSpPr bwMode="auto">
          <a:xfrm>
            <a:off x="4461701" y="4897438"/>
            <a:ext cx="1222375" cy="946150"/>
            <a:chOff x="768" y="604"/>
            <a:chExt cx="770" cy="596"/>
          </a:xfrm>
        </p:grpSpPr>
        <p:grpSp>
          <p:nvGrpSpPr>
            <p:cNvPr id="46" name="Group 40"/>
            <p:cNvGrpSpPr>
              <a:grpSpLocks/>
            </p:cNvGrpSpPr>
            <p:nvPr/>
          </p:nvGrpSpPr>
          <p:grpSpPr bwMode="auto">
            <a:xfrm>
              <a:off x="1152" y="768"/>
              <a:ext cx="386" cy="212"/>
              <a:chOff x="3550" y="2352"/>
              <a:chExt cx="386" cy="212"/>
            </a:xfrm>
          </p:grpSpPr>
          <p:sp>
            <p:nvSpPr>
              <p:cNvPr id="59" name="Rectangle 41"/>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Text Box 42"/>
              <p:cNvSpPr txBox="1">
                <a:spLocks noChangeArrowheads="1"/>
              </p:cNvSpPr>
              <p:nvPr/>
            </p:nvSpPr>
            <p:spPr bwMode="auto">
              <a:xfrm>
                <a:off x="3550" y="2352"/>
                <a:ext cx="3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MAJ</a:t>
                </a:r>
              </a:p>
            </p:txBody>
          </p:sp>
        </p:grpSp>
        <p:sp>
          <p:nvSpPr>
            <p:cNvPr id="47" name="Line 43"/>
            <p:cNvSpPr>
              <a:spLocks noChangeShapeType="1"/>
            </p:cNvSpPr>
            <p:nvPr/>
          </p:nvSpPr>
          <p:spPr bwMode="auto">
            <a:xfrm>
              <a:off x="909" y="720"/>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4"/>
            <p:cNvSpPr>
              <a:spLocks noChangeShapeType="1"/>
            </p:cNvSpPr>
            <p:nvPr/>
          </p:nvSpPr>
          <p:spPr bwMode="auto">
            <a:xfrm>
              <a:off x="909" y="912"/>
              <a:ext cx="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45"/>
            <p:cNvSpPr>
              <a:spLocks noChangeShapeType="1"/>
            </p:cNvSpPr>
            <p:nvPr/>
          </p:nvSpPr>
          <p:spPr bwMode="auto">
            <a:xfrm flipV="1">
              <a:off x="909" y="912"/>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0" name="Group 46"/>
            <p:cNvGrpSpPr>
              <a:grpSpLocks/>
            </p:cNvGrpSpPr>
            <p:nvPr/>
          </p:nvGrpSpPr>
          <p:grpSpPr bwMode="auto">
            <a:xfrm>
              <a:off x="770" y="988"/>
              <a:ext cx="194" cy="212"/>
              <a:chOff x="3550" y="2352"/>
              <a:chExt cx="194" cy="212"/>
            </a:xfrm>
          </p:grpSpPr>
          <p:sp>
            <p:nvSpPr>
              <p:cNvPr id="57" name="Rectangle 47"/>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Text Box 48"/>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51" name="Group 49"/>
            <p:cNvGrpSpPr>
              <a:grpSpLocks/>
            </p:cNvGrpSpPr>
            <p:nvPr/>
          </p:nvGrpSpPr>
          <p:grpSpPr bwMode="auto">
            <a:xfrm>
              <a:off x="770" y="796"/>
              <a:ext cx="194" cy="212"/>
              <a:chOff x="3550" y="2352"/>
              <a:chExt cx="194" cy="212"/>
            </a:xfrm>
          </p:grpSpPr>
          <p:sp>
            <p:nvSpPr>
              <p:cNvPr id="55" name="Rectangle 50"/>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Text Box 51"/>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52" name="Group 52"/>
            <p:cNvGrpSpPr>
              <a:grpSpLocks/>
            </p:cNvGrpSpPr>
            <p:nvPr/>
          </p:nvGrpSpPr>
          <p:grpSpPr bwMode="auto">
            <a:xfrm>
              <a:off x="768" y="604"/>
              <a:ext cx="194" cy="212"/>
              <a:chOff x="3550" y="2352"/>
              <a:chExt cx="194" cy="212"/>
            </a:xfrm>
          </p:grpSpPr>
          <p:sp>
            <p:nvSpPr>
              <p:cNvPr id="53" name="Rectangle 53"/>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Text Box 54"/>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sp>
        <p:nvSpPr>
          <p:cNvPr id="61" name="Line 55"/>
          <p:cNvSpPr>
            <a:spLocks noChangeShapeType="1"/>
          </p:cNvSpPr>
          <p:nvPr/>
        </p:nvSpPr>
        <p:spPr bwMode="auto">
          <a:xfrm>
            <a:off x="5299901" y="3328988"/>
            <a:ext cx="7620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56"/>
          <p:cNvSpPr>
            <a:spLocks noChangeShapeType="1"/>
          </p:cNvSpPr>
          <p:nvPr/>
        </p:nvSpPr>
        <p:spPr bwMode="auto">
          <a:xfrm>
            <a:off x="5299901" y="4395788"/>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57"/>
          <p:cNvSpPr>
            <a:spLocks noChangeShapeType="1"/>
          </p:cNvSpPr>
          <p:nvPr/>
        </p:nvSpPr>
        <p:spPr bwMode="auto">
          <a:xfrm flipV="1">
            <a:off x="5299901" y="4395788"/>
            <a:ext cx="7620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AutoShape 58"/>
          <p:cNvSpPr>
            <a:spLocks/>
          </p:cNvSpPr>
          <p:nvPr/>
        </p:nvSpPr>
        <p:spPr bwMode="auto">
          <a:xfrm rot="16200000">
            <a:off x="5604701" y="5310188"/>
            <a:ext cx="457200" cy="1219200"/>
          </a:xfrm>
          <a:prstGeom prst="leftBrace">
            <a:avLst>
              <a:gd name="adj1" fmla="val 2222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Text Box 59"/>
          <p:cNvSpPr txBox="1">
            <a:spLocks noChangeArrowheads="1"/>
          </p:cNvSpPr>
          <p:nvPr/>
        </p:nvSpPr>
        <p:spPr bwMode="auto">
          <a:xfrm>
            <a:off x="5623751" y="6035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k</a:t>
            </a:r>
          </a:p>
        </p:txBody>
      </p:sp>
    </p:spTree>
    <p:extLst>
      <p:ext uri="{BB962C8B-B14F-4D97-AF65-F5344CB8AC3E}">
        <p14:creationId xmlns:p14="http://schemas.microsoft.com/office/powerpoint/2010/main" val="1831553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AutoShape 268"/>
          <p:cNvSpPr>
            <a:spLocks noChangeAspect="1" noChangeArrowheads="1" noTextEdit="1"/>
          </p:cNvSpPr>
          <p:nvPr/>
        </p:nvSpPr>
        <p:spPr bwMode="auto">
          <a:xfrm>
            <a:off x="6934200" y="228600"/>
            <a:ext cx="39449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53603" name="Group 227"/>
          <p:cNvGrpSpPr>
            <a:grpSpLocks/>
          </p:cNvGrpSpPr>
          <p:nvPr/>
        </p:nvGrpSpPr>
        <p:grpSpPr bwMode="auto">
          <a:xfrm>
            <a:off x="6934200" y="457200"/>
            <a:ext cx="1828800" cy="1905000"/>
            <a:chOff x="1584" y="1104"/>
            <a:chExt cx="1152" cy="1200"/>
          </a:xfrm>
        </p:grpSpPr>
        <p:sp>
          <p:nvSpPr>
            <p:cNvPr id="153653" name="Rectangle 267"/>
            <p:cNvSpPr>
              <a:spLocks noChangeArrowheads="1"/>
            </p:cNvSpPr>
            <p:nvPr/>
          </p:nvSpPr>
          <p:spPr bwMode="auto">
            <a:xfrm>
              <a:off x="1584" y="1104"/>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54" name="Rectangle 266"/>
            <p:cNvSpPr>
              <a:spLocks noChangeArrowheads="1"/>
            </p:cNvSpPr>
            <p:nvPr/>
          </p:nvSpPr>
          <p:spPr bwMode="auto">
            <a:xfrm>
              <a:off x="1824" y="1104"/>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55" name="Rectangle 265"/>
            <p:cNvSpPr>
              <a:spLocks noChangeArrowheads="1"/>
            </p:cNvSpPr>
            <p:nvPr/>
          </p:nvSpPr>
          <p:spPr bwMode="auto">
            <a:xfrm>
              <a:off x="2064" y="1104"/>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56" name="Rectangle 264"/>
            <p:cNvSpPr>
              <a:spLocks noChangeArrowheads="1"/>
            </p:cNvSpPr>
            <p:nvPr/>
          </p:nvSpPr>
          <p:spPr bwMode="auto">
            <a:xfrm>
              <a:off x="1584" y="1344"/>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57" name="Rectangle 263"/>
            <p:cNvSpPr>
              <a:spLocks noChangeArrowheads="1"/>
            </p:cNvSpPr>
            <p:nvPr/>
          </p:nvSpPr>
          <p:spPr bwMode="auto">
            <a:xfrm>
              <a:off x="1824" y="1344"/>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58" name="Rectangle 262"/>
            <p:cNvSpPr>
              <a:spLocks noChangeArrowheads="1"/>
            </p:cNvSpPr>
            <p:nvPr/>
          </p:nvSpPr>
          <p:spPr bwMode="auto">
            <a:xfrm>
              <a:off x="2064" y="1344"/>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59" name="Rectangle 261"/>
            <p:cNvSpPr>
              <a:spLocks noChangeArrowheads="1"/>
            </p:cNvSpPr>
            <p:nvPr/>
          </p:nvSpPr>
          <p:spPr bwMode="auto">
            <a:xfrm>
              <a:off x="1584" y="1584"/>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60" name="Rectangle 260"/>
            <p:cNvSpPr>
              <a:spLocks noChangeArrowheads="1"/>
            </p:cNvSpPr>
            <p:nvPr/>
          </p:nvSpPr>
          <p:spPr bwMode="auto">
            <a:xfrm>
              <a:off x="1824" y="1584"/>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61" name="Rectangle 259"/>
            <p:cNvSpPr>
              <a:spLocks noChangeArrowheads="1"/>
            </p:cNvSpPr>
            <p:nvPr/>
          </p:nvSpPr>
          <p:spPr bwMode="auto">
            <a:xfrm>
              <a:off x="2064" y="1584"/>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62" name="Rectangle 258"/>
            <p:cNvSpPr>
              <a:spLocks noChangeArrowheads="1"/>
            </p:cNvSpPr>
            <p:nvPr/>
          </p:nvSpPr>
          <p:spPr bwMode="auto">
            <a:xfrm>
              <a:off x="1584" y="2112"/>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63" name="Rectangle 257"/>
            <p:cNvSpPr>
              <a:spLocks noChangeArrowheads="1"/>
            </p:cNvSpPr>
            <p:nvPr/>
          </p:nvSpPr>
          <p:spPr bwMode="auto">
            <a:xfrm>
              <a:off x="1824" y="2112"/>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64" name="Rectangle 256"/>
            <p:cNvSpPr>
              <a:spLocks noChangeArrowheads="1"/>
            </p:cNvSpPr>
            <p:nvPr/>
          </p:nvSpPr>
          <p:spPr bwMode="auto">
            <a:xfrm>
              <a:off x="2064" y="2112"/>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65" name="Rectangle 255"/>
            <p:cNvSpPr>
              <a:spLocks noChangeArrowheads="1"/>
            </p:cNvSpPr>
            <p:nvPr/>
          </p:nvSpPr>
          <p:spPr bwMode="auto">
            <a:xfrm>
              <a:off x="2544" y="1104"/>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66" name="Rectangle 254"/>
            <p:cNvSpPr>
              <a:spLocks noChangeArrowheads="1"/>
            </p:cNvSpPr>
            <p:nvPr/>
          </p:nvSpPr>
          <p:spPr bwMode="auto">
            <a:xfrm>
              <a:off x="2544" y="1344"/>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67" name="Rectangle 253"/>
            <p:cNvSpPr>
              <a:spLocks noChangeArrowheads="1"/>
            </p:cNvSpPr>
            <p:nvPr/>
          </p:nvSpPr>
          <p:spPr bwMode="auto">
            <a:xfrm>
              <a:off x="2544" y="1584"/>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68" name="Rectangle 252"/>
            <p:cNvSpPr>
              <a:spLocks noChangeArrowheads="1"/>
            </p:cNvSpPr>
            <p:nvPr/>
          </p:nvSpPr>
          <p:spPr bwMode="auto">
            <a:xfrm>
              <a:off x="2544" y="2112"/>
              <a:ext cx="192" cy="192"/>
            </a:xfrm>
            <a:prstGeom prst="rect">
              <a:avLst/>
            </a:prstGeom>
            <a:solidFill>
              <a:srgbClr val="FF9900"/>
            </a:solidFill>
            <a:ln w="9525">
              <a:solidFill>
                <a:srgbClr val="000000"/>
              </a:solidFill>
              <a:miter lim="800000"/>
              <a:headEnd/>
              <a:tailEnd/>
            </a:ln>
          </p:spPr>
          <p:txBody>
            <a:bodyPr anchor="ctr"/>
            <a:lstStyle/>
            <a:p>
              <a:endParaRPr lang="en-US"/>
            </a:p>
          </p:txBody>
        </p:sp>
        <p:sp>
          <p:nvSpPr>
            <p:cNvPr id="153669" name="Oval 251"/>
            <p:cNvSpPr>
              <a:spLocks noChangeArrowheads="1"/>
            </p:cNvSpPr>
            <p:nvPr/>
          </p:nvSpPr>
          <p:spPr bwMode="auto">
            <a:xfrm>
              <a:off x="1640" y="1824"/>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70" name="Oval 250"/>
            <p:cNvSpPr>
              <a:spLocks noChangeArrowheads="1"/>
            </p:cNvSpPr>
            <p:nvPr/>
          </p:nvSpPr>
          <p:spPr bwMode="auto">
            <a:xfrm>
              <a:off x="1640" y="1920"/>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71" name="Oval 249"/>
            <p:cNvSpPr>
              <a:spLocks noChangeArrowheads="1"/>
            </p:cNvSpPr>
            <p:nvPr/>
          </p:nvSpPr>
          <p:spPr bwMode="auto">
            <a:xfrm>
              <a:off x="1640" y="2016"/>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72" name="Oval 248"/>
            <p:cNvSpPr>
              <a:spLocks noChangeArrowheads="1"/>
            </p:cNvSpPr>
            <p:nvPr/>
          </p:nvSpPr>
          <p:spPr bwMode="auto">
            <a:xfrm>
              <a:off x="2608" y="1824"/>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73" name="Oval 247"/>
            <p:cNvSpPr>
              <a:spLocks noChangeArrowheads="1"/>
            </p:cNvSpPr>
            <p:nvPr/>
          </p:nvSpPr>
          <p:spPr bwMode="auto">
            <a:xfrm>
              <a:off x="2608" y="1920"/>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74" name="Oval 246"/>
            <p:cNvSpPr>
              <a:spLocks noChangeArrowheads="1"/>
            </p:cNvSpPr>
            <p:nvPr/>
          </p:nvSpPr>
          <p:spPr bwMode="auto">
            <a:xfrm>
              <a:off x="2608" y="2016"/>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75" name="Oval 245"/>
            <p:cNvSpPr>
              <a:spLocks noChangeArrowheads="1"/>
            </p:cNvSpPr>
            <p:nvPr/>
          </p:nvSpPr>
          <p:spPr bwMode="auto">
            <a:xfrm>
              <a:off x="2136" y="1824"/>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76" name="Oval 244"/>
            <p:cNvSpPr>
              <a:spLocks noChangeArrowheads="1"/>
            </p:cNvSpPr>
            <p:nvPr/>
          </p:nvSpPr>
          <p:spPr bwMode="auto">
            <a:xfrm>
              <a:off x="2136" y="1920"/>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77" name="Oval 243"/>
            <p:cNvSpPr>
              <a:spLocks noChangeArrowheads="1"/>
            </p:cNvSpPr>
            <p:nvPr/>
          </p:nvSpPr>
          <p:spPr bwMode="auto">
            <a:xfrm>
              <a:off x="2136" y="2016"/>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78" name="Oval 242"/>
            <p:cNvSpPr>
              <a:spLocks noChangeArrowheads="1"/>
            </p:cNvSpPr>
            <p:nvPr/>
          </p:nvSpPr>
          <p:spPr bwMode="auto">
            <a:xfrm>
              <a:off x="1888" y="1824"/>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79" name="Oval 241"/>
            <p:cNvSpPr>
              <a:spLocks noChangeArrowheads="1"/>
            </p:cNvSpPr>
            <p:nvPr/>
          </p:nvSpPr>
          <p:spPr bwMode="auto">
            <a:xfrm>
              <a:off x="1888" y="1920"/>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80" name="Oval 240"/>
            <p:cNvSpPr>
              <a:spLocks noChangeArrowheads="1"/>
            </p:cNvSpPr>
            <p:nvPr/>
          </p:nvSpPr>
          <p:spPr bwMode="auto">
            <a:xfrm>
              <a:off x="1888" y="2016"/>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81" name="Oval 239"/>
            <p:cNvSpPr>
              <a:spLocks noChangeArrowheads="1"/>
            </p:cNvSpPr>
            <p:nvPr/>
          </p:nvSpPr>
          <p:spPr bwMode="auto">
            <a:xfrm>
              <a:off x="2296" y="1176"/>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82" name="Oval 238"/>
            <p:cNvSpPr>
              <a:spLocks noChangeArrowheads="1"/>
            </p:cNvSpPr>
            <p:nvPr/>
          </p:nvSpPr>
          <p:spPr bwMode="auto">
            <a:xfrm>
              <a:off x="2374" y="1173"/>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83" name="Oval 237"/>
            <p:cNvSpPr>
              <a:spLocks noChangeArrowheads="1"/>
            </p:cNvSpPr>
            <p:nvPr/>
          </p:nvSpPr>
          <p:spPr bwMode="auto">
            <a:xfrm>
              <a:off x="2464" y="1176"/>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84" name="Oval 236"/>
            <p:cNvSpPr>
              <a:spLocks noChangeArrowheads="1"/>
            </p:cNvSpPr>
            <p:nvPr/>
          </p:nvSpPr>
          <p:spPr bwMode="auto">
            <a:xfrm>
              <a:off x="2304" y="1416"/>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85" name="Oval 235"/>
            <p:cNvSpPr>
              <a:spLocks noChangeArrowheads="1"/>
            </p:cNvSpPr>
            <p:nvPr/>
          </p:nvSpPr>
          <p:spPr bwMode="auto">
            <a:xfrm>
              <a:off x="2382" y="1413"/>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86" name="Oval 234"/>
            <p:cNvSpPr>
              <a:spLocks noChangeArrowheads="1"/>
            </p:cNvSpPr>
            <p:nvPr/>
          </p:nvSpPr>
          <p:spPr bwMode="auto">
            <a:xfrm>
              <a:off x="2472" y="1416"/>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87" name="Oval 233"/>
            <p:cNvSpPr>
              <a:spLocks noChangeArrowheads="1"/>
            </p:cNvSpPr>
            <p:nvPr/>
          </p:nvSpPr>
          <p:spPr bwMode="auto">
            <a:xfrm>
              <a:off x="2296" y="1648"/>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88" name="Oval 232"/>
            <p:cNvSpPr>
              <a:spLocks noChangeArrowheads="1"/>
            </p:cNvSpPr>
            <p:nvPr/>
          </p:nvSpPr>
          <p:spPr bwMode="auto">
            <a:xfrm>
              <a:off x="2374" y="1645"/>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89" name="Oval 231"/>
            <p:cNvSpPr>
              <a:spLocks noChangeArrowheads="1"/>
            </p:cNvSpPr>
            <p:nvPr/>
          </p:nvSpPr>
          <p:spPr bwMode="auto">
            <a:xfrm>
              <a:off x="2464" y="1648"/>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90" name="Oval 230"/>
            <p:cNvSpPr>
              <a:spLocks noChangeArrowheads="1"/>
            </p:cNvSpPr>
            <p:nvPr/>
          </p:nvSpPr>
          <p:spPr bwMode="auto">
            <a:xfrm>
              <a:off x="2296" y="2200"/>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91" name="Oval 229"/>
            <p:cNvSpPr>
              <a:spLocks noChangeArrowheads="1"/>
            </p:cNvSpPr>
            <p:nvPr/>
          </p:nvSpPr>
          <p:spPr bwMode="auto">
            <a:xfrm>
              <a:off x="2374" y="2197"/>
              <a:ext cx="48" cy="48"/>
            </a:xfrm>
            <a:prstGeom prst="ellipse">
              <a:avLst/>
            </a:prstGeom>
            <a:solidFill>
              <a:srgbClr val="000000"/>
            </a:solidFill>
            <a:ln w="9525">
              <a:solidFill>
                <a:srgbClr val="000000"/>
              </a:solidFill>
              <a:round/>
              <a:headEnd/>
              <a:tailEnd/>
            </a:ln>
          </p:spPr>
          <p:txBody>
            <a:bodyPr anchor="ctr"/>
            <a:lstStyle/>
            <a:p>
              <a:endParaRPr lang="en-US"/>
            </a:p>
          </p:txBody>
        </p:sp>
        <p:sp>
          <p:nvSpPr>
            <p:cNvPr id="153692" name="Oval 228"/>
            <p:cNvSpPr>
              <a:spLocks noChangeArrowheads="1"/>
            </p:cNvSpPr>
            <p:nvPr/>
          </p:nvSpPr>
          <p:spPr bwMode="auto">
            <a:xfrm>
              <a:off x="2464" y="2200"/>
              <a:ext cx="48" cy="48"/>
            </a:xfrm>
            <a:prstGeom prst="ellipse">
              <a:avLst/>
            </a:prstGeom>
            <a:solidFill>
              <a:srgbClr val="000000"/>
            </a:solidFill>
            <a:ln w="9525">
              <a:solidFill>
                <a:srgbClr val="000000"/>
              </a:solidFill>
              <a:round/>
              <a:headEnd/>
              <a:tailEnd/>
            </a:ln>
          </p:spPr>
          <p:txBody>
            <a:bodyPr anchor="ctr"/>
            <a:lstStyle/>
            <a:p>
              <a:endParaRPr lang="en-US"/>
            </a:p>
          </p:txBody>
        </p:sp>
      </p:grpSp>
      <p:sp>
        <p:nvSpPr>
          <p:cNvPr id="153604" name="Text Box 226"/>
          <p:cNvSpPr txBox="1">
            <a:spLocks noChangeArrowheads="1"/>
          </p:cNvSpPr>
          <p:nvPr/>
        </p:nvSpPr>
        <p:spPr bwMode="auto">
          <a:xfrm>
            <a:off x="5181600" y="914400"/>
            <a:ext cx="1643063" cy="4572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b="1" i="1">
                <a:solidFill>
                  <a:srgbClr val="000000"/>
                </a:solidFill>
                <a:ea typeface="Batang" pitchFamily="18" charset="-127"/>
              </a:rPr>
              <a:t>N</a:t>
            </a:r>
            <a:r>
              <a:rPr lang="en-US" b="1">
                <a:solidFill>
                  <a:srgbClr val="000000"/>
                </a:solidFill>
                <a:ea typeface="Batang" pitchFamily="18" charset="-127"/>
              </a:rPr>
              <a:t> Devices</a:t>
            </a:r>
            <a:endParaRPr lang="en-US">
              <a:latin typeface="Times New Roman" pitchFamily="18" charset="0"/>
              <a:ea typeface="Batang" pitchFamily="18" charset="-127"/>
            </a:endParaRPr>
          </a:p>
        </p:txBody>
      </p:sp>
      <p:sp>
        <p:nvSpPr>
          <p:cNvPr id="153605" name="Rectangle 269"/>
          <p:cNvSpPr>
            <a:spLocks noChangeArrowheads="1"/>
          </p:cNvSpPr>
          <p:nvPr/>
        </p:nvSpPr>
        <p:spPr bwMode="auto">
          <a:xfrm>
            <a:off x="0" y="-44450"/>
            <a:ext cx="9144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b="1">
                <a:latin typeface="Times New Roman" pitchFamily="18" charset="0"/>
                <a:ea typeface="Batang" pitchFamily="18" charset="-127"/>
                <a:cs typeface="Times New Roman" pitchFamily="18" charset="0"/>
              </a:rPr>
              <a:t>Yielding N Devices with Error Correction</a:t>
            </a:r>
            <a:endParaRPr lang="en-US">
              <a:ea typeface="Batang" pitchFamily="18" charset="-127"/>
              <a:cs typeface="Times New Roman" pitchFamily="18" charset="0"/>
            </a:endParaRPr>
          </a:p>
          <a:p>
            <a:pPr algn="ctr" eaLnBrk="0" hangingPunct="0"/>
            <a:r>
              <a:rPr lang="en-US" sz="1000" b="1">
                <a:latin typeface="Times New Roman" pitchFamily="18" charset="0"/>
                <a:ea typeface="Batang" pitchFamily="18" charset="-127"/>
                <a:cs typeface="Times New Roman" pitchFamily="18" charset="0"/>
              </a:rPr>
              <a:t>(Why A Small Amount of Error Correction Has A Very Large Effect)</a:t>
            </a:r>
            <a:endParaRPr lang="en-US" sz="1100">
              <a:ea typeface="Batang" pitchFamily="18" charset="-127"/>
              <a:cs typeface="Times New Roman" pitchFamily="18" charset="0"/>
            </a:endParaRPr>
          </a:p>
          <a:p>
            <a:pPr algn="ctr" eaLnBrk="0" hangingPunct="0"/>
            <a:r>
              <a:rPr lang="en-US" sz="1000" b="1">
                <a:latin typeface="Times New Roman" pitchFamily="18" charset="0"/>
                <a:ea typeface="Batang" pitchFamily="18" charset="-127"/>
                <a:cs typeface="Times New Roman" pitchFamily="18" charset="0"/>
              </a:rPr>
              <a:t>J. Jacobson 02/12/09</a:t>
            </a:r>
            <a:endParaRPr lang="en-US" sz="1100">
              <a:ea typeface="Batang" pitchFamily="18" charset="-127"/>
              <a:cs typeface="Times New Roman" pitchFamily="18" charset="0"/>
            </a:endParaRPr>
          </a:p>
          <a:p>
            <a:pPr algn="ctr" eaLnBrk="0" hangingPunct="0"/>
            <a:endParaRPr lang="en-US">
              <a:latin typeface="Times New Roman" pitchFamily="18" charset="0"/>
              <a:ea typeface="Batang" pitchFamily="18" charset="-127"/>
              <a:cs typeface="Times New Roman" pitchFamily="18" charset="0"/>
            </a:endParaRPr>
          </a:p>
        </p:txBody>
      </p:sp>
      <p:graphicFrame>
        <p:nvGraphicFramePr>
          <p:cNvPr id="153606" name="Object 439"/>
          <p:cNvGraphicFramePr>
            <a:graphicFrameLocks noChangeAspect="1"/>
          </p:cNvGraphicFramePr>
          <p:nvPr/>
        </p:nvGraphicFramePr>
        <p:xfrm>
          <a:off x="152400" y="2219325"/>
          <a:ext cx="800100" cy="257175"/>
        </p:xfrm>
        <a:graphic>
          <a:graphicData uri="http://schemas.openxmlformats.org/presentationml/2006/ole">
            <mc:AlternateContent xmlns:mc="http://schemas.openxmlformats.org/markup-compatibility/2006">
              <mc:Choice xmlns:v="urn:schemas-microsoft-com:vml" Requires="v">
                <p:oleObj spid="_x0000_s121912" name="Equation" r:id="rId3" imgW="711200" imgH="228600" progId="Equation.3">
                  <p:embed/>
                </p:oleObj>
              </mc:Choice>
              <mc:Fallback>
                <p:oleObj name="Equation" r:id="rId3" imgW="7112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19325"/>
                        <a:ext cx="8001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07" name="Object 438"/>
          <p:cNvGraphicFramePr>
            <a:graphicFrameLocks noChangeAspect="1"/>
          </p:cNvGraphicFramePr>
          <p:nvPr/>
        </p:nvGraphicFramePr>
        <p:xfrm>
          <a:off x="152400" y="3298825"/>
          <a:ext cx="2628900" cy="495300"/>
        </p:xfrm>
        <a:graphic>
          <a:graphicData uri="http://schemas.openxmlformats.org/presentationml/2006/ole">
            <mc:AlternateContent xmlns:mc="http://schemas.openxmlformats.org/markup-compatibility/2006">
              <mc:Choice xmlns:v="urn:schemas-microsoft-com:vml" Requires="v">
                <p:oleObj spid="_x0000_s121913" name="Equation" r:id="rId5" imgW="2298700" imgH="431800" progId="Equation.3">
                  <p:embed/>
                </p:oleObj>
              </mc:Choice>
              <mc:Fallback>
                <p:oleObj name="Equation" r:id="rId5" imgW="22987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298825"/>
                        <a:ext cx="2628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08" name="Object 437"/>
          <p:cNvGraphicFramePr>
            <a:graphicFrameLocks noChangeAspect="1"/>
          </p:cNvGraphicFramePr>
          <p:nvPr/>
        </p:nvGraphicFramePr>
        <p:xfrm>
          <a:off x="609600" y="4343400"/>
          <a:ext cx="352425" cy="200025"/>
        </p:xfrm>
        <a:graphic>
          <a:graphicData uri="http://schemas.openxmlformats.org/presentationml/2006/ole">
            <mc:AlternateContent xmlns:mc="http://schemas.openxmlformats.org/markup-compatibility/2006">
              <mc:Choice xmlns:v="urn:schemas-microsoft-com:vml" Requires="v">
                <p:oleObj spid="_x0000_s121914" name="Equation" r:id="rId7" imgW="355292" imgH="203024" progId="Equation.3">
                  <p:embed/>
                </p:oleObj>
              </mc:Choice>
              <mc:Fallback>
                <p:oleObj name="Equation" r:id="rId7" imgW="355292" imgH="20302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343400"/>
                        <a:ext cx="352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09" name="Object 436"/>
          <p:cNvGraphicFramePr>
            <a:graphicFrameLocks noChangeAspect="1"/>
          </p:cNvGraphicFramePr>
          <p:nvPr/>
        </p:nvGraphicFramePr>
        <p:xfrm>
          <a:off x="2057400" y="4343400"/>
          <a:ext cx="542925" cy="200025"/>
        </p:xfrm>
        <a:graphic>
          <a:graphicData uri="http://schemas.openxmlformats.org/presentationml/2006/ole">
            <mc:AlternateContent xmlns:mc="http://schemas.openxmlformats.org/markup-compatibility/2006">
              <mc:Choice xmlns:v="urn:schemas-microsoft-com:vml" Requires="v">
                <p:oleObj spid="_x0000_s121915" name="Equation" r:id="rId9" imgW="545626" imgH="203024" progId="Equation.3">
                  <p:embed/>
                </p:oleObj>
              </mc:Choice>
              <mc:Fallback>
                <p:oleObj name="Equation" r:id="rId9" imgW="545626" imgH="2030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4343400"/>
                        <a:ext cx="5429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10" name="Object 434"/>
          <p:cNvGraphicFramePr>
            <a:graphicFrameLocks noChangeAspect="1"/>
          </p:cNvGraphicFramePr>
          <p:nvPr/>
        </p:nvGraphicFramePr>
        <p:xfrm>
          <a:off x="4495800" y="4343400"/>
          <a:ext cx="990600" cy="198438"/>
        </p:xfrm>
        <a:graphic>
          <a:graphicData uri="http://schemas.openxmlformats.org/presentationml/2006/ole">
            <mc:AlternateContent xmlns:mc="http://schemas.openxmlformats.org/markup-compatibility/2006">
              <mc:Choice xmlns:v="urn:schemas-microsoft-com:vml" Requires="v">
                <p:oleObj spid="_x0000_s121916" name="Equation" r:id="rId11" imgW="571252" imgH="203112" progId="Equation.3">
                  <p:embed/>
                </p:oleObj>
              </mc:Choice>
              <mc:Fallback>
                <p:oleObj name="Equation" r:id="rId11" imgW="571252"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4343400"/>
                        <a:ext cx="9906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11" name="Rectangle 440"/>
          <p:cNvSpPr>
            <a:spLocks noChangeArrowheads="1"/>
          </p:cNvSpPr>
          <p:nvPr/>
        </p:nvSpPr>
        <p:spPr bwMode="auto">
          <a:xfrm>
            <a:off x="152400" y="1752600"/>
            <a:ext cx="5670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latin typeface="Times New Roman" pitchFamily="18" charset="0"/>
                <a:ea typeface="Batang" pitchFamily="18" charset="-127"/>
                <a:cs typeface="Times New Roman" pitchFamily="18" charset="0"/>
              </a:rPr>
              <a:t>A chip with </a:t>
            </a:r>
            <a:r>
              <a:rPr lang="en-US" sz="1200" i="1">
                <a:latin typeface="Times New Roman" pitchFamily="18" charset="0"/>
                <a:ea typeface="Batang" pitchFamily="18" charset="-127"/>
                <a:cs typeface="Times New Roman" pitchFamily="18" charset="0"/>
              </a:rPr>
              <a:t>N</a:t>
            </a:r>
            <a:r>
              <a:rPr lang="en-US" sz="1200">
                <a:latin typeface="Times New Roman" pitchFamily="18" charset="0"/>
                <a:ea typeface="Batang" pitchFamily="18" charset="-127"/>
                <a:cs typeface="Times New Roman" pitchFamily="18" charset="0"/>
              </a:rPr>
              <a:t> devices and per device yield of </a:t>
            </a:r>
            <a:r>
              <a:rPr lang="en-US" sz="1200" i="1">
                <a:latin typeface="Times New Roman" pitchFamily="18" charset="0"/>
                <a:ea typeface="Batang" pitchFamily="18" charset="-127"/>
                <a:cs typeface="Times New Roman" pitchFamily="18" charset="0"/>
              </a:rPr>
              <a:t>p</a:t>
            </a:r>
            <a:r>
              <a:rPr lang="en-US" sz="1200">
                <a:latin typeface="Times New Roman" pitchFamily="18" charset="0"/>
                <a:ea typeface="Batang" pitchFamily="18" charset="-127"/>
                <a:cs typeface="Times New Roman" pitchFamily="18" charset="0"/>
              </a:rPr>
              <a:t> has an overall perfect chip yield </a:t>
            </a:r>
            <a:r>
              <a:rPr lang="en-US" sz="1200" i="1">
                <a:latin typeface="Times New Roman" pitchFamily="18" charset="0"/>
                <a:ea typeface="Batang" pitchFamily="18" charset="-127"/>
                <a:cs typeface="Times New Roman" pitchFamily="18" charset="0"/>
              </a:rPr>
              <a:t>Y</a:t>
            </a:r>
            <a:r>
              <a:rPr lang="en-US" sz="1200">
                <a:latin typeface="Times New Roman" pitchFamily="18" charset="0"/>
                <a:ea typeface="Batang" pitchFamily="18" charset="-127"/>
                <a:cs typeface="Times New Roman" pitchFamily="18" charset="0"/>
              </a:rPr>
              <a:t> :	</a:t>
            </a:r>
            <a:endParaRPr lang="en-US">
              <a:latin typeface="Times New Roman" pitchFamily="18" charset="0"/>
              <a:ea typeface="Batang" pitchFamily="18" charset="-127"/>
              <a:cs typeface="Times New Roman" pitchFamily="18" charset="0"/>
            </a:endParaRPr>
          </a:p>
        </p:txBody>
      </p:sp>
      <p:sp>
        <p:nvSpPr>
          <p:cNvPr id="153612" name="Rectangle 441"/>
          <p:cNvSpPr>
            <a:spLocks noChangeArrowheads="1"/>
          </p:cNvSpPr>
          <p:nvPr/>
        </p:nvSpPr>
        <p:spPr bwMode="auto">
          <a:xfrm>
            <a:off x="152400" y="2133600"/>
            <a:ext cx="8839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457200" algn="l"/>
                <a:tab pos="2743200" algn="ctr"/>
                <a:tab pos="5257800" algn="r"/>
              </a:tabLst>
            </a:pPr>
            <a:r>
              <a:rPr lang="en-US" sz="1200">
                <a:latin typeface="Times New Roman" pitchFamily="18" charset="0"/>
                <a:ea typeface="Batang" pitchFamily="18" charset="-127"/>
                <a:cs typeface="Times New Roman" pitchFamily="18" charset="0"/>
              </a:rPr>
              <a:t>	                                                                                                                                                                                                                 	</a:t>
            </a:r>
            <a:endParaRPr lang="en-US" sz="1100">
              <a:ea typeface="Batang" pitchFamily="18" charset="-127"/>
              <a:cs typeface="Times New Roman" pitchFamily="18" charset="0"/>
            </a:endParaRPr>
          </a:p>
          <a:p>
            <a:pPr eaLnBrk="0" hangingPunct="0">
              <a:tabLst>
                <a:tab pos="457200" algn="l"/>
                <a:tab pos="2743200" algn="ctr"/>
                <a:tab pos="5257800" algn="r"/>
              </a:tabLst>
            </a:pPr>
            <a:r>
              <a:rPr lang="en-US" sz="1200">
                <a:latin typeface="Times New Roman" pitchFamily="18" charset="0"/>
                <a:ea typeface="Batang" pitchFamily="18" charset="-127"/>
                <a:cs typeface="Times New Roman" pitchFamily="18" charset="0"/>
              </a:rPr>
              <a:t>in which all </a:t>
            </a:r>
            <a:r>
              <a:rPr lang="en-US" sz="1200" i="1">
                <a:latin typeface="Times New Roman" pitchFamily="18" charset="0"/>
                <a:ea typeface="Batang" pitchFamily="18" charset="-127"/>
                <a:cs typeface="Times New Roman" pitchFamily="18" charset="0"/>
              </a:rPr>
              <a:t>N</a:t>
            </a:r>
            <a:r>
              <a:rPr lang="en-US" sz="1200">
                <a:latin typeface="Times New Roman" pitchFamily="18" charset="0"/>
                <a:ea typeface="Batang" pitchFamily="18" charset="-127"/>
                <a:cs typeface="Times New Roman" pitchFamily="18" charset="0"/>
              </a:rPr>
              <a:t> devices are functional.</a:t>
            </a:r>
            <a:endParaRPr lang="en-US" sz="1100">
              <a:ea typeface="Batang" pitchFamily="18" charset="-127"/>
              <a:cs typeface="Times New Roman" pitchFamily="18" charset="0"/>
            </a:endParaRPr>
          </a:p>
          <a:p>
            <a:pPr eaLnBrk="0" hangingPunct="0">
              <a:tabLst>
                <a:tab pos="457200" algn="l"/>
                <a:tab pos="2743200" algn="ctr"/>
                <a:tab pos="5257800" algn="r"/>
              </a:tabLst>
            </a:pPr>
            <a:r>
              <a:rPr lang="en-US" sz="1200">
                <a:latin typeface="Times New Roman" pitchFamily="18" charset="0"/>
                <a:ea typeface="Batang" pitchFamily="18" charset="-127"/>
                <a:cs typeface="Times New Roman" pitchFamily="18" charset="0"/>
              </a:rPr>
              <a:t>	If we now introduce a means of error correction such that </a:t>
            </a:r>
            <a:r>
              <a:rPr lang="en-US" sz="1200" i="1">
                <a:latin typeface="Times New Roman" pitchFamily="18" charset="0"/>
                <a:ea typeface="Batang" pitchFamily="18" charset="-127"/>
                <a:cs typeface="Times New Roman" pitchFamily="18" charset="0"/>
              </a:rPr>
              <a:t>N-M</a:t>
            </a:r>
            <a:r>
              <a:rPr lang="en-US" sz="1200">
                <a:latin typeface="Times New Roman" pitchFamily="18" charset="0"/>
                <a:ea typeface="Batang" pitchFamily="18" charset="-127"/>
                <a:cs typeface="Times New Roman" pitchFamily="18" charset="0"/>
              </a:rPr>
              <a:t> errors can be error corrected in reasonable time, then we have the generalized chip yield </a:t>
            </a:r>
            <a:r>
              <a:rPr lang="en-US" sz="1200" i="1">
                <a:latin typeface="Times New Roman" pitchFamily="18" charset="0"/>
                <a:ea typeface="Batang" pitchFamily="18" charset="-127"/>
                <a:cs typeface="Times New Roman" pitchFamily="18" charset="0"/>
              </a:rPr>
              <a:t>Y[M]</a:t>
            </a:r>
            <a:r>
              <a:rPr lang="en-US" sz="1200">
                <a:latin typeface="Times New Roman" pitchFamily="18" charset="0"/>
                <a:ea typeface="Batang" pitchFamily="18" charset="-127"/>
                <a:cs typeface="Times New Roman" pitchFamily="18" charset="0"/>
              </a:rPr>
              <a:t>:</a:t>
            </a:r>
            <a:endParaRPr lang="en-US" sz="1100">
              <a:ea typeface="Batang" pitchFamily="18" charset="-127"/>
              <a:cs typeface="Times New Roman" pitchFamily="18" charset="0"/>
            </a:endParaRPr>
          </a:p>
          <a:p>
            <a:pPr eaLnBrk="0" hangingPunct="0">
              <a:tabLst>
                <a:tab pos="457200" algn="l"/>
                <a:tab pos="2743200" algn="ctr"/>
                <a:tab pos="5257800" algn="r"/>
              </a:tabLst>
            </a:pPr>
            <a:r>
              <a:rPr lang="en-US" sz="1200">
                <a:latin typeface="Times New Roman" pitchFamily="18" charset="0"/>
                <a:ea typeface="Batang" pitchFamily="18" charset="-127"/>
                <a:cs typeface="Times New Roman" pitchFamily="18" charset="0"/>
              </a:rPr>
              <a:t>		</a:t>
            </a:r>
            <a:endParaRPr lang="en-US">
              <a:latin typeface="Times New Roman" pitchFamily="18" charset="0"/>
              <a:ea typeface="Batang" pitchFamily="18" charset="-127"/>
              <a:cs typeface="Times New Roman" pitchFamily="18" charset="0"/>
            </a:endParaRPr>
          </a:p>
        </p:txBody>
      </p:sp>
      <p:sp>
        <p:nvSpPr>
          <p:cNvPr id="153613" name="Rectangle 442"/>
          <p:cNvSpPr>
            <a:spLocks noChangeArrowheads="1"/>
          </p:cNvSpPr>
          <p:nvPr/>
        </p:nvSpPr>
        <p:spPr bwMode="auto">
          <a:xfrm>
            <a:off x="2971800" y="3535363"/>
            <a:ext cx="55768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tabLst>
                <a:tab pos="457200" algn="l"/>
                <a:tab pos="2743200" algn="ctr"/>
                <a:tab pos="5257800" algn="r"/>
              </a:tabLst>
            </a:pPr>
            <a:r>
              <a:rPr lang="en-US" sz="1200">
                <a:latin typeface="Times New Roman" pitchFamily="18" charset="0"/>
                <a:ea typeface="Batang" pitchFamily="18" charset="-127"/>
                <a:cs typeface="Times New Roman" pitchFamily="18" charset="0"/>
              </a:rPr>
              <a:t>Which is the fraction of chips with </a:t>
            </a:r>
            <a:r>
              <a:rPr lang="en-US" sz="1200" i="1">
                <a:latin typeface="Times New Roman" pitchFamily="18" charset="0"/>
                <a:ea typeface="Batang" pitchFamily="18" charset="-127"/>
                <a:cs typeface="Times New Roman" pitchFamily="18" charset="0"/>
              </a:rPr>
              <a:t>M</a:t>
            </a:r>
            <a:r>
              <a:rPr lang="en-US" sz="1200">
                <a:latin typeface="Times New Roman" pitchFamily="18" charset="0"/>
                <a:ea typeface="Batang" pitchFamily="18" charset="-127"/>
                <a:cs typeface="Times New Roman" pitchFamily="18" charset="0"/>
              </a:rPr>
              <a:t> or more perfect devices (i.e. </a:t>
            </a:r>
            <a:r>
              <a:rPr lang="en-US" sz="1200" i="1">
                <a:latin typeface="Times New Roman" pitchFamily="18" charset="0"/>
                <a:ea typeface="Batang" pitchFamily="18" charset="-127"/>
                <a:cs typeface="Times New Roman" pitchFamily="18" charset="0"/>
              </a:rPr>
              <a:t>N-M</a:t>
            </a:r>
            <a:r>
              <a:rPr lang="en-US" sz="1200">
                <a:latin typeface="Times New Roman" pitchFamily="18" charset="0"/>
                <a:ea typeface="Batang" pitchFamily="18" charset="-127"/>
                <a:cs typeface="Times New Roman" pitchFamily="18" charset="0"/>
              </a:rPr>
              <a:t> or fewer errors).</a:t>
            </a:r>
            <a:endParaRPr lang="en-US">
              <a:latin typeface="Times New Roman" pitchFamily="18" charset="0"/>
              <a:ea typeface="Batang" pitchFamily="18" charset="-127"/>
              <a:cs typeface="Times New Roman" pitchFamily="18" charset="0"/>
            </a:endParaRPr>
          </a:p>
        </p:txBody>
      </p:sp>
      <p:graphicFrame>
        <p:nvGraphicFramePr>
          <p:cNvPr id="434777" name="Group 601"/>
          <p:cNvGraphicFramePr>
            <a:graphicFrameLocks noGrp="1"/>
          </p:cNvGraphicFramePr>
          <p:nvPr/>
        </p:nvGraphicFramePr>
        <p:xfrm>
          <a:off x="152400" y="4616450"/>
          <a:ext cx="5624513" cy="1890747"/>
        </p:xfrm>
        <a:graphic>
          <a:graphicData uri="http://schemas.openxmlformats.org/drawingml/2006/table">
            <a:tbl>
              <a:tblPr/>
              <a:tblGrid>
                <a:gridCol w="1444625"/>
                <a:gridCol w="1503363"/>
                <a:gridCol w="1338262"/>
                <a:gridCol w="1338263"/>
              </a:tblGrid>
              <a:tr h="5180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5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0.75</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0.97</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0.997</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0.9998</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5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0.5</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0.85</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0.97</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0.99</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5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0.25</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0.60</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0.84</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0.95</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5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1"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0.1</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1"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0.33</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1"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0.60</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1"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0.80</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5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0.01</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0.06</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0.16</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257800" algn="r"/>
                        </a:tabLst>
                      </a:pPr>
                      <a:r>
                        <a:rPr kumimoji="0" lang="en-US" sz="12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0.32</a:t>
                      </a:r>
                      <a:endParaRPr kumimoji="0" lang="en-US" sz="24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3651" name="Rectangle 602"/>
          <p:cNvSpPr>
            <a:spLocks noChangeArrowheads="1"/>
          </p:cNvSpPr>
          <p:nvPr/>
        </p:nvSpPr>
        <p:spPr bwMode="auto">
          <a:xfrm>
            <a:off x="152400" y="6507163"/>
            <a:ext cx="4841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2743200" algn="ctr"/>
                <a:tab pos="5257800" algn="r"/>
              </a:tabLst>
            </a:pPr>
            <a:r>
              <a:rPr lang="en-US" sz="1200">
                <a:latin typeface="Times New Roman" pitchFamily="18" charset="0"/>
                <a:ea typeface="Batang" pitchFamily="18" charset="-127"/>
                <a:cs typeface="Times New Roman" pitchFamily="18" charset="0"/>
              </a:rPr>
              <a:t>	Table 1.  Yields as a function of the number of repaired errors.</a:t>
            </a:r>
            <a:endParaRPr lang="en-US">
              <a:latin typeface="Times New Roman" pitchFamily="18" charset="0"/>
              <a:ea typeface="Batang" pitchFamily="18" charset="-127"/>
              <a:cs typeface="Times New Roman" pitchFamily="18" charset="0"/>
            </a:endParaRPr>
          </a:p>
        </p:txBody>
      </p:sp>
      <p:graphicFrame>
        <p:nvGraphicFramePr>
          <p:cNvPr id="153652" name="Object 603"/>
          <p:cNvGraphicFramePr>
            <a:graphicFrameLocks noChangeAspect="1"/>
          </p:cNvGraphicFramePr>
          <p:nvPr/>
        </p:nvGraphicFramePr>
        <p:xfrm>
          <a:off x="3352800" y="4343400"/>
          <a:ext cx="990600" cy="198438"/>
        </p:xfrm>
        <a:graphic>
          <a:graphicData uri="http://schemas.openxmlformats.org/presentationml/2006/ole">
            <mc:AlternateContent xmlns:mc="http://schemas.openxmlformats.org/markup-compatibility/2006">
              <mc:Choice xmlns:v="urn:schemas-microsoft-com:vml" Requires="v">
                <p:oleObj spid="_x0000_s121917" name="Equation" r:id="rId13" imgW="571252" imgH="203112" progId="Equation.3">
                  <p:embed/>
                </p:oleObj>
              </mc:Choice>
              <mc:Fallback>
                <p:oleObj name="Equation" r:id="rId13" imgW="571252"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2800" y="4343400"/>
                        <a:ext cx="9906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71072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mismatchrep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749300"/>
            <a:ext cx="71374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Text Box 3"/>
          <p:cNvSpPr txBox="1">
            <a:spLocks noChangeArrowheads="1"/>
          </p:cNvSpPr>
          <p:nvPr/>
        </p:nvSpPr>
        <p:spPr bwMode="auto">
          <a:xfrm>
            <a:off x="3124200" y="0"/>
            <a:ext cx="297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a:solidFill>
                  <a:schemeClr val="accent2"/>
                </a:solidFill>
              </a:rPr>
              <a:t>MutS Repair System</a:t>
            </a:r>
          </a:p>
        </p:txBody>
      </p:sp>
    </p:spTree>
    <p:extLst>
      <p:ext uri="{BB962C8B-B14F-4D97-AF65-F5344CB8AC3E}">
        <p14:creationId xmlns:p14="http://schemas.microsoft.com/office/powerpoint/2010/main" val="3143205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Line 2"/>
          <p:cNvSpPr>
            <a:spLocks noChangeShapeType="1"/>
          </p:cNvSpPr>
          <p:nvPr/>
        </p:nvSpPr>
        <p:spPr bwMode="auto">
          <a:xfrm>
            <a:off x="0" y="1063625"/>
            <a:ext cx="9220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1" name="Line 3"/>
          <p:cNvSpPr>
            <a:spLocks noChangeShapeType="1"/>
          </p:cNvSpPr>
          <p:nvPr/>
        </p:nvSpPr>
        <p:spPr bwMode="auto">
          <a:xfrm>
            <a:off x="4572000" y="1063625"/>
            <a:ext cx="0" cy="5867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2" name="Text Box 4"/>
          <p:cNvSpPr txBox="1">
            <a:spLocks noChangeArrowheads="1"/>
          </p:cNvSpPr>
          <p:nvPr/>
        </p:nvSpPr>
        <p:spPr bwMode="auto">
          <a:xfrm>
            <a:off x="152400" y="5638800"/>
            <a:ext cx="43386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a:solidFill>
                  <a:srgbClr val="250DDE"/>
                </a:solidFill>
                <a:cs typeface="Times New Roman" pitchFamily="18" charset="0"/>
              </a:rPr>
              <a:t>MutS (dimer) bound to a DNA mismatch</a:t>
            </a:r>
            <a:endParaRPr lang="en-US" sz="1800">
              <a:latin typeface="Geneva"/>
              <a:cs typeface="Times New Roman" pitchFamily="18" charset="0"/>
            </a:endParaRPr>
          </a:p>
        </p:txBody>
      </p:sp>
      <p:pic>
        <p:nvPicPr>
          <p:cNvPr id="788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52575"/>
            <a:ext cx="31718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854" name="Group 6"/>
          <p:cNvGrpSpPr>
            <a:grpSpLocks/>
          </p:cNvGrpSpPr>
          <p:nvPr/>
        </p:nvGrpSpPr>
        <p:grpSpPr bwMode="auto">
          <a:xfrm>
            <a:off x="2747963" y="4067175"/>
            <a:ext cx="1143000" cy="657225"/>
            <a:chOff x="1731" y="2562"/>
            <a:chExt cx="720" cy="414"/>
          </a:xfrm>
        </p:grpSpPr>
        <p:sp>
          <p:nvSpPr>
            <p:cNvPr id="78862" name="Line 7"/>
            <p:cNvSpPr>
              <a:spLocks noChangeShapeType="1"/>
            </p:cNvSpPr>
            <p:nvPr/>
          </p:nvSpPr>
          <p:spPr bwMode="auto">
            <a:xfrm flipH="1" flipV="1">
              <a:off x="1731" y="2562"/>
              <a:ext cx="240" cy="240"/>
            </a:xfrm>
            <a:prstGeom prst="line">
              <a:avLst/>
            </a:prstGeom>
            <a:noFill/>
            <a:ln w="19050">
              <a:solidFill>
                <a:srgbClr val="FF0C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3" name="Text Box 8"/>
            <p:cNvSpPr txBox="1">
              <a:spLocks noChangeArrowheads="1"/>
            </p:cNvSpPr>
            <p:nvPr/>
          </p:nvSpPr>
          <p:spPr bwMode="auto">
            <a:xfrm>
              <a:off x="1968" y="2688"/>
              <a:ext cx="4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1200">
                  <a:cs typeface="Times New Roman" pitchFamily="18" charset="0"/>
                </a:rPr>
                <a:t>amino</a:t>
              </a:r>
            </a:p>
            <a:p>
              <a:pPr algn="ctr" eaLnBrk="1" hangingPunct="1"/>
              <a:r>
                <a:rPr lang="en-US" sz="1200">
                  <a:cs typeface="Times New Roman" pitchFamily="18" charset="0"/>
                </a:rPr>
                <a:t>terminus</a:t>
              </a:r>
              <a:endParaRPr lang="en-US">
                <a:latin typeface="Geneva"/>
                <a:cs typeface="Times New Roman" pitchFamily="18" charset="0"/>
              </a:endParaRPr>
            </a:p>
          </p:txBody>
        </p:sp>
      </p:grpSp>
      <p:sp>
        <p:nvSpPr>
          <p:cNvPr id="78855" name="Text Box 9"/>
          <p:cNvSpPr txBox="1">
            <a:spLocks noChangeArrowheads="1"/>
          </p:cNvSpPr>
          <p:nvPr/>
        </p:nvSpPr>
        <p:spPr bwMode="auto">
          <a:xfrm>
            <a:off x="5749925" y="4940300"/>
            <a:ext cx="2514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sz="1200"/>
              <a:t>Wah et al.  Nature 388:97 (1997)</a:t>
            </a:r>
          </a:p>
        </p:txBody>
      </p:sp>
      <p:pic>
        <p:nvPicPr>
          <p:cNvPr id="7885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28775"/>
            <a:ext cx="31718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7" name="Text Box 11"/>
          <p:cNvSpPr txBox="1">
            <a:spLocks noChangeArrowheads="1"/>
          </p:cNvSpPr>
          <p:nvPr/>
        </p:nvSpPr>
        <p:spPr bwMode="auto">
          <a:xfrm>
            <a:off x="984250" y="4940300"/>
            <a:ext cx="26336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sz="1200"/>
              <a:t>Lamers et al. Nature 407:711 (2000)</a:t>
            </a:r>
            <a:endParaRPr lang="en-US"/>
          </a:p>
        </p:txBody>
      </p:sp>
      <p:sp>
        <p:nvSpPr>
          <p:cNvPr id="78858" name="Line 12"/>
          <p:cNvSpPr>
            <a:spLocks noChangeShapeType="1"/>
          </p:cNvSpPr>
          <p:nvPr/>
        </p:nvSpPr>
        <p:spPr bwMode="auto">
          <a:xfrm flipV="1">
            <a:off x="5943600" y="3886200"/>
            <a:ext cx="228600" cy="381000"/>
          </a:xfrm>
          <a:prstGeom prst="line">
            <a:avLst/>
          </a:prstGeom>
          <a:noFill/>
          <a:ln w="19050">
            <a:solidFill>
              <a:srgbClr val="FF0C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9" name="Text Box 13"/>
          <p:cNvSpPr txBox="1">
            <a:spLocks noChangeArrowheads="1"/>
          </p:cNvSpPr>
          <p:nvPr/>
        </p:nvSpPr>
        <p:spPr bwMode="auto">
          <a:xfrm>
            <a:off x="5257800" y="4267200"/>
            <a:ext cx="766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1200">
                <a:cs typeface="Times New Roman" pitchFamily="18" charset="0"/>
              </a:rPr>
              <a:t>carboxy</a:t>
            </a:r>
          </a:p>
          <a:p>
            <a:pPr algn="ctr" eaLnBrk="1" hangingPunct="1"/>
            <a:r>
              <a:rPr lang="en-US" sz="1200">
                <a:cs typeface="Times New Roman" pitchFamily="18" charset="0"/>
              </a:rPr>
              <a:t>terminus</a:t>
            </a:r>
            <a:endParaRPr lang="en-US">
              <a:latin typeface="Geneva"/>
              <a:cs typeface="Times New Roman" pitchFamily="18" charset="0"/>
            </a:endParaRPr>
          </a:p>
        </p:txBody>
      </p:sp>
      <p:sp>
        <p:nvSpPr>
          <p:cNvPr id="78860" name="Text Box 14"/>
          <p:cNvSpPr txBox="1">
            <a:spLocks noChangeArrowheads="1"/>
          </p:cNvSpPr>
          <p:nvPr/>
        </p:nvSpPr>
        <p:spPr bwMode="auto">
          <a:xfrm>
            <a:off x="1438275" y="304800"/>
            <a:ext cx="6272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a:t>Design for a Mismatch Recognition Nuclease</a:t>
            </a:r>
          </a:p>
        </p:txBody>
      </p:sp>
      <p:sp>
        <p:nvSpPr>
          <p:cNvPr id="78861" name="Text Box 15"/>
          <p:cNvSpPr txBox="1">
            <a:spLocks noChangeArrowheads="1"/>
          </p:cNvSpPr>
          <p:nvPr/>
        </p:nvSpPr>
        <p:spPr bwMode="auto">
          <a:xfrm>
            <a:off x="4651375" y="5638800"/>
            <a:ext cx="43386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a:solidFill>
                  <a:srgbClr val="250DDE"/>
                </a:solidFill>
                <a:cs typeface="Times New Roman" pitchFamily="18" charset="0"/>
              </a:rPr>
              <a:t>FokI nuclease bound to DNA (cleavage domain is below DNA)</a:t>
            </a:r>
            <a:endParaRPr lang="en-US" sz="1800">
              <a:latin typeface="Geneva"/>
              <a:cs typeface="Times New Roman" pitchFamily="18" charset="0"/>
            </a:endParaRPr>
          </a:p>
        </p:txBody>
      </p:sp>
    </p:spTree>
    <p:extLst>
      <p:ext uri="{BB962C8B-B14F-4D97-AF65-F5344CB8AC3E}">
        <p14:creationId xmlns:p14="http://schemas.microsoft.com/office/powerpoint/2010/main" val="1535926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process diagram time pie sized low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 y="430213"/>
            <a:ext cx="7966075"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p:cNvSpPr>
            <a:spLocks noGrp="1" noChangeArrowheads="1"/>
          </p:cNvSpPr>
          <p:nvPr>
            <p:ph type="title"/>
          </p:nvPr>
        </p:nvSpPr>
        <p:spPr>
          <a:xfrm>
            <a:off x="228600" y="2590800"/>
            <a:ext cx="7772400" cy="1143000"/>
          </a:xfrm>
        </p:spPr>
        <p:txBody>
          <a:bodyPr>
            <a:normAutofit fontScale="90000"/>
          </a:bodyPr>
          <a:lstStyle/>
          <a:p>
            <a:pPr algn="l" eaLnBrk="1" hangingPunct="1"/>
            <a:r>
              <a:rPr lang="en-US" sz="3600" smtClean="0">
                <a:solidFill>
                  <a:srgbClr val="0000FF"/>
                </a:solidFill>
              </a:rPr>
              <a:t>Gene </a:t>
            </a:r>
            <a:br>
              <a:rPr lang="en-US" sz="3600" smtClean="0">
                <a:solidFill>
                  <a:srgbClr val="0000FF"/>
                </a:solidFill>
              </a:rPr>
            </a:br>
            <a:r>
              <a:rPr lang="en-US" sz="3600" smtClean="0">
                <a:solidFill>
                  <a:srgbClr val="0000FF"/>
                </a:solidFill>
              </a:rPr>
              <a:t>Level</a:t>
            </a:r>
            <a:br>
              <a:rPr lang="en-US" sz="3600" smtClean="0">
                <a:solidFill>
                  <a:srgbClr val="0000FF"/>
                </a:solidFill>
              </a:rPr>
            </a:br>
            <a:r>
              <a:rPr lang="en-US" sz="3600" smtClean="0">
                <a:solidFill>
                  <a:srgbClr val="0000FF"/>
                </a:solidFill>
              </a:rPr>
              <a:t>Error </a:t>
            </a:r>
            <a:br>
              <a:rPr lang="en-US" sz="3600" smtClean="0">
                <a:solidFill>
                  <a:srgbClr val="0000FF"/>
                </a:solidFill>
              </a:rPr>
            </a:br>
            <a:r>
              <a:rPr lang="en-US" sz="3600" smtClean="0">
                <a:solidFill>
                  <a:srgbClr val="0000FF"/>
                </a:solidFill>
              </a:rPr>
              <a:t>Removal</a:t>
            </a:r>
          </a:p>
        </p:txBody>
      </p:sp>
      <p:sp>
        <p:nvSpPr>
          <p:cNvPr id="84996" name="Text Box 4"/>
          <p:cNvSpPr txBox="1">
            <a:spLocks noChangeArrowheads="1"/>
          </p:cNvSpPr>
          <p:nvPr/>
        </p:nvSpPr>
        <p:spPr bwMode="auto">
          <a:xfrm>
            <a:off x="3108325" y="6135688"/>
            <a:ext cx="2381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a:t>Error Rate 1:10</a:t>
            </a:r>
            <a:r>
              <a:rPr lang="en-US" baseline="30000"/>
              <a:t>4</a:t>
            </a:r>
          </a:p>
        </p:txBody>
      </p:sp>
      <p:sp>
        <p:nvSpPr>
          <p:cNvPr id="84997" name="Rectangle 5"/>
          <p:cNvSpPr>
            <a:spLocks noChangeArrowheads="1"/>
          </p:cNvSpPr>
          <p:nvPr/>
        </p:nvSpPr>
        <p:spPr bwMode="auto">
          <a:xfrm>
            <a:off x="0" y="6340475"/>
            <a:ext cx="2895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i="1"/>
              <a:t>Nucleic Acids Research</a:t>
            </a:r>
            <a:r>
              <a:rPr lang="en-US" sz="1400"/>
              <a:t> 2004 32(20):e162</a:t>
            </a:r>
          </a:p>
        </p:txBody>
      </p:sp>
    </p:spTree>
    <p:extLst>
      <p:ext uri="{BB962C8B-B14F-4D97-AF65-F5344CB8AC3E}">
        <p14:creationId xmlns:p14="http://schemas.microsoft.com/office/powerpoint/2010/main" val="233511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152400"/>
            <a:ext cx="7772400" cy="1143000"/>
          </a:xfrm>
        </p:spPr>
        <p:txBody>
          <a:bodyPr/>
          <a:lstStyle/>
          <a:p>
            <a:pPr eaLnBrk="1" hangingPunct="1"/>
            <a:r>
              <a:rPr lang="en-US" sz="3200" smtClean="0">
                <a:solidFill>
                  <a:srgbClr val="0000FF"/>
                </a:solidFill>
              </a:rPr>
              <a:t>In Vitro Error Correction Yields </a:t>
            </a:r>
            <a:br>
              <a:rPr lang="en-US" sz="3200" smtClean="0">
                <a:solidFill>
                  <a:srgbClr val="0000FF"/>
                </a:solidFill>
              </a:rPr>
            </a:br>
            <a:r>
              <a:rPr lang="en-US" sz="3200" smtClean="0">
                <a:solidFill>
                  <a:srgbClr val="0000FF"/>
                </a:solidFill>
              </a:rPr>
              <a:t>&gt;10x Reduction in Errors</a:t>
            </a:r>
          </a:p>
        </p:txBody>
      </p:sp>
      <p:sp>
        <p:nvSpPr>
          <p:cNvPr id="86019" name="Rectangle 3"/>
          <p:cNvSpPr>
            <a:spLocks noChangeArrowheads="1"/>
          </p:cNvSpPr>
          <p:nvPr/>
        </p:nvSpPr>
        <p:spPr bwMode="auto">
          <a:xfrm>
            <a:off x="1744663" y="3776663"/>
            <a:ext cx="233203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6020" name="Rectangle 4"/>
          <p:cNvSpPr>
            <a:spLocks noChangeArrowheads="1"/>
          </p:cNvSpPr>
          <p:nvPr/>
        </p:nvSpPr>
        <p:spPr bwMode="auto">
          <a:xfrm>
            <a:off x="1371600" y="4049713"/>
            <a:ext cx="22717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86021" name="Picture 5" descr="Figure3A-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47800"/>
            <a:ext cx="8043863"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Rectangle 6"/>
          <p:cNvSpPr>
            <a:spLocks noChangeArrowheads="1"/>
          </p:cNvSpPr>
          <p:nvPr/>
        </p:nvSpPr>
        <p:spPr bwMode="auto">
          <a:xfrm>
            <a:off x="0" y="6340475"/>
            <a:ext cx="2895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i="1"/>
              <a:t>Nucleic Acids Research</a:t>
            </a:r>
            <a:r>
              <a:rPr lang="en-US" sz="1400"/>
              <a:t> 2004 32(20):e162</a:t>
            </a:r>
          </a:p>
        </p:txBody>
      </p:sp>
    </p:spTree>
    <p:extLst>
      <p:ext uri="{BB962C8B-B14F-4D97-AF65-F5344CB8AC3E}">
        <p14:creationId xmlns:p14="http://schemas.microsoft.com/office/powerpoint/2010/main" val="823208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304800"/>
            <a:ext cx="8153400" cy="1143000"/>
          </a:xfrm>
        </p:spPr>
        <p:txBody>
          <a:bodyPr/>
          <a:lstStyle/>
          <a:p>
            <a:pPr eaLnBrk="1" hangingPunct="1"/>
            <a:r>
              <a:rPr lang="en-US" sz="4000" smtClean="0">
                <a:solidFill>
                  <a:srgbClr val="0000FF"/>
                </a:solidFill>
              </a:rPr>
              <a:t>Error Reduction: GFP Gene synthesis</a:t>
            </a:r>
          </a:p>
        </p:txBody>
      </p:sp>
      <p:pic>
        <p:nvPicPr>
          <p:cNvPr id="87043" name="Picture 3" descr="Figure4-30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62012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4"/>
          <p:cNvSpPr>
            <a:spLocks noChangeArrowheads="1"/>
          </p:cNvSpPr>
          <p:nvPr/>
        </p:nvSpPr>
        <p:spPr bwMode="auto">
          <a:xfrm>
            <a:off x="0" y="6340475"/>
            <a:ext cx="2895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i="1"/>
              <a:t>Nucleic Acids Research</a:t>
            </a:r>
            <a:r>
              <a:rPr lang="en-US" sz="1400"/>
              <a:t> 2004 32(20):e162</a:t>
            </a:r>
          </a:p>
        </p:txBody>
      </p:sp>
    </p:spTree>
    <p:extLst>
      <p:ext uri="{BB962C8B-B14F-4D97-AF65-F5344CB8AC3E}">
        <p14:creationId xmlns:p14="http://schemas.microsoft.com/office/powerpoint/2010/main" val="1870930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838200" y="6096000"/>
            <a:ext cx="786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http://www.ornl.gov/hgmis/publicat/microbial/image3.html</a:t>
            </a:r>
          </a:p>
        </p:txBody>
      </p:sp>
      <p:pic>
        <p:nvPicPr>
          <p:cNvPr id="72707" name="Picture 3" descr="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127125"/>
            <a:ext cx="23669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descr="deino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11238"/>
            <a:ext cx="44958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5"/>
          <p:cNvSpPr>
            <a:spLocks noChangeArrowheads="1"/>
          </p:cNvSpPr>
          <p:nvPr/>
        </p:nvSpPr>
        <p:spPr bwMode="auto">
          <a:xfrm>
            <a:off x="914400" y="4098925"/>
            <a:ext cx="3505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800">
                <a:latin typeface="Times New Roman" pitchFamily="18" charset="0"/>
              </a:rPr>
              <a:t>[Nature Biotechnology 18, 85-90 (January 2000)]</a:t>
            </a:r>
          </a:p>
        </p:txBody>
      </p:sp>
      <p:sp>
        <p:nvSpPr>
          <p:cNvPr id="72710" name="Rectangle 6"/>
          <p:cNvSpPr>
            <a:spLocks noChangeArrowheads="1"/>
          </p:cNvSpPr>
          <p:nvPr/>
        </p:nvSpPr>
        <p:spPr bwMode="auto">
          <a:xfrm>
            <a:off x="5562600" y="4022725"/>
            <a:ext cx="2971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latin typeface="Times New Roman" pitchFamily="18" charset="0"/>
              </a:rPr>
              <a:t>Uniformed Services University of the Health</a:t>
            </a:r>
          </a:p>
        </p:txBody>
      </p:sp>
      <p:sp>
        <p:nvSpPr>
          <p:cNvPr id="72711" name="Rectangle 7"/>
          <p:cNvSpPr>
            <a:spLocks noChangeArrowheads="1"/>
          </p:cNvSpPr>
          <p:nvPr/>
        </p:nvSpPr>
        <p:spPr bwMode="auto">
          <a:xfrm>
            <a:off x="1828800" y="0"/>
            <a:ext cx="5097463"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i="1">
                <a:solidFill>
                  <a:srgbClr val="000000"/>
                </a:solidFill>
                <a:latin typeface="Times New Roman" pitchFamily="18" charset="0"/>
              </a:rPr>
              <a:t>     </a:t>
            </a:r>
            <a:r>
              <a:rPr lang="en-US" sz="3200" b="1" i="1">
                <a:solidFill>
                  <a:srgbClr val="0066FF"/>
                </a:solidFill>
                <a:latin typeface="Times New Roman" pitchFamily="18" charset="0"/>
              </a:rPr>
              <a:t>Deinococcus radiodurans</a:t>
            </a:r>
            <a:r>
              <a:rPr lang="en-US" sz="3200" b="1" i="1">
                <a:solidFill>
                  <a:srgbClr val="000000"/>
                </a:solidFill>
                <a:latin typeface="Times New Roman" pitchFamily="18" charset="0"/>
              </a:rPr>
              <a:t> </a:t>
            </a:r>
          </a:p>
          <a:p>
            <a:r>
              <a:rPr lang="en-US" b="1" i="1">
                <a:solidFill>
                  <a:srgbClr val="000000"/>
                </a:solidFill>
                <a:latin typeface="Times New Roman" pitchFamily="18" charset="0"/>
              </a:rPr>
              <a:t>       (3.2 Mb,  4-10 Copies of Genome )</a:t>
            </a:r>
          </a:p>
        </p:txBody>
      </p:sp>
      <p:sp>
        <p:nvSpPr>
          <p:cNvPr id="72712" name="Text Box 8"/>
          <p:cNvSpPr txBox="1">
            <a:spLocks noChangeArrowheads="1"/>
          </p:cNvSpPr>
          <p:nvPr/>
        </p:nvSpPr>
        <p:spPr bwMode="auto">
          <a:xfrm>
            <a:off x="520700" y="4876800"/>
            <a:ext cx="86233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i="1"/>
              <a:t>D. radiodurans</a:t>
            </a:r>
            <a:r>
              <a:rPr lang="en-US"/>
              <a:t>: 	1.7 Million Rads (17kGy) – 200 DS breaks</a:t>
            </a:r>
          </a:p>
          <a:p>
            <a:pPr eaLnBrk="1" hangingPunct="1"/>
            <a:r>
              <a:rPr lang="en-US" i="1"/>
              <a:t>E. coli</a:t>
            </a:r>
            <a:r>
              <a:rPr lang="en-US"/>
              <a:t>:		25 Thousand Rads – 2 or 3 DS breaks</a:t>
            </a:r>
          </a:p>
          <a:p>
            <a:pPr eaLnBrk="1" hangingPunct="1"/>
            <a:endParaRPr lang="en-US"/>
          </a:p>
        </p:txBody>
      </p:sp>
    </p:spTree>
    <p:extLst>
      <p:ext uri="{BB962C8B-B14F-4D97-AF65-F5344CB8AC3E}">
        <p14:creationId xmlns:p14="http://schemas.microsoft.com/office/powerpoint/2010/main" val="3126888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dradfr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38200"/>
            <a:ext cx="7239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p:cNvSpPr>
            <a:spLocks noChangeArrowheads="1"/>
          </p:cNvSpPr>
          <p:nvPr/>
        </p:nvSpPr>
        <p:spPr bwMode="auto">
          <a:xfrm>
            <a:off x="4460875" y="3101975"/>
            <a:ext cx="42259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Times New Roman" pitchFamily="18" charset="0"/>
              </a:rPr>
              <a:t>D. radiodurans</a:t>
            </a:r>
            <a:r>
              <a:rPr lang="en-US" sz="2000">
                <a:latin typeface="Times New Roman" pitchFamily="18" charset="0"/>
              </a:rPr>
              <a:t> 1.75 million rads, 24 h</a:t>
            </a:r>
            <a:r>
              <a:rPr lang="en-US" sz="3700">
                <a:latin typeface="Times New Roman" pitchFamily="18" charset="0"/>
              </a:rPr>
              <a:t> </a:t>
            </a:r>
          </a:p>
        </p:txBody>
      </p:sp>
      <p:sp>
        <p:nvSpPr>
          <p:cNvPr id="73732" name="Rectangle 4"/>
          <p:cNvSpPr>
            <a:spLocks noChangeArrowheads="1"/>
          </p:cNvSpPr>
          <p:nvPr/>
        </p:nvSpPr>
        <p:spPr bwMode="auto">
          <a:xfrm>
            <a:off x="4572000" y="457200"/>
            <a:ext cx="398145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Times New Roman" pitchFamily="18" charset="0"/>
              </a:rPr>
              <a:t>D. radiodurans</a:t>
            </a:r>
            <a:r>
              <a:rPr lang="en-US" sz="2000">
                <a:latin typeface="Times New Roman" pitchFamily="18" charset="0"/>
              </a:rPr>
              <a:t> 1.75 million rads, 0 h</a:t>
            </a:r>
            <a:r>
              <a:rPr lang="en-US" sz="3700">
                <a:latin typeface="Times New Roman" pitchFamily="18" charset="0"/>
              </a:rPr>
              <a:t/>
            </a:r>
            <a:br>
              <a:rPr lang="en-US" sz="3700">
                <a:latin typeface="Times New Roman" pitchFamily="18" charset="0"/>
              </a:rPr>
            </a:br>
            <a:endParaRPr lang="en-US" sz="3700">
              <a:latin typeface="Times New Roman" pitchFamily="18" charset="0"/>
            </a:endParaRPr>
          </a:p>
        </p:txBody>
      </p:sp>
      <p:sp>
        <p:nvSpPr>
          <p:cNvPr id="73733" name="Rectangle 5"/>
          <p:cNvSpPr>
            <a:spLocks noChangeArrowheads="1"/>
          </p:cNvSpPr>
          <p:nvPr/>
        </p:nvSpPr>
        <p:spPr bwMode="auto">
          <a:xfrm>
            <a:off x="5218113" y="6461125"/>
            <a:ext cx="39258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Times New Roman" pitchFamily="18" charset="0"/>
              </a:rPr>
              <a:t>photos provided by David Schwartz (University of Wisconsin, Madison)]</a:t>
            </a:r>
          </a:p>
        </p:txBody>
      </p:sp>
    </p:spTree>
    <p:extLst>
      <p:ext uri="{BB962C8B-B14F-4D97-AF65-F5344CB8AC3E}">
        <p14:creationId xmlns:p14="http://schemas.microsoft.com/office/powerpoint/2010/main" val="940177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3"/>
          <p:cNvSpPr txBox="1">
            <a:spLocks noChangeArrowheads="1"/>
          </p:cNvSpPr>
          <p:nvPr/>
        </p:nvSpPr>
        <p:spPr bwMode="auto">
          <a:xfrm>
            <a:off x="0" y="1066800"/>
            <a:ext cx="91440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sz="2000" b="1">
                <a:latin typeface="Times New Roman" pitchFamily="18" charset="0"/>
              </a:rPr>
              <a:t>Fault Tolerant Translation Codes (Hecht):</a:t>
            </a:r>
          </a:p>
          <a:p>
            <a:pPr eaLnBrk="1" hangingPunct="1"/>
            <a:r>
              <a:rPr lang="en-US" sz="2000">
                <a:latin typeface="Times New Roman" pitchFamily="18" charset="0"/>
              </a:rPr>
              <a:t>NTN encodes 5 different nonpolar residues </a:t>
            </a:r>
          </a:p>
          <a:p>
            <a:pPr eaLnBrk="1" hangingPunct="1"/>
            <a:r>
              <a:rPr lang="en-US" sz="2000">
                <a:latin typeface="Times New Roman" pitchFamily="18" charset="0"/>
              </a:rPr>
              <a:t>(Met, Leu, Ile, Val and Phe)</a:t>
            </a:r>
          </a:p>
          <a:p>
            <a:pPr eaLnBrk="1" hangingPunct="1"/>
            <a:r>
              <a:rPr lang="en-US" sz="2000">
                <a:latin typeface="Times New Roman" pitchFamily="18" charset="0"/>
              </a:rPr>
              <a:t>NAN encodes 6 different polar residues </a:t>
            </a:r>
          </a:p>
          <a:p>
            <a:pPr eaLnBrk="1" hangingPunct="1"/>
            <a:r>
              <a:rPr lang="en-US" sz="2000">
                <a:latin typeface="Times New Roman" pitchFamily="18" charset="0"/>
              </a:rPr>
              <a:t>(Lys, His, Glu, Gln, Asp and Asn)</a:t>
            </a:r>
          </a:p>
          <a:p>
            <a:pPr eaLnBrk="1" hangingPunct="1"/>
            <a:endParaRPr lang="en-US" sz="2000" b="1">
              <a:latin typeface="Times New Roman" pitchFamily="18" charset="0"/>
            </a:endParaRPr>
          </a:p>
          <a:p>
            <a:pPr eaLnBrk="1" hangingPunct="1"/>
            <a:r>
              <a:rPr lang="en-US" sz="2000" b="1">
                <a:latin typeface="Times New Roman" pitchFamily="18" charset="0"/>
              </a:rPr>
              <a:t>Local Error Correction:</a:t>
            </a:r>
          </a:p>
          <a:p>
            <a:pPr eaLnBrk="1" hangingPunct="1"/>
            <a:r>
              <a:rPr lang="en-US" sz="2000">
                <a:latin typeface="Times New Roman" pitchFamily="18" charset="0"/>
              </a:rPr>
              <a:t>Ribozyme: 1:10</a:t>
            </a:r>
            <a:r>
              <a:rPr lang="en-US" sz="2000" baseline="30000">
                <a:latin typeface="Times New Roman" pitchFamily="18" charset="0"/>
              </a:rPr>
              <a:t>3</a:t>
            </a:r>
          </a:p>
          <a:p>
            <a:pPr eaLnBrk="1" hangingPunct="1"/>
            <a:r>
              <a:rPr lang="en-US" sz="2000">
                <a:latin typeface="Times New Roman" pitchFamily="18" charset="0"/>
              </a:rPr>
              <a:t>Error Correcting Polymerase:  1:10</a:t>
            </a:r>
            <a:r>
              <a:rPr lang="en-US" sz="2000" baseline="30000">
                <a:latin typeface="Times New Roman" pitchFamily="18" charset="0"/>
              </a:rPr>
              <a:t>8</a:t>
            </a:r>
            <a:r>
              <a:rPr lang="en-US" sz="2000">
                <a:latin typeface="Times New Roman" pitchFamily="18" charset="0"/>
              </a:rPr>
              <a:t> fidelity</a:t>
            </a:r>
          </a:p>
          <a:p>
            <a:pPr eaLnBrk="1" hangingPunct="1"/>
            <a:endParaRPr lang="en-US" sz="2000">
              <a:latin typeface="Times New Roman" pitchFamily="18" charset="0"/>
            </a:endParaRPr>
          </a:p>
          <a:p>
            <a:pPr eaLnBrk="1" hangingPunct="1"/>
            <a:r>
              <a:rPr lang="en-US" sz="2000" b="1">
                <a:latin typeface="Times New Roman" pitchFamily="18" charset="0"/>
              </a:rPr>
              <a:t>DNA Repair Systems:</a:t>
            </a:r>
          </a:p>
          <a:p>
            <a:pPr eaLnBrk="1" hangingPunct="1"/>
            <a:r>
              <a:rPr lang="en-US" sz="2000">
                <a:latin typeface="Times New Roman" pitchFamily="18" charset="0"/>
              </a:rPr>
              <a:t>MutS System</a:t>
            </a:r>
          </a:p>
          <a:p>
            <a:pPr eaLnBrk="1" hangingPunct="1"/>
            <a:endParaRPr lang="en-US" sz="2000">
              <a:latin typeface="Times New Roman" pitchFamily="18" charset="0"/>
            </a:endParaRPr>
          </a:p>
          <a:p>
            <a:pPr eaLnBrk="1" hangingPunct="1"/>
            <a:r>
              <a:rPr lang="en-US" sz="2000" b="1">
                <a:latin typeface="Times New Roman" pitchFamily="18" charset="0"/>
              </a:rPr>
              <a:t>Recombination - retrieval - post replication repair </a:t>
            </a:r>
          </a:p>
          <a:p>
            <a:pPr eaLnBrk="1" hangingPunct="1"/>
            <a:r>
              <a:rPr lang="en-US" sz="2000">
                <a:latin typeface="Times New Roman" pitchFamily="18" charset="0"/>
              </a:rPr>
              <a:t>Thymine Dimer bypass.</a:t>
            </a:r>
          </a:p>
          <a:p>
            <a:pPr eaLnBrk="1" hangingPunct="1"/>
            <a:r>
              <a:rPr lang="en-US" sz="2000" b="1">
                <a:latin typeface="Times New Roman" pitchFamily="18" charset="0"/>
              </a:rPr>
              <a:t>Many others…</a:t>
            </a:r>
          </a:p>
          <a:p>
            <a:pPr eaLnBrk="1" hangingPunct="1"/>
            <a:endParaRPr lang="en-US" sz="2000" b="1">
              <a:latin typeface="Times New Roman" pitchFamily="18" charset="0"/>
            </a:endParaRPr>
          </a:p>
          <a:p>
            <a:pPr eaLnBrk="1" hangingPunct="1"/>
            <a:endParaRPr lang="en-US" sz="2000">
              <a:latin typeface="Times New Roman" pitchFamily="18" charset="0"/>
            </a:endParaRPr>
          </a:p>
        </p:txBody>
      </p:sp>
      <p:sp>
        <p:nvSpPr>
          <p:cNvPr id="119811" name="Text Box 2"/>
          <p:cNvSpPr txBox="1">
            <a:spLocks noChangeArrowheads="1"/>
          </p:cNvSpPr>
          <p:nvPr/>
        </p:nvSpPr>
        <p:spPr bwMode="auto">
          <a:xfrm>
            <a:off x="790575" y="-100013"/>
            <a:ext cx="7651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3200" b="1">
                <a:solidFill>
                  <a:srgbClr val="000099"/>
                </a:solidFill>
              </a:rPr>
              <a:t>Error Correction in Biological Systems</a:t>
            </a:r>
          </a:p>
        </p:txBody>
      </p:sp>
      <p:sp>
        <p:nvSpPr>
          <p:cNvPr id="119812" name="Rectangle 9"/>
          <p:cNvSpPr>
            <a:spLocks noChangeArrowheads="1"/>
          </p:cNvSpPr>
          <p:nvPr/>
        </p:nvSpPr>
        <p:spPr bwMode="auto">
          <a:xfrm>
            <a:off x="2233613" y="2219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19813" name="Object 8"/>
          <p:cNvGraphicFramePr>
            <a:graphicFrameLocks noChangeAspect="1"/>
          </p:cNvGraphicFramePr>
          <p:nvPr/>
        </p:nvGraphicFramePr>
        <p:xfrm>
          <a:off x="6196013" y="3810000"/>
          <a:ext cx="2947987" cy="1525588"/>
        </p:xfrm>
        <a:graphic>
          <a:graphicData uri="http://schemas.openxmlformats.org/presentationml/2006/ole">
            <mc:AlternateContent xmlns:mc="http://schemas.openxmlformats.org/markup-compatibility/2006">
              <mc:Choice xmlns:v="urn:schemas-microsoft-com:vml" Requires="v">
                <p:oleObj spid="_x0000_s123914" r:id="rId4" imgW="4676190" imgH="2419048" progId="Paint.Picture">
                  <p:embed/>
                </p:oleObj>
              </mc:Choice>
              <mc:Fallback>
                <p:oleObj r:id="rId4" imgW="4676190" imgH="241904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013" y="3810000"/>
                        <a:ext cx="2947987"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14" name="Text Box 10"/>
          <p:cNvSpPr txBox="1">
            <a:spLocks noChangeArrowheads="1"/>
          </p:cNvSpPr>
          <p:nvPr/>
        </p:nvSpPr>
        <p:spPr bwMode="auto">
          <a:xfrm>
            <a:off x="6226175" y="5257800"/>
            <a:ext cx="2689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sz="1400"/>
              <a:t>E. Coli Retrieval system - Lewin</a:t>
            </a:r>
          </a:p>
        </p:txBody>
      </p:sp>
      <p:pic>
        <p:nvPicPr>
          <p:cNvPr id="11981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219200"/>
            <a:ext cx="2819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6" name="Text Box 13"/>
          <p:cNvSpPr txBox="1">
            <a:spLocks noChangeArrowheads="1"/>
          </p:cNvSpPr>
          <p:nvPr/>
        </p:nvSpPr>
        <p:spPr bwMode="auto">
          <a:xfrm>
            <a:off x="0" y="61722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sz="2000">
                <a:solidFill>
                  <a:srgbClr val="FF0000"/>
                </a:solidFill>
              </a:rPr>
              <a:t>Biology Employs Error Correcting Fabrication + Error Correcting Codes</a:t>
            </a:r>
          </a:p>
        </p:txBody>
      </p:sp>
    </p:spTree>
    <p:extLst>
      <p:ext uri="{BB962C8B-B14F-4D97-AF65-F5344CB8AC3E}">
        <p14:creationId xmlns:p14="http://schemas.microsoft.com/office/powerpoint/2010/main" val="76167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2"/>
          <p:cNvGraphicFramePr>
            <a:graphicFrameLocks noChangeAspect="1"/>
          </p:cNvGraphicFramePr>
          <p:nvPr/>
        </p:nvGraphicFramePr>
        <p:xfrm>
          <a:off x="3887788" y="0"/>
          <a:ext cx="5048250" cy="6858000"/>
        </p:xfrm>
        <a:graphic>
          <a:graphicData uri="http://schemas.openxmlformats.org/presentationml/2006/ole">
            <mc:AlternateContent xmlns:mc="http://schemas.openxmlformats.org/markup-compatibility/2006">
              <mc:Choice xmlns:v="urn:schemas-microsoft-com:vml" Requires="v">
                <p:oleObj spid="_x0000_s122890" name="Bitmap Image" r:id="rId4" imgW="3801006" imgH="5161905" progId="Paint.Picture">
                  <p:embed/>
                </p:oleObj>
              </mc:Choice>
              <mc:Fallback>
                <p:oleObj name="Bitmap Image" r:id="rId4" imgW="3801006" imgH="516190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7788" y="0"/>
                        <a:ext cx="50482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3" name="Rectangle 3"/>
          <p:cNvSpPr>
            <a:spLocks noGrp="1" noChangeArrowheads="1"/>
          </p:cNvSpPr>
          <p:nvPr>
            <p:ph type="title"/>
          </p:nvPr>
        </p:nvSpPr>
        <p:spPr>
          <a:xfrm>
            <a:off x="0" y="533400"/>
            <a:ext cx="4114800" cy="1143000"/>
          </a:xfrm>
        </p:spPr>
        <p:txBody>
          <a:bodyPr/>
          <a:lstStyle/>
          <a:p>
            <a:pPr eaLnBrk="1" hangingPunct="1"/>
            <a:r>
              <a:rPr lang="en-US" sz="3600" smtClean="0">
                <a:solidFill>
                  <a:schemeClr val="accent2"/>
                </a:solidFill>
              </a:rPr>
              <a:t>Caruthers Synthesis</a:t>
            </a:r>
          </a:p>
        </p:txBody>
      </p:sp>
      <p:sp>
        <p:nvSpPr>
          <p:cNvPr id="66564" name="Text Box 4"/>
          <p:cNvSpPr txBox="1">
            <a:spLocks noChangeArrowheads="1"/>
          </p:cNvSpPr>
          <p:nvPr/>
        </p:nvSpPr>
        <p:spPr bwMode="auto">
          <a:xfrm>
            <a:off x="0" y="0"/>
            <a:ext cx="39004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3200">
                <a:solidFill>
                  <a:srgbClr val="FF0000"/>
                </a:solidFill>
                <a:latin typeface="Times New Roman" pitchFamily="18" charset="0"/>
                <a:cs typeface="Times New Roman" pitchFamily="18" charset="0"/>
              </a:rPr>
              <a:t>DNA Synthesis</a:t>
            </a:r>
          </a:p>
        </p:txBody>
      </p:sp>
      <p:sp>
        <p:nvSpPr>
          <p:cNvPr id="66565" name="Rectangle 5"/>
          <p:cNvSpPr>
            <a:spLocks noChangeArrowheads="1"/>
          </p:cNvSpPr>
          <p:nvPr/>
        </p:nvSpPr>
        <p:spPr bwMode="auto">
          <a:xfrm>
            <a:off x="0" y="6035675"/>
            <a:ext cx="403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r>
              <a:rPr lang="en-US">
                <a:latin typeface="Times New Roman" pitchFamily="18" charset="0"/>
                <a:cs typeface="Times New Roman" pitchFamily="18" charset="0"/>
              </a:rPr>
              <a:t>http://www.med.upenn.edu/naf/services/catalog99.pdf</a:t>
            </a:r>
          </a:p>
        </p:txBody>
      </p:sp>
      <p:sp>
        <p:nvSpPr>
          <p:cNvPr id="66566" name="Text Box 6"/>
          <p:cNvSpPr txBox="1">
            <a:spLocks noChangeArrowheads="1"/>
          </p:cNvSpPr>
          <p:nvPr/>
        </p:nvSpPr>
        <p:spPr bwMode="auto">
          <a:xfrm>
            <a:off x="187325" y="1731963"/>
            <a:ext cx="1709738"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a:t>Error Rate:</a:t>
            </a:r>
          </a:p>
          <a:p>
            <a:pPr eaLnBrk="1" hangingPunct="1"/>
            <a:r>
              <a:rPr lang="en-US"/>
              <a:t>1: 10</a:t>
            </a:r>
            <a:r>
              <a:rPr lang="en-US" baseline="30000"/>
              <a:t>2</a:t>
            </a:r>
          </a:p>
        </p:txBody>
      </p:sp>
      <p:pic>
        <p:nvPicPr>
          <p:cNvPr id="66567" name="Picture 7" descr="merma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300" y="2613025"/>
            <a:ext cx="3178175"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8"/>
          <p:cNvSpPr txBox="1">
            <a:spLocks noChangeArrowheads="1"/>
          </p:cNvSpPr>
          <p:nvPr/>
        </p:nvSpPr>
        <p:spPr bwMode="auto">
          <a:xfrm>
            <a:off x="2089150" y="1770063"/>
            <a:ext cx="200342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a:t>300 Seconds</a:t>
            </a:r>
          </a:p>
          <a:p>
            <a:pPr eaLnBrk="1" hangingPunct="1"/>
            <a:r>
              <a:rPr lang="en-US"/>
              <a:t>Per step</a:t>
            </a:r>
            <a:endParaRPr lang="en-US" baseline="30000"/>
          </a:p>
        </p:txBody>
      </p:sp>
    </p:spTree>
    <p:extLst>
      <p:ext uri="{BB962C8B-B14F-4D97-AF65-F5344CB8AC3E}">
        <p14:creationId xmlns:p14="http://schemas.microsoft.com/office/powerpoint/2010/main" val="3543301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21" name="Picture 13" descr="ASUS Eee PC 1000HA 10-Inch Netbook (1.6 GHz Intel ATOM N270 Processor, 1 GB RAM, 160 GB Hard Drive, 10 GB E-Storage, XP Home, 6 Cell Battery) Fine Ebon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31165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75813" name="Picture 5" descr="intel_tukwila_d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75" y="1492250"/>
            <a:ext cx="2057400" cy="1376363"/>
          </a:xfrm>
          <a:prstGeom prst="rect">
            <a:avLst/>
          </a:prstGeom>
          <a:noFill/>
          <a:extLst>
            <a:ext uri="{909E8E84-426E-40DD-AFC4-6F175D3DCCD1}">
              <a14:hiddenFill xmlns:a14="http://schemas.microsoft.com/office/drawing/2010/main">
                <a:solidFill>
                  <a:srgbClr val="FFFFFF"/>
                </a:solidFill>
              </a14:hiddenFill>
            </a:ext>
          </a:extLst>
        </p:spPr>
      </p:pic>
      <p:sp>
        <p:nvSpPr>
          <p:cNvPr id="375814" name="Text Box 6"/>
          <p:cNvSpPr txBox="1">
            <a:spLocks noChangeArrowheads="1"/>
          </p:cNvSpPr>
          <p:nvPr/>
        </p:nvSpPr>
        <p:spPr bwMode="auto">
          <a:xfrm>
            <a:off x="685800" y="3052763"/>
            <a:ext cx="2393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Itanium Quad Tukwila</a:t>
            </a:r>
          </a:p>
          <a:p>
            <a:r>
              <a:rPr lang="en-US" sz="1800"/>
              <a:t>Transistor Count: 2B</a:t>
            </a:r>
          </a:p>
          <a:p>
            <a:r>
              <a:rPr lang="en-US" sz="1800"/>
              <a:t>Cost: ~$100</a:t>
            </a:r>
          </a:p>
        </p:txBody>
      </p:sp>
      <p:pic>
        <p:nvPicPr>
          <p:cNvPr id="375816" name="Picture 8" descr="sandp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616450"/>
            <a:ext cx="1905000" cy="1371600"/>
          </a:xfrm>
          <a:prstGeom prst="rect">
            <a:avLst/>
          </a:prstGeom>
          <a:noFill/>
          <a:extLst>
            <a:ext uri="{909E8E84-426E-40DD-AFC4-6F175D3DCCD1}">
              <a14:hiddenFill xmlns:a14="http://schemas.microsoft.com/office/drawing/2010/main">
                <a:solidFill>
                  <a:srgbClr val="FFFFFF"/>
                </a:solidFill>
              </a14:hiddenFill>
            </a:ext>
          </a:extLst>
        </p:spPr>
      </p:pic>
      <p:sp>
        <p:nvSpPr>
          <p:cNvPr id="375817" name="Text Box 9"/>
          <p:cNvSpPr txBox="1">
            <a:spLocks noChangeArrowheads="1"/>
          </p:cNvSpPr>
          <p:nvPr/>
        </p:nvSpPr>
        <p:spPr bwMode="auto">
          <a:xfrm>
            <a:off x="6569075" y="2940050"/>
            <a:ext cx="2590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Si Wafer with Area sufficient for</a:t>
            </a:r>
          </a:p>
          <a:p>
            <a:r>
              <a:rPr lang="en-US" sz="1800"/>
              <a:t>2 Billion Transistors</a:t>
            </a:r>
          </a:p>
          <a:p>
            <a:r>
              <a:rPr lang="en-US" sz="1800"/>
              <a:t>Cost: ~$0.50</a:t>
            </a:r>
          </a:p>
        </p:txBody>
      </p:sp>
      <p:pic>
        <p:nvPicPr>
          <p:cNvPr id="375823" name="Picture 15" descr="News3_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3475" y="1416050"/>
            <a:ext cx="2247900" cy="1558925"/>
          </a:xfrm>
          <a:prstGeom prst="rect">
            <a:avLst/>
          </a:prstGeom>
          <a:noFill/>
          <a:extLst>
            <a:ext uri="{909E8E84-426E-40DD-AFC4-6F175D3DCCD1}">
              <a14:hiddenFill xmlns:a14="http://schemas.microsoft.com/office/drawing/2010/main">
                <a:solidFill>
                  <a:srgbClr val="FFFFFF"/>
                </a:solidFill>
              </a14:hiddenFill>
            </a:ext>
          </a:extLst>
        </p:spPr>
      </p:pic>
      <p:sp>
        <p:nvSpPr>
          <p:cNvPr id="375824" name="Text Box 16"/>
          <p:cNvSpPr txBox="1">
            <a:spLocks noChangeArrowheads="1"/>
          </p:cNvSpPr>
          <p:nvPr/>
        </p:nvSpPr>
        <p:spPr bwMode="auto">
          <a:xfrm>
            <a:off x="3673475" y="3016250"/>
            <a:ext cx="2590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Flash Memory</a:t>
            </a:r>
          </a:p>
          <a:p>
            <a:r>
              <a:rPr lang="en-US" sz="1800"/>
              <a:t>Transistor Count: 2B</a:t>
            </a:r>
          </a:p>
          <a:p>
            <a:r>
              <a:rPr lang="en-US" sz="1800"/>
              <a:t>Cost: ~$3</a:t>
            </a:r>
          </a:p>
        </p:txBody>
      </p:sp>
      <p:sp>
        <p:nvSpPr>
          <p:cNvPr id="375825" name="Text Box 17"/>
          <p:cNvSpPr txBox="1">
            <a:spLocks noChangeArrowheads="1"/>
          </p:cNvSpPr>
          <p:nvPr/>
        </p:nvSpPr>
        <p:spPr bwMode="auto">
          <a:xfrm>
            <a:off x="533400" y="5988050"/>
            <a:ext cx="142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NetBook</a:t>
            </a:r>
          </a:p>
          <a:p>
            <a:r>
              <a:rPr lang="en-US" sz="1800"/>
              <a:t>Cost: ~$200</a:t>
            </a:r>
          </a:p>
        </p:txBody>
      </p:sp>
      <p:sp>
        <p:nvSpPr>
          <p:cNvPr id="375827" name="Text Box 19"/>
          <p:cNvSpPr txBox="1">
            <a:spLocks noChangeArrowheads="1"/>
          </p:cNvSpPr>
          <p:nvPr/>
        </p:nvSpPr>
        <p:spPr bwMode="auto">
          <a:xfrm>
            <a:off x="3276600" y="5988050"/>
            <a:ext cx="274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Sand (Chips and Screen)</a:t>
            </a:r>
          </a:p>
          <a:p>
            <a:r>
              <a:rPr lang="en-US" sz="1800"/>
              <a:t>Cost: ~$0</a:t>
            </a:r>
          </a:p>
        </p:txBody>
      </p:sp>
      <p:pic>
        <p:nvPicPr>
          <p:cNvPr id="375829" name="Picture 21" descr="10330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4464050"/>
            <a:ext cx="1828800" cy="1684338"/>
          </a:xfrm>
          <a:prstGeom prst="rect">
            <a:avLst/>
          </a:prstGeom>
          <a:noFill/>
          <a:extLst>
            <a:ext uri="{909E8E84-426E-40DD-AFC4-6F175D3DCCD1}">
              <a14:hiddenFill xmlns:a14="http://schemas.microsoft.com/office/drawing/2010/main">
                <a:solidFill>
                  <a:srgbClr val="FFFFFF"/>
                </a:solidFill>
              </a14:hiddenFill>
            </a:ext>
          </a:extLst>
        </p:spPr>
      </p:pic>
      <p:sp>
        <p:nvSpPr>
          <p:cNvPr id="375830" name="Text Box 22"/>
          <p:cNvSpPr txBox="1">
            <a:spLocks noChangeArrowheads="1"/>
          </p:cNvSpPr>
          <p:nvPr/>
        </p:nvSpPr>
        <p:spPr bwMode="auto">
          <a:xfrm>
            <a:off x="6400800" y="5988050"/>
            <a:ext cx="269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Plastic Resin / Metal Ore</a:t>
            </a:r>
          </a:p>
          <a:p>
            <a:r>
              <a:rPr lang="en-US" sz="1800"/>
              <a:t>Cost: ~$4</a:t>
            </a:r>
          </a:p>
        </p:txBody>
      </p:sp>
      <p:pic>
        <p:nvPicPr>
          <p:cNvPr id="375832" name="Picture 24" descr="waferdicing-whole350x2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5275" y="1447800"/>
            <a:ext cx="1676400" cy="1360488"/>
          </a:xfrm>
          <a:prstGeom prst="rect">
            <a:avLst/>
          </a:prstGeom>
          <a:noFill/>
          <a:extLst>
            <a:ext uri="{909E8E84-426E-40DD-AFC4-6F175D3DCCD1}">
              <a14:hiddenFill xmlns:a14="http://schemas.microsoft.com/office/drawing/2010/main">
                <a:solidFill>
                  <a:srgbClr val="FFFFFF"/>
                </a:solidFill>
              </a14:hiddenFill>
            </a:ext>
          </a:extLst>
        </p:spPr>
      </p:pic>
      <p:sp>
        <p:nvSpPr>
          <p:cNvPr id="375833" name="Line 25"/>
          <p:cNvSpPr>
            <a:spLocks noChangeShapeType="1"/>
          </p:cNvSpPr>
          <p:nvPr/>
        </p:nvSpPr>
        <p:spPr bwMode="auto">
          <a:xfrm>
            <a:off x="228600" y="4235450"/>
            <a:ext cx="8686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34" name="Text Box 26"/>
          <p:cNvSpPr txBox="1">
            <a:spLocks noChangeArrowheads="1"/>
          </p:cNvSpPr>
          <p:nvPr/>
        </p:nvSpPr>
        <p:spPr bwMode="auto">
          <a:xfrm>
            <a:off x="0" y="381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solidFill>
                  <a:schemeClr val="accent2"/>
                </a:solidFill>
              </a:rPr>
              <a:t>What governs the cost of placing atoms where we want them?  What are the limits?</a:t>
            </a:r>
          </a:p>
        </p:txBody>
      </p:sp>
      <p:pic>
        <p:nvPicPr>
          <p:cNvPr id="375835" name="Picture 27" descr="02">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400" y="0"/>
            <a:ext cx="1752600" cy="48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217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04800" y="6497638"/>
            <a:ext cx="5708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p>
            <a:r>
              <a:rPr lang="en-US" sz="1600"/>
              <a:t>http://www.biochem.ucl.ac.uk/bsm/xtal/teach/repl/klenow.html</a:t>
            </a:r>
          </a:p>
        </p:txBody>
      </p:sp>
      <p:pic>
        <p:nvPicPr>
          <p:cNvPr id="67587" name="Picture 3" descr="klenow_m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27100"/>
            <a:ext cx="3810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4"/>
          <p:cNvSpPr>
            <a:spLocks noChangeArrowheads="1"/>
          </p:cNvSpPr>
          <p:nvPr/>
        </p:nvSpPr>
        <p:spPr bwMode="auto">
          <a:xfrm>
            <a:off x="-1981200" y="6172200"/>
            <a:ext cx="601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p>
            <a:pPr marL="2284413" lvl="4" indent="-455613" eaLnBrk="0" hangingPunct="0">
              <a:buFontTx/>
              <a:buAutoNum type="arabicPeriod"/>
            </a:pPr>
            <a:r>
              <a:rPr lang="en-US" sz="1600">
                <a:latin typeface="Times New Roman" pitchFamily="18" charset="0"/>
              </a:rPr>
              <a:t>Beese </a:t>
            </a:r>
            <a:r>
              <a:rPr lang="en-US" sz="1600" i="1">
                <a:latin typeface="Times New Roman" pitchFamily="18" charset="0"/>
              </a:rPr>
              <a:t>et al.</a:t>
            </a:r>
            <a:r>
              <a:rPr lang="en-US" sz="1600">
                <a:latin typeface="Times New Roman" pitchFamily="18" charset="0"/>
              </a:rPr>
              <a:t> (1993), </a:t>
            </a:r>
            <a:r>
              <a:rPr lang="en-US" sz="1600" i="1">
                <a:latin typeface="Times New Roman" pitchFamily="18" charset="0"/>
              </a:rPr>
              <a:t>Science</a:t>
            </a:r>
            <a:r>
              <a:rPr lang="en-US" sz="1600">
                <a:latin typeface="Times New Roman" pitchFamily="18" charset="0"/>
              </a:rPr>
              <a:t>, </a:t>
            </a:r>
            <a:r>
              <a:rPr lang="en-US" sz="1600" b="1">
                <a:latin typeface="Times New Roman" pitchFamily="18" charset="0"/>
              </a:rPr>
              <a:t>260</a:t>
            </a:r>
            <a:r>
              <a:rPr lang="en-US" sz="1600">
                <a:latin typeface="Times New Roman" pitchFamily="18" charset="0"/>
              </a:rPr>
              <a:t>, 352-355. </a:t>
            </a:r>
          </a:p>
        </p:txBody>
      </p:sp>
      <p:sp>
        <p:nvSpPr>
          <p:cNvPr id="67589" name="Rectangle 5"/>
          <p:cNvSpPr>
            <a:spLocks noChangeArrowheads="1"/>
          </p:cNvSpPr>
          <p:nvPr/>
        </p:nvSpPr>
        <p:spPr bwMode="auto">
          <a:xfrm>
            <a:off x="0" y="0"/>
            <a:ext cx="9144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ctr">
              <a:spcBef>
                <a:spcPct val="50000"/>
              </a:spcBef>
            </a:pPr>
            <a:r>
              <a:rPr lang="en-US" b="1">
                <a:solidFill>
                  <a:srgbClr val="0066FF"/>
                </a:solidFill>
              </a:rPr>
              <a:t>Replicate Linearly with Proofreading and Error Correction</a:t>
            </a:r>
          </a:p>
          <a:p>
            <a:pPr algn="ctr">
              <a:spcBef>
                <a:spcPct val="50000"/>
              </a:spcBef>
            </a:pPr>
            <a:r>
              <a:rPr lang="en-US" b="1">
                <a:solidFill>
                  <a:srgbClr val="0066FF"/>
                </a:solidFill>
              </a:rPr>
              <a:t> Fold to 3D Functionality</a:t>
            </a:r>
          </a:p>
        </p:txBody>
      </p:sp>
      <p:pic>
        <p:nvPicPr>
          <p:cNvPr id="67590" name="Picture 6" descr="p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403600"/>
            <a:ext cx="27432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po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403600"/>
            <a:ext cx="2743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pol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3150" y="3262313"/>
            <a:ext cx="283845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3" name="Rectangle 9"/>
          <p:cNvSpPr>
            <a:spLocks noChangeArrowheads="1"/>
          </p:cNvSpPr>
          <p:nvPr/>
        </p:nvSpPr>
        <p:spPr bwMode="auto">
          <a:xfrm>
            <a:off x="304800" y="5181600"/>
            <a:ext cx="23955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p>
            <a:r>
              <a:rPr lang="en-US" sz="1600" b="1">
                <a:latin typeface="Times New Roman" pitchFamily="18" charset="0"/>
              </a:rPr>
              <a:t>template dependant 5'-3' </a:t>
            </a:r>
          </a:p>
          <a:p>
            <a:r>
              <a:rPr lang="en-US" sz="1600" b="1">
                <a:latin typeface="Times New Roman" pitchFamily="18" charset="0"/>
              </a:rPr>
              <a:t>primer extension</a:t>
            </a:r>
          </a:p>
        </p:txBody>
      </p:sp>
      <p:sp>
        <p:nvSpPr>
          <p:cNvPr id="67594" name="Rectangle 10"/>
          <p:cNvSpPr>
            <a:spLocks noChangeArrowheads="1"/>
          </p:cNvSpPr>
          <p:nvPr/>
        </p:nvSpPr>
        <p:spPr bwMode="auto">
          <a:xfrm>
            <a:off x="6324600" y="5181600"/>
            <a:ext cx="2330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p>
            <a:r>
              <a:rPr lang="en-US" sz="1800" b="1">
                <a:latin typeface="Times New Roman" pitchFamily="18" charset="0"/>
              </a:rPr>
              <a:t>5'-3' error-correcting </a:t>
            </a:r>
          </a:p>
          <a:p>
            <a:r>
              <a:rPr lang="en-US" sz="1800" b="1">
                <a:latin typeface="Times New Roman" pitchFamily="18" charset="0"/>
              </a:rPr>
              <a:t>exonuclease</a:t>
            </a:r>
          </a:p>
        </p:txBody>
      </p:sp>
      <p:sp>
        <p:nvSpPr>
          <p:cNvPr id="67595" name="Rectangle 11"/>
          <p:cNvSpPr>
            <a:spLocks noChangeArrowheads="1"/>
          </p:cNvSpPr>
          <p:nvPr/>
        </p:nvSpPr>
        <p:spPr bwMode="auto">
          <a:xfrm>
            <a:off x="3352800" y="5181600"/>
            <a:ext cx="1812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p>
            <a:r>
              <a:rPr lang="en-US" sz="1600" b="1">
                <a:latin typeface="Times New Roman" pitchFamily="18" charset="0"/>
              </a:rPr>
              <a:t>3'-5' proofreading </a:t>
            </a:r>
          </a:p>
          <a:p>
            <a:r>
              <a:rPr lang="en-US" sz="1600" b="1">
                <a:latin typeface="Times New Roman" pitchFamily="18" charset="0"/>
              </a:rPr>
              <a:t>exonuclease</a:t>
            </a:r>
          </a:p>
        </p:txBody>
      </p:sp>
      <p:pic>
        <p:nvPicPr>
          <p:cNvPr id="67596" name="Picture 12" descr="tiny_klen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838200"/>
            <a:ext cx="17065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7" name="Text Box 13"/>
          <p:cNvSpPr txBox="1">
            <a:spLocks noChangeArrowheads="1"/>
          </p:cNvSpPr>
          <p:nvPr/>
        </p:nvSpPr>
        <p:spPr bwMode="auto">
          <a:xfrm>
            <a:off x="7070725" y="1106488"/>
            <a:ext cx="1674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a:t>Error Rate:</a:t>
            </a:r>
          </a:p>
          <a:p>
            <a:pPr eaLnBrk="1" hangingPunct="1"/>
            <a:r>
              <a:rPr lang="en-US"/>
              <a:t>1: 10</a:t>
            </a:r>
            <a:r>
              <a:rPr lang="en-US" baseline="30000"/>
              <a:t>6</a:t>
            </a:r>
          </a:p>
        </p:txBody>
      </p:sp>
      <p:sp>
        <p:nvSpPr>
          <p:cNvPr id="67598" name="Text Box 14"/>
          <p:cNvSpPr txBox="1">
            <a:spLocks noChangeArrowheads="1"/>
          </p:cNvSpPr>
          <p:nvPr/>
        </p:nvSpPr>
        <p:spPr bwMode="auto">
          <a:xfrm>
            <a:off x="7107238" y="2130425"/>
            <a:ext cx="1979612"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a:t>100 Steps per second</a:t>
            </a:r>
            <a:endParaRPr lang="en-US" baseline="30000"/>
          </a:p>
        </p:txBody>
      </p:sp>
    </p:spTree>
    <p:extLst>
      <p:ext uri="{BB962C8B-B14F-4D97-AF65-F5344CB8AC3E}">
        <p14:creationId xmlns:p14="http://schemas.microsoft.com/office/powerpoint/2010/main" val="839822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979" y="228600"/>
            <a:ext cx="3299621" cy="646331"/>
          </a:xfrm>
          <a:prstGeom prst="rect">
            <a:avLst/>
          </a:prstGeom>
          <a:noFill/>
        </p:spPr>
        <p:txBody>
          <a:bodyPr wrap="none" rtlCol="0">
            <a:spAutoFit/>
          </a:bodyPr>
          <a:lstStyle/>
          <a:p>
            <a:r>
              <a:rPr lang="en-US" sz="3600" b="1" dirty="0" smtClean="0"/>
              <a:t>Laser Guide Star</a:t>
            </a:r>
            <a:endParaRPr lang="en-US" sz="3600" b="1" dirty="0"/>
          </a:p>
        </p:txBody>
      </p:sp>
      <p:pic>
        <p:nvPicPr>
          <p:cNvPr id="124930" name="Picture 2" descr="http://spie.org/Images/Graphics/Newsroom/Imported/1570/1570_fi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13191"/>
            <a:ext cx="2590800" cy="2593244"/>
          </a:xfrm>
          <a:prstGeom prst="rect">
            <a:avLst/>
          </a:prstGeom>
          <a:noFill/>
          <a:extLst>
            <a:ext uri="{909E8E84-426E-40DD-AFC4-6F175D3DCCD1}">
              <a14:hiddenFill xmlns:a14="http://schemas.microsoft.com/office/drawing/2010/main">
                <a:solidFill>
                  <a:srgbClr val="FFFFFF"/>
                </a:solidFill>
              </a14:hiddenFill>
            </a:ext>
          </a:extLst>
        </p:spPr>
      </p:pic>
      <p:pic>
        <p:nvPicPr>
          <p:cNvPr id="124932" name="Picture 4" descr="http://spie.org/images/Graphics/Newsroom/Imported/1570/1570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023" y="139953"/>
            <a:ext cx="2247112" cy="2265997"/>
          </a:xfrm>
          <a:prstGeom prst="rect">
            <a:avLst/>
          </a:prstGeom>
          <a:noFill/>
          <a:extLst>
            <a:ext uri="{909E8E84-426E-40DD-AFC4-6F175D3DCCD1}">
              <a14:hiddenFill xmlns:a14="http://schemas.microsoft.com/office/drawing/2010/main">
                <a:solidFill>
                  <a:srgbClr val="FFFFFF"/>
                </a:solidFill>
              </a14:hiddenFill>
            </a:ext>
          </a:extLst>
        </p:spPr>
      </p:pic>
      <p:pic>
        <p:nvPicPr>
          <p:cNvPr id="124934" name="Picture 6" descr="http://spie.org/Images/Graphics/Newsroom/Imported/1570/1570_fi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05" y="3810000"/>
            <a:ext cx="400050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124936" name="Picture 8" descr="http://spie.org/Images/Graphics/Newsroom/Imported/1570/1570_fig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0535" y="32004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55844" y="6486271"/>
            <a:ext cx="2736711" cy="369332"/>
          </a:xfrm>
          <a:prstGeom prst="rect">
            <a:avLst/>
          </a:prstGeom>
        </p:spPr>
        <p:txBody>
          <a:bodyPr wrap="none">
            <a:spAutoFit/>
          </a:bodyPr>
          <a:lstStyle/>
          <a:p>
            <a:r>
              <a:rPr lang="en-US" dirty="0">
                <a:hlinkClick r:id="rId6"/>
              </a:rPr>
              <a:t>http://spie.org/x34285.xml</a:t>
            </a:r>
            <a:endParaRPr lang="en-US" dirty="0"/>
          </a:p>
        </p:txBody>
      </p:sp>
      <p:pic>
        <p:nvPicPr>
          <p:cNvPr id="124938" name="Picture 10" descr="https://encrypted-tbn1.google.com/images?q=tbn:ANd9GcTCLndFkv6dZy9eEZ9yzwBUP6gh3cM9aDq_aU37GRO8aeMMjzGe5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447800"/>
            <a:ext cx="32670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334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09600" y="0"/>
            <a:ext cx="7772400" cy="1143000"/>
          </a:xfrm>
        </p:spPr>
        <p:txBody>
          <a:bodyPr/>
          <a:lstStyle/>
          <a:p>
            <a:pPr eaLnBrk="1" hangingPunct="1"/>
            <a:r>
              <a:rPr lang="en-US" sz="2800" b="1" smtClean="0">
                <a:solidFill>
                  <a:srgbClr val="000099"/>
                </a:solidFill>
              </a:rPr>
              <a:t>Error Correcting Codes</a:t>
            </a:r>
          </a:p>
        </p:txBody>
      </p:sp>
      <p:sp>
        <p:nvSpPr>
          <p:cNvPr id="124931" name="Rectangle 3"/>
          <p:cNvSpPr>
            <a:spLocks noGrp="1" noChangeArrowheads="1"/>
          </p:cNvSpPr>
          <p:nvPr>
            <p:ph type="body" idx="1"/>
          </p:nvPr>
        </p:nvSpPr>
        <p:spPr/>
        <p:txBody>
          <a:bodyPr/>
          <a:lstStyle/>
          <a:p>
            <a:pPr eaLnBrk="1" hangingPunct="1"/>
            <a:r>
              <a:rPr lang="en-US" smtClean="0">
                <a:solidFill>
                  <a:schemeClr val="tx2"/>
                </a:solidFill>
              </a:rPr>
              <a:t>Hamming code </a:t>
            </a:r>
          </a:p>
          <a:p>
            <a:pPr eaLnBrk="1" hangingPunct="1"/>
            <a:r>
              <a:rPr lang="en-US" smtClean="0">
                <a:solidFill>
                  <a:schemeClr val="tx2"/>
                </a:solidFill>
              </a:rPr>
              <a:t>Golay code </a:t>
            </a:r>
          </a:p>
          <a:p>
            <a:pPr eaLnBrk="1" hangingPunct="1"/>
            <a:r>
              <a:rPr lang="en-US" smtClean="0">
                <a:solidFill>
                  <a:schemeClr val="tx2"/>
                </a:solidFill>
              </a:rPr>
              <a:t>Reed-Muller code </a:t>
            </a:r>
          </a:p>
          <a:p>
            <a:pPr eaLnBrk="1" hangingPunct="1"/>
            <a:r>
              <a:rPr lang="en-US" smtClean="0">
                <a:solidFill>
                  <a:schemeClr val="tx2"/>
                </a:solidFill>
              </a:rPr>
              <a:t>Reed-Solomon code </a:t>
            </a:r>
          </a:p>
          <a:p>
            <a:pPr eaLnBrk="1" hangingPunct="1"/>
            <a:r>
              <a:rPr lang="en-US" smtClean="0">
                <a:solidFill>
                  <a:schemeClr val="tx2"/>
                </a:solidFill>
              </a:rPr>
              <a:t>Turbo code </a:t>
            </a:r>
          </a:p>
        </p:txBody>
      </p:sp>
    </p:spTree>
    <p:extLst>
      <p:ext uri="{BB962C8B-B14F-4D97-AF65-F5344CB8AC3E}">
        <p14:creationId xmlns:p14="http://schemas.microsoft.com/office/powerpoint/2010/main" val="1644147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09600" y="0"/>
            <a:ext cx="7772400" cy="1143000"/>
          </a:xfrm>
        </p:spPr>
        <p:txBody>
          <a:bodyPr/>
          <a:lstStyle/>
          <a:p>
            <a:pPr eaLnBrk="1" hangingPunct="1"/>
            <a:r>
              <a:rPr lang="en-US" sz="2800" b="1" smtClean="0">
                <a:solidFill>
                  <a:srgbClr val="000099"/>
                </a:solidFill>
              </a:rPr>
              <a:t>Hamming code</a:t>
            </a:r>
          </a:p>
        </p:txBody>
      </p:sp>
      <p:sp>
        <p:nvSpPr>
          <p:cNvPr id="125955" name="Rectangle 4"/>
          <p:cNvSpPr>
            <a:spLocks noChangeArrowheads="1"/>
          </p:cNvSpPr>
          <p:nvPr/>
        </p:nvSpPr>
        <p:spPr bwMode="auto">
          <a:xfrm>
            <a:off x="0" y="992188"/>
            <a:ext cx="9144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a:t>Hamming Algorithm::</a:t>
            </a:r>
          </a:p>
          <a:p>
            <a:r>
              <a:rPr lang="en-US" sz="1400"/>
              <a:t>All bit positions that are powers of two are used as parity bits. (positions 1, 2, 4, 8, 16, 32, 64, etc.) </a:t>
            </a:r>
          </a:p>
          <a:p>
            <a:r>
              <a:rPr lang="en-US" sz="1400"/>
              <a:t>All other bit positions are for the data to be encoded. (positions 3, 5, 6, 7, 9, 10, 11, 12, 13, 14, 15, 17, etc.) </a:t>
            </a:r>
          </a:p>
          <a:p>
            <a:r>
              <a:rPr lang="en-US" sz="1400"/>
              <a:t>Each parity bit calculates the parity for some of the bits in the code word. The position of the parity bit determines the sequence of bits that it alternately checks and skips. </a:t>
            </a:r>
          </a:p>
          <a:p>
            <a:pPr lvl="1"/>
            <a:r>
              <a:rPr lang="en-US" sz="1400"/>
              <a:t>Position 1(n=1): check 0 bit(n-1) ,skip 1 bit(n), check 1 bit(n), skip 1 bit(n), check 1 bit(n), etc. </a:t>
            </a:r>
          </a:p>
          <a:p>
            <a:pPr lvl="1"/>
            <a:r>
              <a:rPr lang="en-US" sz="1400"/>
              <a:t>Position 2(n=2): check 1 bit(n-1), skip 2 bits(n), check 2 bits(n), skip 2 bits(n), check 2 bits(n), etc. </a:t>
            </a:r>
          </a:p>
          <a:p>
            <a:pPr lvl="1"/>
            <a:r>
              <a:rPr lang="en-US" sz="1400"/>
              <a:t>Position 4(n=4): check 3 bits(n-1), skip 4 bits(n), check 4 bits(n), skip 4 bits(n), check 4 bits(n), etc. </a:t>
            </a:r>
          </a:p>
          <a:p>
            <a:pPr lvl="1"/>
            <a:r>
              <a:rPr lang="en-US" sz="1400"/>
              <a:t>Position 8(n=8): check 7 bits(n-1), skip 8 bits(n), check 8 bits(n), skip 8 bits(n), check 8 bits(n), etc. </a:t>
            </a:r>
          </a:p>
          <a:p>
            <a:pPr lvl="1"/>
            <a:r>
              <a:rPr lang="en-US" sz="1400"/>
              <a:t>Position 16(n=16): check 15 bits(n-1), skip 16 bits(n), check 16 bits(n), skip 16 bits(n), check 16 bits(n), etc. </a:t>
            </a:r>
          </a:p>
          <a:p>
            <a:pPr lvl="1"/>
            <a:r>
              <a:rPr lang="en-US" sz="1400"/>
              <a:t>Position 32(n=32): check 31 bits(n-1), skip 32 bits(n), check 32 bits(n), skip 32 bits(n), check 32 bits(n), etc. </a:t>
            </a:r>
          </a:p>
          <a:p>
            <a:pPr lvl="1"/>
            <a:r>
              <a:rPr lang="en-US" sz="1400"/>
              <a:t>And so on. </a:t>
            </a:r>
          </a:p>
          <a:p>
            <a:pPr eaLnBrk="0" hangingPunct="0"/>
            <a:endParaRPr lang="en-US" sz="1400">
              <a:latin typeface="Times New Roman" pitchFamily="18" charset="0"/>
            </a:endParaRPr>
          </a:p>
        </p:txBody>
      </p:sp>
      <p:pic>
        <p:nvPicPr>
          <p:cNvPr id="125956" name="Picture 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581400"/>
            <a:ext cx="64008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Text Box 130"/>
          <p:cNvSpPr txBox="1">
            <a:spLocks noChangeArrowheads="1"/>
          </p:cNvSpPr>
          <p:nvPr/>
        </p:nvSpPr>
        <p:spPr bwMode="auto">
          <a:xfrm>
            <a:off x="304800" y="4648200"/>
            <a:ext cx="1795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a:t>(11,7) Code</a:t>
            </a:r>
          </a:p>
        </p:txBody>
      </p:sp>
    </p:spTree>
    <p:extLst>
      <p:ext uri="{BB962C8B-B14F-4D97-AF65-F5344CB8AC3E}">
        <p14:creationId xmlns:p14="http://schemas.microsoft.com/office/powerpoint/2010/main" val="2182715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97536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5"/>
          <p:cNvSpPr>
            <a:spLocks noChangeArrowheads="1"/>
          </p:cNvSpPr>
          <p:nvPr/>
        </p:nvSpPr>
        <p:spPr bwMode="auto">
          <a:xfrm>
            <a:off x="6096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rgbClr val="000099"/>
                </a:solidFill>
                <a:latin typeface="Times New Roman" pitchFamily="18" charset="0"/>
              </a:rPr>
              <a:t>Hamming code-Error Correction</a:t>
            </a:r>
          </a:p>
        </p:txBody>
      </p:sp>
    </p:spTree>
    <p:extLst>
      <p:ext uri="{BB962C8B-B14F-4D97-AF65-F5344CB8AC3E}">
        <p14:creationId xmlns:p14="http://schemas.microsoft.com/office/powerpoint/2010/main" val="817796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304800"/>
            <a:ext cx="7772400" cy="1143000"/>
          </a:xfrm>
        </p:spPr>
        <p:txBody>
          <a:bodyPr/>
          <a:lstStyle/>
          <a:p>
            <a:pPr eaLnBrk="1" hangingPunct="1"/>
            <a:r>
              <a:rPr lang="en-US" b="1" smtClean="0">
                <a:solidFill>
                  <a:srgbClr val="000099"/>
                </a:solidFill>
              </a:rPr>
              <a:t>Homework</a:t>
            </a:r>
          </a:p>
        </p:txBody>
      </p:sp>
      <p:sp>
        <p:nvSpPr>
          <p:cNvPr id="128003" name="Rectangle 3"/>
          <p:cNvSpPr>
            <a:spLocks noGrp="1" noChangeArrowheads="1"/>
          </p:cNvSpPr>
          <p:nvPr>
            <p:ph type="body" idx="1"/>
          </p:nvPr>
        </p:nvSpPr>
        <p:spPr>
          <a:xfrm>
            <a:off x="685800" y="762000"/>
            <a:ext cx="7772400" cy="5181600"/>
          </a:xfrm>
        </p:spPr>
        <p:txBody>
          <a:bodyPr/>
          <a:lstStyle/>
          <a:p>
            <a:pPr marL="457200" indent="-457200" eaLnBrk="1" hangingPunct="1">
              <a:lnSpc>
                <a:spcPct val="80000"/>
              </a:lnSpc>
            </a:pPr>
            <a:r>
              <a:rPr lang="en-US" sz="2400" smtClean="0"/>
              <a:t>I] Nanotech Design:</a:t>
            </a:r>
          </a:p>
          <a:p>
            <a:pPr marL="457200" indent="-457200" eaLnBrk="1" hangingPunct="1">
              <a:lnSpc>
                <a:spcPct val="80000"/>
              </a:lnSpc>
              <a:buFontTx/>
              <a:buNone/>
            </a:pPr>
            <a:r>
              <a:rPr lang="en-US" sz="2400" smtClean="0"/>
              <a:t>	Find an error function for which it is optimal to divide a logic area A into more than one redundant sub-Areas.</a:t>
            </a:r>
          </a:p>
          <a:p>
            <a:pPr marL="457200" indent="-457200" eaLnBrk="1" hangingPunct="1">
              <a:lnSpc>
                <a:spcPct val="80000"/>
              </a:lnSpc>
            </a:pPr>
            <a:endParaRPr lang="en-US" sz="2400" smtClean="0"/>
          </a:p>
          <a:p>
            <a:pPr marL="457200" indent="-457200" eaLnBrk="1" hangingPunct="1">
              <a:lnSpc>
                <a:spcPct val="80000"/>
              </a:lnSpc>
            </a:pPr>
            <a:r>
              <a:rPr lang="en-US" sz="2400" smtClean="0"/>
              <a:t>II] Design Life: </a:t>
            </a:r>
          </a:p>
          <a:p>
            <a:pPr marL="457200" indent="-457200" eaLnBrk="1" hangingPunct="1">
              <a:lnSpc>
                <a:spcPct val="80000"/>
              </a:lnSpc>
              <a:buFontTx/>
              <a:buAutoNum type="alphaLcParenBoth"/>
            </a:pPr>
            <a:r>
              <a:rPr lang="en-US" sz="2400" smtClean="0"/>
              <a:t>Design a biological system which self replicates with error correction (either genome copy redundancy with majority voting or error correcting coding). Assume the copying of each nucleotide is consumptive of one unit of energy. Show the tradeoff between energy consumption and copy fidelity.</a:t>
            </a:r>
          </a:p>
          <a:p>
            <a:pPr marL="457200" indent="-457200" eaLnBrk="1" hangingPunct="1">
              <a:lnSpc>
                <a:spcPct val="80000"/>
              </a:lnSpc>
              <a:buFontTx/>
              <a:buAutoNum type="alphaLcParenBoth"/>
            </a:pPr>
            <a:r>
              <a:rPr lang="en-US" sz="2400" smtClean="0"/>
              <a:t>Comment on the choice biology has taken (64 -3 nucleotide) codons coding for 20 amino acids.  Why has biology chosen this encoding? What metric does it optimize?  Could one build a biological system with 256 – 4 bit codons? </a:t>
            </a:r>
          </a:p>
          <a:p>
            <a:pPr marL="457200" indent="-457200" eaLnBrk="1" hangingPunct="1">
              <a:lnSpc>
                <a:spcPct val="80000"/>
              </a:lnSpc>
              <a:buFontTx/>
              <a:buNone/>
            </a:pPr>
            <a:endParaRPr lang="en-US" sz="2400" smtClean="0"/>
          </a:p>
        </p:txBody>
      </p:sp>
      <p:sp>
        <p:nvSpPr>
          <p:cNvPr id="128004" name="Text Box 4"/>
          <p:cNvSpPr txBox="1">
            <a:spLocks noChangeArrowheads="1"/>
          </p:cNvSpPr>
          <p:nvPr/>
        </p:nvSpPr>
        <p:spPr bwMode="auto">
          <a:xfrm>
            <a:off x="1812925" y="63246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a:t>Questions:  jacobson@media.mit.edu</a:t>
            </a:r>
          </a:p>
        </p:txBody>
      </p:sp>
    </p:spTree>
    <p:extLst>
      <p:ext uri="{BB962C8B-B14F-4D97-AF65-F5344CB8AC3E}">
        <p14:creationId xmlns:p14="http://schemas.microsoft.com/office/powerpoint/2010/main" val="3082975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AutoShape 2"/>
          <p:cNvSpPr>
            <a:spLocks/>
          </p:cNvSpPr>
          <p:nvPr/>
        </p:nvSpPr>
        <p:spPr bwMode="auto">
          <a:xfrm>
            <a:off x="457200" y="1179513"/>
            <a:ext cx="255588" cy="793750"/>
          </a:xfrm>
          <a:prstGeom prst="leftBrace">
            <a:avLst>
              <a:gd name="adj1" fmla="val 2588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51" name="Text Box 3"/>
          <p:cNvSpPr txBox="1">
            <a:spLocks noChangeArrowheads="1"/>
          </p:cNvSpPr>
          <p:nvPr/>
        </p:nvSpPr>
        <p:spPr bwMode="auto">
          <a:xfrm>
            <a:off x="0" y="13319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a:t>
            </a:r>
          </a:p>
        </p:txBody>
      </p:sp>
      <p:grpSp>
        <p:nvGrpSpPr>
          <p:cNvPr id="283652" name="Group 4"/>
          <p:cNvGrpSpPr>
            <a:grpSpLocks/>
          </p:cNvGrpSpPr>
          <p:nvPr/>
        </p:nvGrpSpPr>
        <p:grpSpPr bwMode="auto">
          <a:xfrm>
            <a:off x="838200" y="1103313"/>
            <a:ext cx="1222375" cy="946150"/>
            <a:chOff x="768" y="604"/>
            <a:chExt cx="770" cy="596"/>
          </a:xfrm>
        </p:grpSpPr>
        <p:grpSp>
          <p:nvGrpSpPr>
            <p:cNvPr id="283653" name="Group 5"/>
            <p:cNvGrpSpPr>
              <a:grpSpLocks/>
            </p:cNvGrpSpPr>
            <p:nvPr/>
          </p:nvGrpSpPr>
          <p:grpSpPr bwMode="auto">
            <a:xfrm>
              <a:off x="1152" y="768"/>
              <a:ext cx="386" cy="212"/>
              <a:chOff x="3550" y="2352"/>
              <a:chExt cx="386" cy="212"/>
            </a:xfrm>
          </p:grpSpPr>
          <p:sp>
            <p:nvSpPr>
              <p:cNvPr id="283654" name="Rectangle 6"/>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55" name="Text Box 7"/>
              <p:cNvSpPr txBox="1">
                <a:spLocks noChangeArrowheads="1"/>
              </p:cNvSpPr>
              <p:nvPr/>
            </p:nvSpPr>
            <p:spPr bwMode="auto">
              <a:xfrm>
                <a:off x="3550" y="2352"/>
                <a:ext cx="3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MAJ</a:t>
                </a:r>
              </a:p>
            </p:txBody>
          </p:sp>
        </p:grpSp>
        <p:sp>
          <p:nvSpPr>
            <p:cNvPr id="283656" name="Line 8"/>
            <p:cNvSpPr>
              <a:spLocks noChangeShapeType="1"/>
            </p:cNvSpPr>
            <p:nvPr/>
          </p:nvSpPr>
          <p:spPr bwMode="auto">
            <a:xfrm>
              <a:off x="909" y="720"/>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657" name="Line 9"/>
            <p:cNvSpPr>
              <a:spLocks noChangeShapeType="1"/>
            </p:cNvSpPr>
            <p:nvPr/>
          </p:nvSpPr>
          <p:spPr bwMode="auto">
            <a:xfrm>
              <a:off x="909" y="912"/>
              <a:ext cx="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658" name="Line 10"/>
            <p:cNvSpPr>
              <a:spLocks noChangeShapeType="1"/>
            </p:cNvSpPr>
            <p:nvPr/>
          </p:nvSpPr>
          <p:spPr bwMode="auto">
            <a:xfrm flipV="1">
              <a:off x="909" y="912"/>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3659" name="Group 11"/>
            <p:cNvGrpSpPr>
              <a:grpSpLocks/>
            </p:cNvGrpSpPr>
            <p:nvPr/>
          </p:nvGrpSpPr>
          <p:grpSpPr bwMode="auto">
            <a:xfrm>
              <a:off x="770" y="988"/>
              <a:ext cx="194" cy="212"/>
              <a:chOff x="3550" y="2352"/>
              <a:chExt cx="194" cy="212"/>
            </a:xfrm>
          </p:grpSpPr>
          <p:sp>
            <p:nvSpPr>
              <p:cNvPr id="283660" name="Rectangle 12"/>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61" name="Text Box 13"/>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3662" name="Group 14"/>
            <p:cNvGrpSpPr>
              <a:grpSpLocks/>
            </p:cNvGrpSpPr>
            <p:nvPr/>
          </p:nvGrpSpPr>
          <p:grpSpPr bwMode="auto">
            <a:xfrm>
              <a:off x="770" y="796"/>
              <a:ext cx="194" cy="212"/>
              <a:chOff x="3550" y="2352"/>
              <a:chExt cx="194" cy="212"/>
            </a:xfrm>
          </p:grpSpPr>
          <p:sp>
            <p:nvSpPr>
              <p:cNvPr id="283663" name="Rectangle 15"/>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64" name="Text Box 16"/>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3665" name="Group 17"/>
            <p:cNvGrpSpPr>
              <a:grpSpLocks/>
            </p:cNvGrpSpPr>
            <p:nvPr/>
          </p:nvGrpSpPr>
          <p:grpSpPr bwMode="auto">
            <a:xfrm>
              <a:off x="768" y="604"/>
              <a:ext cx="194" cy="212"/>
              <a:chOff x="3550" y="2352"/>
              <a:chExt cx="194" cy="212"/>
            </a:xfrm>
          </p:grpSpPr>
          <p:sp>
            <p:nvSpPr>
              <p:cNvPr id="283666" name="Rectangle 18"/>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67" name="Text Box 19"/>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grpSp>
        <p:nvGrpSpPr>
          <p:cNvPr id="283668" name="Group 20"/>
          <p:cNvGrpSpPr>
            <a:grpSpLocks/>
          </p:cNvGrpSpPr>
          <p:nvPr/>
        </p:nvGrpSpPr>
        <p:grpSpPr bwMode="auto">
          <a:xfrm>
            <a:off x="2438400" y="2398713"/>
            <a:ext cx="612775" cy="336550"/>
            <a:chOff x="3550" y="2352"/>
            <a:chExt cx="386" cy="212"/>
          </a:xfrm>
        </p:grpSpPr>
        <p:sp>
          <p:nvSpPr>
            <p:cNvPr id="283669" name="Rectangle 21"/>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70" name="Text Box 22"/>
            <p:cNvSpPr txBox="1">
              <a:spLocks noChangeArrowheads="1"/>
            </p:cNvSpPr>
            <p:nvPr/>
          </p:nvSpPr>
          <p:spPr bwMode="auto">
            <a:xfrm>
              <a:off x="3550" y="2352"/>
              <a:ext cx="3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MAJ</a:t>
              </a:r>
            </a:p>
          </p:txBody>
        </p:sp>
      </p:grpSp>
      <p:grpSp>
        <p:nvGrpSpPr>
          <p:cNvPr id="283671" name="Group 23"/>
          <p:cNvGrpSpPr>
            <a:grpSpLocks/>
          </p:cNvGrpSpPr>
          <p:nvPr/>
        </p:nvGrpSpPr>
        <p:grpSpPr bwMode="auto">
          <a:xfrm>
            <a:off x="838200" y="2138363"/>
            <a:ext cx="1222375" cy="946150"/>
            <a:chOff x="768" y="604"/>
            <a:chExt cx="770" cy="596"/>
          </a:xfrm>
        </p:grpSpPr>
        <p:grpSp>
          <p:nvGrpSpPr>
            <p:cNvPr id="283672" name="Group 24"/>
            <p:cNvGrpSpPr>
              <a:grpSpLocks/>
            </p:cNvGrpSpPr>
            <p:nvPr/>
          </p:nvGrpSpPr>
          <p:grpSpPr bwMode="auto">
            <a:xfrm>
              <a:off x="1152" y="768"/>
              <a:ext cx="386" cy="212"/>
              <a:chOff x="3550" y="2352"/>
              <a:chExt cx="386" cy="212"/>
            </a:xfrm>
          </p:grpSpPr>
          <p:sp>
            <p:nvSpPr>
              <p:cNvPr id="283673" name="Rectangle 25"/>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74" name="Text Box 26"/>
              <p:cNvSpPr txBox="1">
                <a:spLocks noChangeArrowheads="1"/>
              </p:cNvSpPr>
              <p:nvPr/>
            </p:nvSpPr>
            <p:spPr bwMode="auto">
              <a:xfrm>
                <a:off x="3550" y="2352"/>
                <a:ext cx="3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MAJ</a:t>
                </a:r>
              </a:p>
            </p:txBody>
          </p:sp>
        </p:grpSp>
        <p:sp>
          <p:nvSpPr>
            <p:cNvPr id="283675" name="Line 27"/>
            <p:cNvSpPr>
              <a:spLocks noChangeShapeType="1"/>
            </p:cNvSpPr>
            <p:nvPr/>
          </p:nvSpPr>
          <p:spPr bwMode="auto">
            <a:xfrm>
              <a:off x="909" y="720"/>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676" name="Line 28"/>
            <p:cNvSpPr>
              <a:spLocks noChangeShapeType="1"/>
            </p:cNvSpPr>
            <p:nvPr/>
          </p:nvSpPr>
          <p:spPr bwMode="auto">
            <a:xfrm>
              <a:off x="909" y="912"/>
              <a:ext cx="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677" name="Line 29"/>
            <p:cNvSpPr>
              <a:spLocks noChangeShapeType="1"/>
            </p:cNvSpPr>
            <p:nvPr/>
          </p:nvSpPr>
          <p:spPr bwMode="auto">
            <a:xfrm flipV="1">
              <a:off x="909" y="912"/>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3678" name="Group 30"/>
            <p:cNvGrpSpPr>
              <a:grpSpLocks/>
            </p:cNvGrpSpPr>
            <p:nvPr/>
          </p:nvGrpSpPr>
          <p:grpSpPr bwMode="auto">
            <a:xfrm>
              <a:off x="770" y="988"/>
              <a:ext cx="194" cy="212"/>
              <a:chOff x="3550" y="2352"/>
              <a:chExt cx="194" cy="212"/>
            </a:xfrm>
          </p:grpSpPr>
          <p:sp>
            <p:nvSpPr>
              <p:cNvPr id="283679" name="Rectangle 31"/>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80" name="Text Box 32"/>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3681" name="Group 33"/>
            <p:cNvGrpSpPr>
              <a:grpSpLocks/>
            </p:cNvGrpSpPr>
            <p:nvPr/>
          </p:nvGrpSpPr>
          <p:grpSpPr bwMode="auto">
            <a:xfrm>
              <a:off x="770" y="796"/>
              <a:ext cx="194" cy="212"/>
              <a:chOff x="3550" y="2352"/>
              <a:chExt cx="194" cy="212"/>
            </a:xfrm>
          </p:grpSpPr>
          <p:sp>
            <p:nvSpPr>
              <p:cNvPr id="283682" name="Rectangle 34"/>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83" name="Text Box 35"/>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3684" name="Group 36"/>
            <p:cNvGrpSpPr>
              <a:grpSpLocks/>
            </p:cNvGrpSpPr>
            <p:nvPr/>
          </p:nvGrpSpPr>
          <p:grpSpPr bwMode="auto">
            <a:xfrm>
              <a:off x="768" y="604"/>
              <a:ext cx="194" cy="212"/>
              <a:chOff x="3550" y="2352"/>
              <a:chExt cx="194" cy="212"/>
            </a:xfrm>
          </p:grpSpPr>
          <p:sp>
            <p:nvSpPr>
              <p:cNvPr id="283685" name="Rectangle 37"/>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86" name="Text Box 38"/>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grpSp>
        <p:nvGrpSpPr>
          <p:cNvPr id="283687" name="Group 39"/>
          <p:cNvGrpSpPr>
            <a:grpSpLocks/>
          </p:cNvGrpSpPr>
          <p:nvPr/>
        </p:nvGrpSpPr>
        <p:grpSpPr bwMode="auto">
          <a:xfrm>
            <a:off x="838200" y="3128963"/>
            <a:ext cx="1222375" cy="946150"/>
            <a:chOff x="768" y="604"/>
            <a:chExt cx="770" cy="596"/>
          </a:xfrm>
        </p:grpSpPr>
        <p:grpSp>
          <p:nvGrpSpPr>
            <p:cNvPr id="283688" name="Group 40"/>
            <p:cNvGrpSpPr>
              <a:grpSpLocks/>
            </p:cNvGrpSpPr>
            <p:nvPr/>
          </p:nvGrpSpPr>
          <p:grpSpPr bwMode="auto">
            <a:xfrm>
              <a:off x="1152" y="768"/>
              <a:ext cx="386" cy="212"/>
              <a:chOff x="3550" y="2352"/>
              <a:chExt cx="386" cy="212"/>
            </a:xfrm>
          </p:grpSpPr>
          <p:sp>
            <p:nvSpPr>
              <p:cNvPr id="283689" name="Rectangle 41"/>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90" name="Text Box 42"/>
              <p:cNvSpPr txBox="1">
                <a:spLocks noChangeArrowheads="1"/>
              </p:cNvSpPr>
              <p:nvPr/>
            </p:nvSpPr>
            <p:spPr bwMode="auto">
              <a:xfrm>
                <a:off x="3550" y="2352"/>
                <a:ext cx="3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MAJ</a:t>
                </a:r>
              </a:p>
            </p:txBody>
          </p:sp>
        </p:grpSp>
        <p:sp>
          <p:nvSpPr>
            <p:cNvPr id="283691" name="Line 43"/>
            <p:cNvSpPr>
              <a:spLocks noChangeShapeType="1"/>
            </p:cNvSpPr>
            <p:nvPr/>
          </p:nvSpPr>
          <p:spPr bwMode="auto">
            <a:xfrm>
              <a:off x="909" y="720"/>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692" name="Line 44"/>
            <p:cNvSpPr>
              <a:spLocks noChangeShapeType="1"/>
            </p:cNvSpPr>
            <p:nvPr/>
          </p:nvSpPr>
          <p:spPr bwMode="auto">
            <a:xfrm>
              <a:off x="909" y="912"/>
              <a:ext cx="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693" name="Line 45"/>
            <p:cNvSpPr>
              <a:spLocks noChangeShapeType="1"/>
            </p:cNvSpPr>
            <p:nvPr/>
          </p:nvSpPr>
          <p:spPr bwMode="auto">
            <a:xfrm flipV="1">
              <a:off x="909" y="912"/>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3694" name="Group 46"/>
            <p:cNvGrpSpPr>
              <a:grpSpLocks/>
            </p:cNvGrpSpPr>
            <p:nvPr/>
          </p:nvGrpSpPr>
          <p:grpSpPr bwMode="auto">
            <a:xfrm>
              <a:off x="770" y="988"/>
              <a:ext cx="194" cy="212"/>
              <a:chOff x="3550" y="2352"/>
              <a:chExt cx="194" cy="212"/>
            </a:xfrm>
          </p:grpSpPr>
          <p:sp>
            <p:nvSpPr>
              <p:cNvPr id="283695" name="Rectangle 47"/>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96" name="Text Box 48"/>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3697" name="Group 49"/>
            <p:cNvGrpSpPr>
              <a:grpSpLocks/>
            </p:cNvGrpSpPr>
            <p:nvPr/>
          </p:nvGrpSpPr>
          <p:grpSpPr bwMode="auto">
            <a:xfrm>
              <a:off x="770" y="796"/>
              <a:ext cx="194" cy="212"/>
              <a:chOff x="3550" y="2352"/>
              <a:chExt cx="194" cy="212"/>
            </a:xfrm>
          </p:grpSpPr>
          <p:sp>
            <p:nvSpPr>
              <p:cNvPr id="283698" name="Rectangle 50"/>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99" name="Text Box 51"/>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3700" name="Group 52"/>
            <p:cNvGrpSpPr>
              <a:grpSpLocks/>
            </p:cNvGrpSpPr>
            <p:nvPr/>
          </p:nvGrpSpPr>
          <p:grpSpPr bwMode="auto">
            <a:xfrm>
              <a:off x="768" y="604"/>
              <a:ext cx="194" cy="212"/>
              <a:chOff x="3550" y="2352"/>
              <a:chExt cx="194" cy="212"/>
            </a:xfrm>
          </p:grpSpPr>
          <p:sp>
            <p:nvSpPr>
              <p:cNvPr id="283701" name="Rectangle 53"/>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02" name="Text Box 54"/>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sp>
        <p:nvSpPr>
          <p:cNvPr id="283703" name="Line 55"/>
          <p:cNvSpPr>
            <a:spLocks noChangeShapeType="1"/>
          </p:cNvSpPr>
          <p:nvPr/>
        </p:nvSpPr>
        <p:spPr bwMode="auto">
          <a:xfrm>
            <a:off x="1676400" y="1560513"/>
            <a:ext cx="7620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704" name="Line 56"/>
          <p:cNvSpPr>
            <a:spLocks noChangeShapeType="1"/>
          </p:cNvSpPr>
          <p:nvPr/>
        </p:nvSpPr>
        <p:spPr bwMode="auto">
          <a:xfrm>
            <a:off x="1676400" y="2627313"/>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705" name="Line 57"/>
          <p:cNvSpPr>
            <a:spLocks noChangeShapeType="1"/>
          </p:cNvSpPr>
          <p:nvPr/>
        </p:nvSpPr>
        <p:spPr bwMode="auto">
          <a:xfrm flipV="1">
            <a:off x="1676400" y="2627313"/>
            <a:ext cx="7620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706" name="AutoShape 58"/>
          <p:cNvSpPr>
            <a:spLocks/>
          </p:cNvSpPr>
          <p:nvPr/>
        </p:nvSpPr>
        <p:spPr bwMode="auto">
          <a:xfrm rot="-5400000">
            <a:off x="1981200" y="3541713"/>
            <a:ext cx="457200" cy="1219200"/>
          </a:xfrm>
          <a:prstGeom prst="leftBrace">
            <a:avLst>
              <a:gd name="adj1" fmla="val 2222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07" name="Text Box 59"/>
          <p:cNvSpPr txBox="1">
            <a:spLocks noChangeArrowheads="1"/>
          </p:cNvSpPr>
          <p:nvPr/>
        </p:nvSpPr>
        <p:spPr bwMode="auto">
          <a:xfrm>
            <a:off x="2000250" y="4267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k</a:t>
            </a:r>
          </a:p>
        </p:txBody>
      </p:sp>
      <p:sp>
        <p:nvSpPr>
          <p:cNvPr id="283708" name="Text Box 60"/>
          <p:cNvSpPr txBox="1">
            <a:spLocks noChangeArrowheads="1"/>
          </p:cNvSpPr>
          <p:nvPr/>
        </p:nvSpPr>
        <p:spPr bwMode="auto">
          <a:xfrm>
            <a:off x="0" y="192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solidFill>
                  <a:srgbClr val="000099"/>
                </a:solidFill>
              </a:rPr>
              <a:t>Threshold Theorem – Von Neumann 1956</a:t>
            </a:r>
          </a:p>
        </p:txBody>
      </p:sp>
      <p:graphicFrame>
        <p:nvGraphicFramePr>
          <p:cNvPr id="283709" name="Object 61"/>
          <p:cNvGraphicFramePr>
            <a:graphicFrameLocks noChangeAspect="1"/>
          </p:cNvGraphicFramePr>
          <p:nvPr/>
        </p:nvGraphicFramePr>
        <p:xfrm>
          <a:off x="3352800" y="1371600"/>
          <a:ext cx="4419600" cy="1227138"/>
        </p:xfrm>
        <a:graphic>
          <a:graphicData uri="http://schemas.openxmlformats.org/presentationml/2006/ole">
            <mc:AlternateContent xmlns:mc="http://schemas.openxmlformats.org/markup-compatibility/2006">
              <mc:Choice xmlns:v="urn:schemas-microsoft-com:vml" Requires="v">
                <p:oleObj spid="_x0000_s114762" name="Equation" r:id="rId4" imgW="1600200" imgH="444240" progId="Equation.3">
                  <p:embed/>
                </p:oleObj>
              </mc:Choice>
              <mc:Fallback>
                <p:oleObj name="Equation" r:id="rId4" imgW="16002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371600"/>
                        <a:ext cx="4419600"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714" name="Object 66"/>
          <p:cNvGraphicFramePr>
            <a:graphicFrameLocks noChangeAspect="1"/>
          </p:cNvGraphicFramePr>
          <p:nvPr/>
        </p:nvGraphicFramePr>
        <p:xfrm>
          <a:off x="4648200" y="3582988"/>
          <a:ext cx="3962400" cy="1674812"/>
        </p:xfrm>
        <a:graphic>
          <a:graphicData uri="http://schemas.openxmlformats.org/presentationml/2006/ole">
            <mc:AlternateContent xmlns:mc="http://schemas.openxmlformats.org/markup-compatibility/2006">
              <mc:Choice xmlns:v="urn:schemas-microsoft-com:vml" Requires="v">
                <p:oleObj spid="_x0000_s114763" name="Equation" r:id="rId6" imgW="1803240" imgH="761760" progId="Equation.3">
                  <p:embed/>
                </p:oleObj>
              </mc:Choice>
              <mc:Fallback>
                <p:oleObj name="Equation" r:id="rId6" imgW="1803240" imgH="7617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582988"/>
                        <a:ext cx="3962400" cy="167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3736" name="Group 88"/>
          <p:cNvGraphicFramePr>
            <a:graphicFrameLocks noGrp="1"/>
          </p:cNvGraphicFramePr>
          <p:nvPr/>
        </p:nvGraphicFramePr>
        <p:xfrm>
          <a:off x="3200400" y="3048000"/>
          <a:ext cx="5715000" cy="2184400"/>
        </p:xfrm>
        <a:graphic>
          <a:graphicData uri="http://schemas.openxmlformats.org/drawingml/2006/table">
            <a:tbl>
              <a:tblPr/>
              <a:tblGrid>
                <a:gridCol w="1371600"/>
                <a:gridCol w="4343400"/>
              </a:tblGrid>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Recursion 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K=1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K=2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3737" name="Text Box 89"/>
          <p:cNvSpPr txBox="1">
            <a:spLocks noChangeArrowheads="1"/>
          </p:cNvSpPr>
          <p:nvPr/>
        </p:nvSpPr>
        <p:spPr bwMode="auto">
          <a:xfrm>
            <a:off x="5334000" y="2590800"/>
            <a:ext cx="701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n=3</a:t>
            </a:r>
          </a:p>
        </p:txBody>
      </p:sp>
      <p:sp>
        <p:nvSpPr>
          <p:cNvPr id="283738" name="Text Box 90"/>
          <p:cNvSpPr txBox="1">
            <a:spLocks noChangeArrowheads="1"/>
          </p:cNvSpPr>
          <p:nvPr/>
        </p:nvSpPr>
        <p:spPr bwMode="auto">
          <a:xfrm>
            <a:off x="441325" y="5602288"/>
            <a:ext cx="413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For circuit to be fault tolerant </a:t>
            </a:r>
          </a:p>
        </p:txBody>
      </p:sp>
      <p:graphicFrame>
        <p:nvGraphicFramePr>
          <p:cNvPr id="283739" name="Object 91"/>
          <p:cNvGraphicFramePr>
            <a:graphicFrameLocks noChangeAspect="1"/>
          </p:cNvGraphicFramePr>
          <p:nvPr/>
        </p:nvGraphicFramePr>
        <p:xfrm>
          <a:off x="4724400" y="5562600"/>
          <a:ext cx="2438400" cy="1090613"/>
        </p:xfrm>
        <a:graphic>
          <a:graphicData uri="http://schemas.openxmlformats.org/presentationml/2006/ole">
            <mc:AlternateContent xmlns:mc="http://schemas.openxmlformats.org/markup-compatibility/2006">
              <mc:Choice xmlns:v="urn:schemas-microsoft-com:vml" Requires="v">
                <p:oleObj spid="_x0000_s114764" name="Equation" r:id="rId8" imgW="1079280" imgH="482400" progId="Equation.3">
                  <p:embed/>
                </p:oleObj>
              </mc:Choice>
              <mc:Fallback>
                <p:oleObj name="Equation" r:id="rId8" imgW="1079280" imgH="482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5562600"/>
                        <a:ext cx="2438400" cy="109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95637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AutoShape 2"/>
          <p:cNvSpPr>
            <a:spLocks/>
          </p:cNvSpPr>
          <p:nvPr/>
        </p:nvSpPr>
        <p:spPr bwMode="auto">
          <a:xfrm>
            <a:off x="381000" y="1179513"/>
            <a:ext cx="255588" cy="793750"/>
          </a:xfrm>
          <a:prstGeom prst="leftBrace">
            <a:avLst>
              <a:gd name="adj1" fmla="val 2588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699" name="Text Box 3"/>
          <p:cNvSpPr txBox="1">
            <a:spLocks noChangeArrowheads="1"/>
          </p:cNvSpPr>
          <p:nvPr/>
        </p:nvSpPr>
        <p:spPr bwMode="auto">
          <a:xfrm>
            <a:off x="-76200" y="13319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a:t>
            </a:r>
          </a:p>
        </p:txBody>
      </p:sp>
      <p:grpSp>
        <p:nvGrpSpPr>
          <p:cNvPr id="285700" name="Group 4"/>
          <p:cNvGrpSpPr>
            <a:grpSpLocks/>
          </p:cNvGrpSpPr>
          <p:nvPr/>
        </p:nvGrpSpPr>
        <p:grpSpPr bwMode="auto">
          <a:xfrm>
            <a:off x="762000" y="1103313"/>
            <a:ext cx="1222375" cy="946150"/>
            <a:chOff x="768" y="604"/>
            <a:chExt cx="770" cy="596"/>
          </a:xfrm>
        </p:grpSpPr>
        <p:grpSp>
          <p:nvGrpSpPr>
            <p:cNvPr id="285701" name="Group 5"/>
            <p:cNvGrpSpPr>
              <a:grpSpLocks/>
            </p:cNvGrpSpPr>
            <p:nvPr/>
          </p:nvGrpSpPr>
          <p:grpSpPr bwMode="auto">
            <a:xfrm>
              <a:off x="1152" y="768"/>
              <a:ext cx="386" cy="212"/>
              <a:chOff x="3550" y="2352"/>
              <a:chExt cx="386" cy="212"/>
            </a:xfrm>
          </p:grpSpPr>
          <p:sp>
            <p:nvSpPr>
              <p:cNvPr id="285702" name="Rectangle 6"/>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03" name="Text Box 7"/>
              <p:cNvSpPr txBox="1">
                <a:spLocks noChangeArrowheads="1"/>
              </p:cNvSpPr>
              <p:nvPr/>
            </p:nvSpPr>
            <p:spPr bwMode="auto">
              <a:xfrm>
                <a:off x="3550" y="2352"/>
                <a:ext cx="3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MAJ</a:t>
                </a:r>
              </a:p>
            </p:txBody>
          </p:sp>
        </p:grpSp>
        <p:sp>
          <p:nvSpPr>
            <p:cNvPr id="285704" name="Line 8"/>
            <p:cNvSpPr>
              <a:spLocks noChangeShapeType="1"/>
            </p:cNvSpPr>
            <p:nvPr/>
          </p:nvSpPr>
          <p:spPr bwMode="auto">
            <a:xfrm>
              <a:off x="909" y="720"/>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05" name="Line 9"/>
            <p:cNvSpPr>
              <a:spLocks noChangeShapeType="1"/>
            </p:cNvSpPr>
            <p:nvPr/>
          </p:nvSpPr>
          <p:spPr bwMode="auto">
            <a:xfrm>
              <a:off x="909" y="912"/>
              <a:ext cx="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06" name="Line 10"/>
            <p:cNvSpPr>
              <a:spLocks noChangeShapeType="1"/>
            </p:cNvSpPr>
            <p:nvPr/>
          </p:nvSpPr>
          <p:spPr bwMode="auto">
            <a:xfrm flipV="1">
              <a:off x="909" y="912"/>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5707" name="Group 11"/>
            <p:cNvGrpSpPr>
              <a:grpSpLocks/>
            </p:cNvGrpSpPr>
            <p:nvPr/>
          </p:nvGrpSpPr>
          <p:grpSpPr bwMode="auto">
            <a:xfrm>
              <a:off x="770" y="988"/>
              <a:ext cx="194" cy="212"/>
              <a:chOff x="3550" y="2352"/>
              <a:chExt cx="194" cy="212"/>
            </a:xfrm>
          </p:grpSpPr>
          <p:sp>
            <p:nvSpPr>
              <p:cNvPr id="285708" name="Rectangle 12"/>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09" name="Text Box 13"/>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5710" name="Group 14"/>
            <p:cNvGrpSpPr>
              <a:grpSpLocks/>
            </p:cNvGrpSpPr>
            <p:nvPr/>
          </p:nvGrpSpPr>
          <p:grpSpPr bwMode="auto">
            <a:xfrm>
              <a:off x="770" y="796"/>
              <a:ext cx="194" cy="212"/>
              <a:chOff x="3550" y="2352"/>
              <a:chExt cx="194" cy="212"/>
            </a:xfrm>
          </p:grpSpPr>
          <p:sp>
            <p:nvSpPr>
              <p:cNvPr id="285711" name="Rectangle 15"/>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12" name="Text Box 16"/>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5713" name="Group 17"/>
            <p:cNvGrpSpPr>
              <a:grpSpLocks/>
            </p:cNvGrpSpPr>
            <p:nvPr/>
          </p:nvGrpSpPr>
          <p:grpSpPr bwMode="auto">
            <a:xfrm>
              <a:off x="768" y="604"/>
              <a:ext cx="194" cy="212"/>
              <a:chOff x="3550" y="2352"/>
              <a:chExt cx="194" cy="212"/>
            </a:xfrm>
          </p:grpSpPr>
          <p:sp>
            <p:nvSpPr>
              <p:cNvPr id="285714" name="Rectangle 18"/>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15" name="Text Box 19"/>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grpSp>
        <p:nvGrpSpPr>
          <p:cNvPr id="285716" name="Group 20"/>
          <p:cNvGrpSpPr>
            <a:grpSpLocks/>
          </p:cNvGrpSpPr>
          <p:nvPr/>
        </p:nvGrpSpPr>
        <p:grpSpPr bwMode="auto">
          <a:xfrm>
            <a:off x="2362200" y="2398713"/>
            <a:ext cx="612775" cy="336550"/>
            <a:chOff x="3550" y="2352"/>
            <a:chExt cx="386" cy="212"/>
          </a:xfrm>
        </p:grpSpPr>
        <p:sp>
          <p:nvSpPr>
            <p:cNvPr id="285717" name="Rectangle 21"/>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18" name="Text Box 22"/>
            <p:cNvSpPr txBox="1">
              <a:spLocks noChangeArrowheads="1"/>
            </p:cNvSpPr>
            <p:nvPr/>
          </p:nvSpPr>
          <p:spPr bwMode="auto">
            <a:xfrm>
              <a:off x="3550" y="2352"/>
              <a:ext cx="3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MAJ</a:t>
              </a:r>
            </a:p>
          </p:txBody>
        </p:sp>
      </p:grpSp>
      <p:grpSp>
        <p:nvGrpSpPr>
          <p:cNvPr id="285719" name="Group 23"/>
          <p:cNvGrpSpPr>
            <a:grpSpLocks/>
          </p:cNvGrpSpPr>
          <p:nvPr/>
        </p:nvGrpSpPr>
        <p:grpSpPr bwMode="auto">
          <a:xfrm>
            <a:off x="762000" y="2138363"/>
            <a:ext cx="1222375" cy="946150"/>
            <a:chOff x="768" y="604"/>
            <a:chExt cx="770" cy="596"/>
          </a:xfrm>
        </p:grpSpPr>
        <p:grpSp>
          <p:nvGrpSpPr>
            <p:cNvPr id="285720" name="Group 24"/>
            <p:cNvGrpSpPr>
              <a:grpSpLocks/>
            </p:cNvGrpSpPr>
            <p:nvPr/>
          </p:nvGrpSpPr>
          <p:grpSpPr bwMode="auto">
            <a:xfrm>
              <a:off x="1152" y="768"/>
              <a:ext cx="386" cy="212"/>
              <a:chOff x="3550" y="2352"/>
              <a:chExt cx="386" cy="212"/>
            </a:xfrm>
          </p:grpSpPr>
          <p:sp>
            <p:nvSpPr>
              <p:cNvPr id="285721" name="Rectangle 25"/>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22" name="Text Box 26"/>
              <p:cNvSpPr txBox="1">
                <a:spLocks noChangeArrowheads="1"/>
              </p:cNvSpPr>
              <p:nvPr/>
            </p:nvSpPr>
            <p:spPr bwMode="auto">
              <a:xfrm>
                <a:off x="3550" y="2352"/>
                <a:ext cx="3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MAJ</a:t>
                </a:r>
              </a:p>
            </p:txBody>
          </p:sp>
        </p:grpSp>
        <p:sp>
          <p:nvSpPr>
            <p:cNvPr id="285723" name="Line 27"/>
            <p:cNvSpPr>
              <a:spLocks noChangeShapeType="1"/>
            </p:cNvSpPr>
            <p:nvPr/>
          </p:nvSpPr>
          <p:spPr bwMode="auto">
            <a:xfrm>
              <a:off x="909" y="720"/>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24" name="Line 28"/>
            <p:cNvSpPr>
              <a:spLocks noChangeShapeType="1"/>
            </p:cNvSpPr>
            <p:nvPr/>
          </p:nvSpPr>
          <p:spPr bwMode="auto">
            <a:xfrm>
              <a:off x="909" y="912"/>
              <a:ext cx="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25" name="Line 29"/>
            <p:cNvSpPr>
              <a:spLocks noChangeShapeType="1"/>
            </p:cNvSpPr>
            <p:nvPr/>
          </p:nvSpPr>
          <p:spPr bwMode="auto">
            <a:xfrm flipV="1">
              <a:off x="909" y="912"/>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5726" name="Group 30"/>
            <p:cNvGrpSpPr>
              <a:grpSpLocks/>
            </p:cNvGrpSpPr>
            <p:nvPr/>
          </p:nvGrpSpPr>
          <p:grpSpPr bwMode="auto">
            <a:xfrm>
              <a:off x="770" y="988"/>
              <a:ext cx="194" cy="212"/>
              <a:chOff x="3550" y="2352"/>
              <a:chExt cx="194" cy="212"/>
            </a:xfrm>
          </p:grpSpPr>
          <p:sp>
            <p:nvSpPr>
              <p:cNvPr id="285727" name="Rectangle 31"/>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28" name="Text Box 32"/>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5729" name="Group 33"/>
            <p:cNvGrpSpPr>
              <a:grpSpLocks/>
            </p:cNvGrpSpPr>
            <p:nvPr/>
          </p:nvGrpSpPr>
          <p:grpSpPr bwMode="auto">
            <a:xfrm>
              <a:off x="770" y="796"/>
              <a:ext cx="194" cy="212"/>
              <a:chOff x="3550" y="2352"/>
              <a:chExt cx="194" cy="212"/>
            </a:xfrm>
          </p:grpSpPr>
          <p:sp>
            <p:nvSpPr>
              <p:cNvPr id="285730" name="Rectangle 34"/>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31" name="Text Box 35"/>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5732" name="Group 36"/>
            <p:cNvGrpSpPr>
              <a:grpSpLocks/>
            </p:cNvGrpSpPr>
            <p:nvPr/>
          </p:nvGrpSpPr>
          <p:grpSpPr bwMode="auto">
            <a:xfrm>
              <a:off x="768" y="604"/>
              <a:ext cx="194" cy="212"/>
              <a:chOff x="3550" y="2352"/>
              <a:chExt cx="194" cy="212"/>
            </a:xfrm>
          </p:grpSpPr>
          <p:sp>
            <p:nvSpPr>
              <p:cNvPr id="285733" name="Rectangle 37"/>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34" name="Text Box 38"/>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grpSp>
        <p:nvGrpSpPr>
          <p:cNvPr id="285735" name="Group 39"/>
          <p:cNvGrpSpPr>
            <a:grpSpLocks/>
          </p:cNvGrpSpPr>
          <p:nvPr/>
        </p:nvGrpSpPr>
        <p:grpSpPr bwMode="auto">
          <a:xfrm>
            <a:off x="762000" y="3128963"/>
            <a:ext cx="1222375" cy="946150"/>
            <a:chOff x="768" y="604"/>
            <a:chExt cx="770" cy="596"/>
          </a:xfrm>
        </p:grpSpPr>
        <p:grpSp>
          <p:nvGrpSpPr>
            <p:cNvPr id="285736" name="Group 40"/>
            <p:cNvGrpSpPr>
              <a:grpSpLocks/>
            </p:cNvGrpSpPr>
            <p:nvPr/>
          </p:nvGrpSpPr>
          <p:grpSpPr bwMode="auto">
            <a:xfrm>
              <a:off x="1152" y="768"/>
              <a:ext cx="386" cy="212"/>
              <a:chOff x="3550" y="2352"/>
              <a:chExt cx="386" cy="212"/>
            </a:xfrm>
          </p:grpSpPr>
          <p:sp>
            <p:nvSpPr>
              <p:cNvPr id="285737" name="Rectangle 41"/>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38" name="Text Box 42"/>
              <p:cNvSpPr txBox="1">
                <a:spLocks noChangeArrowheads="1"/>
              </p:cNvSpPr>
              <p:nvPr/>
            </p:nvSpPr>
            <p:spPr bwMode="auto">
              <a:xfrm>
                <a:off x="3550" y="2352"/>
                <a:ext cx="3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MAJ</a:t>
                </a:r>
              </a:p>
            </p:txBody>
          </p:sp>
        </p:grpSp>
        <p:sp>
          <p:nvSpPr>
            <p:cNvPr id="285739" name="Line 43"/>
            <p:cNvSpPr>
              <a:spLocks noChangeShapeType="1"/>
            </p:cNvSpPr>
            <p:nvPr/>
          </p:nvSpPr>
          <p:spPr bwMode="auto">
            <a:xfrm>
              <a:off x="909" y="720"/>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40" name="Line 44"/>
            <p:cNvSpPr>
              <a:spLocks noChangeShapeType="1"/>
            </p:cNvSpPr>
            <p:nvPr/>
          </p:nvSpPr>
          <p:spPr bwMode="auto">
            <a:xfrm>
              <a:off x="909" y="912"/>
              <a:ext cx="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41" name="Line 45"/>
            <p:cNvSpPr>
              <a:spLocks noChangeShapeType="1"/>
            </p:cNvSpPr>
            <p:nvPr/>
          </p:nvSpPr>
          <p:spPr bwMode="auto">
            <a:xfrm flipV="1">
              <a:off x="909" y="912"/>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5742" name="Group 46"/>
            <p:cNvGrpSpPr>
              <a:grpSpLocks/>
            </p:cNvGrpSpPr>
            <p:nvPr/>
          </p:nvGrpSpPr>
          <p:grpSpPr bwMode="auto">
            <a:xfrm>
              <a:off x="770" y="988"/>
              <a:ext cx="194" cy="212"/>
              <a:chOff x="3550" y="2352"/>
              <a:chExt cx="194" cy="212"/>
            </a:xfrm>
          </p:grpSpPr>
          <p:sp>
            <p:nvSpPr>
              <p:cNvPr id="285743" name="Rectangle 47"/>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44" name="Text Box 48"/>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5745" name="Group 49"/>
            <p:cNvGrpSpPr>
              <a:grpSpLocks/>
            </p:cNvGrpSpPr>
            <p:nvPr/>
          </p:nvGrpSpPr>
          <p:grpSpPr bwMode="auto">
            <a:xfrm>
              <a:off x="770" y="796"/>
              <a:ext cx="194" cy="212"/>
              <a:chOff x="3550" y="2352"/>
              <a:chExt cx="194" cy="212"/>
            </a:xfrm>
          </p:grpSpPr>
          <p:sp>
            <p:nvSpPr>
              <p:cNvPr id="285746" name="Rectangle 50"/>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47" name="Text Box 51"/>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5748" name="Group 52"/>
            <p:cNvGrpSpPr>
              <a:grpSpLocks/>
            </p:cNvGrpSpPr>
            <p:nvPr/>
          </p:nvGrpSpPr>
          <p:grpSpPr bwMode="auto">
            <a:xfrm>
              <a:off x="768" y="604"/>
              <a:ext cx="194" cy="212"/>
              <a:chOff x="3550" y="2352"/>
              <a:chExt cx="194" cy="212"/>
            </a:xfrm>
          </p:grpSpPr>
          <p:sp>
            <p:nvSpPr>
              <p:cNvPr id="285749" name="Rectangle 53"/>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50" name="Text Box 54"/>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sp>
        <p:nvSpPr>
          <p:cNvPr id="285751" name="Line 55"/>
          <p:cNvSpPr>
            <a:spLocks noChangeShapeType="1"/>
          </p:cNvSpPr>
          <p:nvPr/>
        </p:nvSpPr>
        <p:spPr bwMode="auto">
          <a:xfrm>
            <a:off x="1600200" y="1560513"/>
            <a:ext cx="7620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52" name="Line 56"/>
          <p:cNvSpPr>
            <a:spLocks noChangeShapeType="1"/>
          </p:cNvSpPr>
          <p:nvPr/>
        </p:nvSpPr>
        <p:spPr bwMode="auto">
          <a:xfrm>
            <a:off x="1600200" y="2627313"/>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53" name="Line 57"/>
          <p:cNvSpPr>
            <a:spLocks noChangeShapeType="1"/>
          </p:cNvSpPr>
          <p:nvPr/>
        </p:nvSpPr>
        <p:spPr bwMode="auto">
          <a:xfrm flipV="1">
            <a:off x="1600200" y="2627313"/>
            <a:ext cx="7620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54" name="AutoShape 58"/>
          <p:cNvSpPr>
            <a:spLocks/>
          </p:cNvSpPr>
          <p:nvPr/>
        </p:nvSpPr>
        <p:spPr bwMode="auto">
          <a:xfrm rot="-5400000">
            <a:off x="1905000" y="3541713"/>
            <a:ext cx="457200" cy="1219200"/>
          </a:xfrm>
          <a:prstGeom prst="leftBrace">
            <a:avLst>
              <a:gd name="adj1" fmla="val 2222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55" name="Text Box 59"/>
          <p:cNvSpPr txBox="1">
            <a:spLocks noChangeArrowheads="1"/>
          </p:cNvSpPr>
          <p:nvPr/>
        </p:nvSpPr>
        <p:spPr bwMode="auto">
          <a:xfrm>
            <a:off x="1924050" y="4267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k</a:t>
            </a:r>
          </a:p>
        </p:txBody>
      </p:sp>
      <p:sp>
        <p:nvSpPr>
          <p:cNvPr id="285756" name="Text Box 60"/>
          <p:cNvSpPr txBox="1">
            <a:spLocks noChangeArrowheads="1"/>
          </p:cNvSpPr>
          <p:nvPr/>
        </p:nvSpPr>
        <p:spPr bwMode="auto">
          <a:xfrm>
            <a:off x="0" y="192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solidFill>
                  <a:srgbClr val="000099"/>
                </a:solidFill>
              </a:rPr>
              <a:t>Threshold Theorem - Winograd and Cowan 1963</a:t>
            </a:r>
          </a:p>
        </p:txBody>
      </p:sp>
      <p:sp>
        <p:nvSpPr>
          <p:cNvPr id="285779" name="Rectangle 83"/>
          <p:cNvSpPr>
            <a:spLocks noChangeArrowheads="1"/>
          </p:cNvSpPr>
          <p:nvPr/>
        </p:nvSpPr>
        <p:spPr bwMode="auto">
          <a:xfrm>
            <a:off x="2971800" y="1066800"/>
            <a:ext cx="6248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 circuit containing </a:t>
            </a:r>
            <a:r>
              <a:rPr lang="en-US" i="1"/>
              <a:t>N </a:t>
            </a:r>
            <a:r>
              <a:rPr lang="en-US"/>
              <a:t>error-free gates can be simulated with probability of failure ε using </a:t>
            </a:r>
            <a:r>
              <a:rPr lang="en-US" i="1"/>
              <a:t>O</a:t>
            </a:r>
            <a:r>
              <a:rPr lang="en-US"/>
              <a:t>(</a:t>
            </a:r>
            <a:r>
              <a:rPr lang="en-US" i="1"/>
              <a:t>N </a:t>
            </a:r>
            <a:r>
              <a:rPr lang="en-US"/>
              <a:t>⋅poly(log(</a:t>
            </a:r>
            <a:r>
              <a:rPr lang="en-US" i="1"/>
              <a:t>N</a:t>
            </a:r>
            <a:r>
              <a:rPr lang="en-US"/>
              <a:t>/ε))) error-prone gates which fail with probability </a:t>
            </a:r>
            <a:r>
              <a:rPr lang="en-US" i="1"/>
              <a:t>p</a:t>
            </a:r>
            <a:r>
              <a:rPr lang="en-US"/>
              <a:t>, provided </a:t>
            </a:r>
            <a:r>
              <a:rPr lang="en-US" i="1"/>
              <a:t>p </a:t>
            </a:r>
            <a:r>
              <a:rPr lang="en-US"/>
              <a:t>&lt; </a:t>
            </a:r>
            <a:r>
              <a:rPr lang="en-US" i="1"/>
              <a:t>p</a:t>
            </a:r>
            <a:r>
              <a:rPr lang="en-US"/>
              <a:t>th, where </a:t>
            </a:r>
            <a:r>
              <a:rPr lang="en-US" i="1"/>
              <a:t>p</a:t>
            </a:r>
            <a:r>
              <a:rPr lang="en-US"/>
              <a:t>th is a constant threshold independent of </a:t>
            </a:r>
            <a:r>
              <a:rPr lang="en-US" i="1"/>
              <a:t>N</a:t>
            </a:r>
            <a:r>
              <a:rPr lang="en-US"/>
              <a:t>.</a:t>
            </a:r>
          </a:p>
        </p:txBody>
      </p:sp>
      <p:sp>
        <p:nvSpPr>
          <p:cNvPr id="285780" name="Text Box 84"/>
          <p:cNvSpPr txBox="1">
            <a:spLocks noChangeArrowheads="1"/>
          </p:cNvSpPr>
          <p:nvPr/>
        </p:nvSpPr>
        <p:spPr bwMode="auto">
          <a:xfrm>
            <a:off x="3184525" y="3697288"/>
            <a:ext cx="409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Number of gates consumed: </a:t>
            </a:r>
          </a:p>
        </p:txBody>
      </p:sp>
      <p:graphicFrame>
        <p:nvGraphicFramePr>
          <p:cNvPr id="285781" name="Object 85"/>
          <p:cNvGraphicFramePr>
            <a:graphicFrameLocks noChangeAspect="1"/>
          </p:cNvGraphicFramePr>
          <p:nvPr/>
        </p:nvGraphicFramePr>
        <p:xfrm>
          <a:off x="7304088" y="3632200"/>
          <a:ext cx="392112" cy="482600"/>
        </p:xfrm>
        <a:graphic>
          <a:graphicData uri="http://schemas.openxmlformats.org/presentationml/2006/ole">
            <mc:AlternateContent xmlns:mc="http://schemas.openxmlformats.org/markup-compatibility/2006">
              <mc:Choice xmlns:v="urn:schemas-microsoft-com:vml" Requires="v">
                <p:oleObj spid="_x0000_s115810" name="Equation" r:id="rId4" imgW="164880" imgH="203040" progId="Equation.3">
                  <p:embed/>
                </p:oleObj>
              </mc:Choice>
              <mc:Fallback>
                <p:oleObj name="Equation" r:id="rId4" imgW="1648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4088" y="3632200"/>
                        <a:ext cx="3921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5782" name="Text Box 86"/>
          <p:cNvSpPr txBox="1">
            <a:spLocks noChangeArrowheads="1"/>
          </p:cNvSpPr>
          <p:nvPr/>
        </p:nvSpPr>
        <p:spPr bwMode="auto">
          <a:xfrm>
            <a:off x="3200400" y="4306888"/>
            <a:ext cx="241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Find k such that </a:t>
            </a:r>
          </a:p>
        </p:txBody>
      </p:sp>
      <p:graphicFrame>
        <p:nvGraphicFramePr>
          <p:cNvPr id="285783" name="Object 87"/>
          <p:cNvGraphicFramePr>
            <a:graphicFrameLocks noChangeAspect="1"/>
          </p:cNvGraphicFramePr>
          <p:nvPr/>
        </p:nvGraphicFramePr>
        <p:xfrm>
          <a:off x="5638800" y="4240213"/>
          <a:ext cx="2667000" cy="560387"/>
        </p:xfrm>
        <a:graphic>
          <a:graphicData uri="http://schemas.openxmlformats.org/presentationml/2006/ole">
            <mc:AlternateContent xmlns:mc="http://schemas.openxmlformats.org/markup-compatibility/2006">
              <mc:Choice xmlns:v="urn:schemas-microsoft-com:vml" Requires="v">
                <p:oleObj spid="_x0000_s115811" name="Equation" r:id="rId6" imgW="1269720" imgH="266400" progId="Equation.3">
                  <p:embed/>
                </p:oleObj>
              </mc:Choice>
              <mc:Fallback>
                <p:oleObj name="Equation" r:id="rId6" imgW="1269720" imgH="26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240213"/>
                        <a:ext cx="2667000"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5784" name="Object 88"/>
          <p:cNvGraphicFramePr>
            <a:graphicFrameLocks noChangeAspect="1"/>
          </p:cNvGraphicFramePr>
          <p:nvPr/>
        </p:nvGraphicFramePr>
        <p:xfrm>
          <a:off x="4191000" y="4800600"/>
          <a:ext cx="2286000" cy="1014413"/>
        </p:xfrm>
        <a:graphic>
          <a:graphicData uri="http://schemas.openxmlformats.org/presentationml/2006/ole">
            <mc:AlternateContent xmlns:mc="http://schemas.openxmlformats.org/markup-compatibility/2006">
              <mc:Choice xmlns:v="urn:schemas-microsoft-com:vml" Requires="v">
                <p:oleObj spid="_x0000_s115812" name="Equation" r:id="rId8" imgW="1460160" imgH="647640" progId="Equation.3">
                  <p:embed/>
                </p:oleObj>
              </mc:Choice>
              <mc:Fallback>
                <p:oleObj name="Equation" r:id="rId8" imgW="1460160" imgH="647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4800600"/>
                        <a:ext cx="2286000" cy="101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5785" name="Object 89"/>
          <p:cNvGraphicFramePr>
            <a:graphicFrameLocks noChangeAspect="1"/>
          </p:cNvGraphicFramePr>
          <p:nvPr/>
        </p:nvGraphicFramePr>
        <p:xfrm>
          <a:off x="3048000" y="6096000"/>
          <a:ext cx="3048000" cy="571500"/>
        </p:xfrm>
        <a:graphic>
          <a:graphicData uri="http://schemas.openxmlformats.org/presentationml/2006/ole">
            <mc:AlternateContent xmlns:mc="http://schemas.openxmlformats.org/markup-compatibility/2006">
              <mc:Choice xmlns:v="urn:schemas-microsoft-com:vml" Requires="v">
                <p:oleObj spid="_x0000_s115813" name="Equation" r:id="rId10" imgW="1218960" imgH="228600" progId="Equation.3">
                  <p:embed/>
                </p:oleObj>
              </mc:Choice>
              <mc:Fallback>
                <p:oleObj name="Equation" r:id="rId10" imgW="121896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6096000"/>
                        <a:ext cx="30480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5786" name="Text Box 90"/>
          <p:cNvSpPr txBox="1">
            <a:spLocks noChangeArrowheads="1"/>
          </p:cNvSpPr>
          <p:nvPr/>
        </p:nvSpPr>
        <p:spPr bwMode="auto">
          <a:xfrm>
            <a:off x="304800" y="5791200"/>
            <a:ext cx="40655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Number of Gates Consumed</a:t>
            </a:r>
          </a:p>
          <a:p>
            <a:r>
              <a:rPr lang="en-US"/>
              <a:t>Per Perfect Gate is</a:t>
            </a:r>
          </a:p>
        </p:txBody>
      </p:sp>
    </p:spTree>
    <p:extLst>
      <p:ext uri="{BB962C8B-B14F-4D97-AF65-F5344CB8AC3E}">
        <p14:creationId xmlns:p14="http://schemas.microsoft.com/office/powerpoint/2010/main" val="3966860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27" name="AutoShape 27"/>
          <p:cNvSpPr>
            <a:spLocks/>
          </p:cNvSpPr>
          <p:nvPr/>
        </p:nvSpPr>
        <p:spPr bwMode="auto">
          <a:xfrm>
            <a:off x="457200" y="1179513"/>
            <a:ext cx="255588" cy="793750"/>
          </a:xfrm>
          <a:prstGeom prst="leftBrace">
            <a:avLst>
              <a:gd name="adj1" fmla="val 2588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28" name="Text Box 28"/>
          <p:cNvSpPr txBox="1">
            <a:spLocks noChangeArrowheads="1"/>
          </p:cNvSpPr>
          <p:nvPr/>
        </p:nvSpPr>
        <p:spPr bwMode="auto">
          <a:xfrm>
            <a:off x="0" y="13319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a:t>
            </a:r>
          </a:p>
        </p:txBody>
      </p:sp>
      <p:grpSp>
        <p:nvGrpSpPr>
          <p:cNvPr id="281866" name="Group 266"/>
          <p:cNvGrpSpPr>
            <a:grpSpLocks/>
          </p:cNvGrpSpPr>
          <p:nvPr/>
        </p:nvGrpSpPr>
        <p:grpSpPr bwMode="auto">
          <a:xfrm>
            <a:off x="838200" y="1103313"/>
            <a:ext cx="917575" cy="946150"/>
            <a:chOff x="768" y="604"/>
            <a:chExt cx="578" cy="596"/>
          </a:xfrm>
        </p:grpSpPr>
        <p:grpSp>
          <p:nvGrpSpPr>
            <p:cNvPr id="281678" name="Group 78"/>
            <p:cNvGrpSpPr>
              <a:grpSpLocks/>
            </p:cNvGrpSpPr>
            <p:nvPr/>
          </p:nvGrpSpPr>
          <p:grpSpPr bwMode="auto">
            <a:xfrm>
              <a:off x="1152" y="768"/>
              <a:ext cx="194" cy="212"/>
              <a:chOff x="3550" y="2352"/>
              <a:chExt cx="194" cy="212"/>
            </a:xfrm>
          </p:grpSpPr>
          <p:sp>
            <p:nvSpPr>
              <p:cNvPr id="281671" name="Rectangle 71"/>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72" name="Text Box 72"/>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sp>
          <p:nvSpPr>
            <p:cNvPr id="281674" name="Line 74"/>
            <p:cNvSpPr>
              <a:spLocks noChangeShapeType="1"/>
            </p:cNvSpPr>
            <p:nvPr/>
          </p:nvSpPr>
          <p:spPr bwMode="auto">
            <a:xfrm>
              <a:off x="909" y="720"/>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675" name="Line 75"/>
            <p:cNvSpPr>
              <a:spLocks noChangeShapeType="1"/>
            </p:cNvSpPr>
            <p:nvPr/>
          </p:nvSpPr>
          <p:spPr bwMode="auto">
            <a:xfrm>
              <a:off x="909" y="912"/>
              <a:ext cx="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676" name="Line 76"/>
            <p:cNvSpPr>
              <a:spLocks noChangeShapeType="1"/>
            </p:cNvSpPr>
            <p:nvPr/>
          </p:nvSpPr>
          <p:spPr bwMode="auto">
            <a:xfrm flipV="1">
              <a:off x="909" y="912"/>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1679" name="Group 79"/>
            <p:cNvGrpSpPr>
              <a:grpSpLocks/>
            </p:cNvGrpSpPr>
            <p:nvPr/>
          </p:nvGrpSpPr>
          <p:grpSpPr bwMode="auto">
            <a:xfrm>
              <a:off x="770" y="988"/>
              <a:ext cx="194" cy="212"/>
              <a:chOff x="3550" y="2352"/>
              <a:chExt cx="194" cy="212"/>
            </a:xfrm>
          </p:grpSpPr>
          <p:sp>
            <p:nvSpPr>
              <p:cNvPr id="281680" name="Rectangle 80"/>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81" name="Text Box 81"/>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1682" name="Group 82"/>
            <p:cNvGrpSpPr>
              <a:grpSpLocks/>
            </p:cNvGrpSpPr>
            <p:nvPr/>
          </p:nvGrpSpPr>
          <p:grpSpPr bwMode="auto">
            <a:xfrm>
              <a:off x="770" y="796"/>
              <a:ext cx="194" cy="212"/>
              <a:chOff x="3550" y="2352"/>
              <a:chExt cx="194" cy="212"/>
            </a:xfrm>
          </p:grpSpPr>
          <p:sp>
            <p:nvSpPr>
              <p:cNvPr id="281683" name="Rectangle 83"/>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84" name="Text Box 84"/>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1685" name="Group 85"/>
            <p:cNvGrpSpPr>
              <a:grpSpLocks/>
            </p:cNvGrpSpPr>
            <p:nvPr/>
          </p:nvGrpSpPr>
          <p:grpSpPr bwMode="auto">
            <a:xfrm>
              <a:off x="768" y="604"/>
              <a:ext cx="194" cy="212"/>
              <a:chOff x="3550" y="2352"/>
              <a:chExt cx="194" cy="212"/>
            </a:xfrm>
          </p:grpSpPr>
          <p:sp>
            <p:nvSpPr>
              <p:cNvPr id="281686" name="Rectangle 86"/>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87" name="Text Box 87"/>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grpSp>
        <p:nvGrpSpPr>
          <p:cNvPr id="281840" name="Group 240"/>
          <p:cNvGrpSpPr>
            <a:grpSpLocks/>
          </p:cNvGrpSpPr>
          <p:nvPr/>
        </p:nvGrpSpPr>
        <p:grpSpPr bwMode="auto">
          <a:xfrm>
            <a:off x="2438400" y="2398713"/>
            <a:ext cx="612775" cy="336550"/>
            <a:chOff x="3550" y="2352"/>
            <a:chExt cx="386" cy="212"/>
          </a:xfrm>
        </p:grpSpPr>
        <p:sp>
          <p:nvSpPr>
            <p:cNvPr id="281841" name="Rectangle 241"/>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842" name="Text Box 242"/>
            <p:cNvSpPr txBox="1">
              <a:spLocks noChangeArrowheads="1"/>
            </p:cNvSpPr>
            <p:nvPr/>
          </p:nvSpPr>
          <p:spPr bwMode="auto">
            <a:xfrm>
              <a:off x="3550" y="2352"/>
              <a:ext cx="3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MAJ</a:t>
              </a:r>
            </a:p>
          </p:txBody>
        </p:sp>
      </p:grpSp>
      <p:grpSp>
        <p:nvGrpSpPr>
          <p:cNvPr id="281870" name="Group 270"/>
          <p:cNvGrpSpPr>
            <a:grpSpLocks/>
          </p:cNvGrpSpPr>
          <p:nvPr/>
        </p:nvGrpSpPr>
        <p:grpSpPr bwMode="auto">
          <a:xfrm>
            <a:off x="838200" y="2138363"/>
            <a:ext cx="917575" cy="946150"/>
            <a:chOff x="768" y="604"/>
            <a:chExt cx="578" cy="596"/>
          </a:xfrm>
        </p:grpSpPr>
        <p:grpSp>
          <p:nvGrpSpPr>
            <p:cNvPr id="281871" name="Group 271"/>
            <p:cNvGrpSpPr>
              <a:grpSpLocks/>
            </p:cNvGrpSpPr>
            <p:nvPr/>
          </p:nvGrpSpPr>
          <p:grpSpPr bwMode="auto">
            <a:xfrm>
              <a:off x="1152" y="768"/>
              <a:ext cx="194" cy="212"/>
              <a:chOff x="3550" y="2352"/>
              <a:chExt cx="194" cy="212"/>
            </a:xfrm>
          </p:grpSpPr>
          <p:sp>
            <p:nvSpPr>
              <p:cNvPr id="281872" name="Rectangle 272"/>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873" name="Text Box 273"/>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sp>
          <p:nvSpPr>
            <p:cNvPr id="281874" name="Line 274"/>
            <p:cNvSpPr>
              <a:spLocks noChangeShapeType="1"/>
            </p:cNvSpPr>
            <p:nvPr/>
          </p:nvSpPr>
          <p:spPr bwMode="auto">
            <a:xfrm>
              <a:off x="909" y="720"/>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875" name="Line 275"/>
            <p:cNvSpPr>
              <a:spLocks noChangeShapeType="1"/>
            </p:cNvSpPr>
            <p:nvPr/>
          </p:nvSpPr>
          <p:spPr bwMode="auto">
            <a:xfrm>
              <a:off x="909" y="912"/>
              <a:ext cx="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876" name="Line 276"/>
            <p:cNvSpPr>
              <a:spLocks noChangeShapeType="1"/>
            </p:cNvSpPr>
            <p:nvPr/>
          </p:nvSpPr>
          <p:spPr bwMode="auto">
            <a:xfrm flipV="1">
              <a:off x="909" y="912"/>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1877" name="Group 277"/>
            <p:cNvGrpSpPr>
              <a:grpSpLocks/>
            </p:cNvGrpSpPr>
            <p:nvPr/>
          </p:nvGrpSpPr>
          <p:grpSpPr bwMode="auto">
            <a:xfrm>
              <a:off x="770" y="988"/>
              <a:ext cx="194" cy="212"/>
              <a:chOff x="3550" y="2352"/>
              <a:chExt cx="194" cy="212"/>
            </a:xfrm>
          </p:grpSpPr>
          <p:sp>
            <p:nvSpPr>
              <p:cNvPr id="281878" name="Rectangle 278"/>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879" name="Text Box 279"/>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1880" name="Group 280"/>
            <p:cNvGrpSpPr>
              <a:grpSpLocks/>
            </p:cNvGrpSpPr>
            <p:nvPr/>
          </p:nvGrpSpPr>
          <p:grpSpPr bwMode="auto">
            <a:xfrm>
              <a:off x="770" y="796"/>
              <a:ext cx="194" cy="212"/>
              <a:chOff x="3550" y="2352"/>
              <a:chExt cx="194" cy="212"/>
            </a:xfrm>
          </p:grpSpPr>
          <p:sp>
            <p:nvSpPr>
              <p:cNvPr id="281881" name="Rectangle 281"/>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882" name="Text Box 282"/>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1883" name="Group 283"/>
            <p:cNvGrpSpPr>
              <a:grpSpLocks/>
            </p:cNvGrpSpPr>
            <p:nvPr/>
          </p:nvGrpSpPr>
          <p:grpSpPr bwMode="auto">
            <a:xfrm>
              <a:off x="768" y="604"/>
              <a:ext cx="194" cy="212"/>
              <a:chOff x="3550" y="2352"/>
              <a:chExt cx="194" cy="212"/>
            </a:xfrm>
          </p:grpSpPr>
          <p:sp>
            <p:nvSpPr>
              <p:cNvPr id="281884" name="Rectangle 284"/>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885" name="Text Box 285"/>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grpSp>
        <p:nvGrpSpPr>
          <p:cNvPr id="281886" name="Group 286"/>
          <p:cNvGrpSpPr>
            <a:grpSpLocks/>
          </p:cNvGrpSpPr>
          <p:nvPr/>
        </p:nvGrpSpPr>
        <p:grpSpPr bwMode="auto">
          <a:xfrm>
            <a:off x="838200" y="3128963"/>
            <a:ext cx="917575" cy="946150"/>
            <a:chOff x="768" y="604"/>
            <a:chExt cx="578" cy="596"/>
          </a:xfrm>
        </p:grpSpPr>
        <p:grpSp>
          <p:nvGrpSpPr>
            <p:cNvPr id="281887" name="Group 287"/>
            <p:cNvGrpSpPr>
              <a:grpSpLocks/>
            </p:cNvGrpSpPr>
            <p:nvPr/>
          </p:nvGrpSpPr>
          <p:grpSpPr bwMode="auto">
            <a:xfrm>
              <a:off x="1152" y="768"/>
              <a:ext cx="194" cy="212"/>
              <a:chOff x="3550" y="2352"/>
              <a:chExt cx="194" cy="212"/>
            </a:xfrm>
          </p:grpSpPr>
          <p:sp>
            <p:nvSpPr>
              <p:cNvPr id="281888" name="Rectangle 288"/>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889" name="Text Box 289"/>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sp>
          <p:nvSpPr>
            <p:cNvPr id="281890" name="Line 290"/>
            <p:cNvSpPr>
              <a:spLocks noChangeShapeType="1"/>
            </p:cNvSpPr>
            <p:nvPr/>
          </p:nvSpPr>
          <p:spPr bwMode="auto">
            <a:xfrm>
              <a:off x="909" y="720"/>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891" name="Line 291"/>
            <p:cNvSpPr>
              <a:spLocks noChangeShapeType="1"/>
            </p:cNvSpPr>
            <p:nvPr/>
          </p:nvSpPr>
          <p:spPr bwMode="auto">
            <a:xfrm>
              <a:off x="909" y="912"/>
              <a:ext cx="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892" name="Line 292"/>
            <p:cNvSpPr>
              <a:spLocks noChangeShapeType="1"/>
            </p:cNvSpPr>
            <p:nvPr/>
          </p:nvSpPr>
          <p:spPr bwMode="auto">
            <a:xfrm flipV="1">
              <a:off x="909" y="912"/>
              <a:ext cx="25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1893" name="Group 293"/>
            <p:cNvGrpSpPr>
              <a:grpSpLocks/>
            </p:cNvGrpSpPr>
            <p:nvPr/>
          </p:nvGrpSpPr>
          <p:grpSpPr bwMode="auto">
            <a:xfrm>
              <a:off x="770" y="988"/>
              <a:ext cx="194" cy="212"/>
              <a:chOff x="3550" y="2352"/>
              <a:chExt cx="194" cy="212"/>
            </a:xfrm>
          </p:grpSpPr>
          <p:sp>
            <p:nvSpPr>
              <p:cNvPr id="281894" name="Rectangle 294"/>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895" name="Text Box 295"/>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1896" name="Group 296"/>
            <p:cNvGrpSpPr>
              <a:grpSpLocks/>
            </p:cNvGrpSpPr>
            <p:nvPr/>
          </p:nvGrpSpPr>
          <p:grpSpPr bwMode="auto">
            <a:xfrm>
              <a:off x="770" y="796"/>
              <a:ext cx="194" cy="212"/>
              <a:chOff x="3550" y="2352"/>
              <a:chExt cx="194" cy="212"/>
            </a:xfrm>
          </p:grpSpPr>
          <p:sp>
            <p:nvSpPr>
              <p:cNvPr id="281897" name="Rectangle 297"/>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898" name="Text Box 298"/>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nvGrpSpPr>
            <p:cNvPr id="281899" name="Group 299"/>
            <p:cNvGrpSpPr>
              <a:grpSpLocks/>
            </p:cNvGrpSpPr>
            <p:nvPr/>
          </p:nvGrpSpPr>
          <p:grpSpPr bwMode="auto">
            <a:xfrm>
              <a:off x="768" y="604"/>
              <a:ext cx="194" cy="212"/>
              <a:chOff x="3550" y="2352"/>
              <a:chExt cx="194" cy="212"/>
            </a:xfrm>
          </p:grpSpPr>
          <p:sp>
            <p:nvSpPr>
              <p:cNvPr id="281900" name="Rectangle 300"/>
              <p:cNvSpPr>
                <a:spLocks noChangeArrowheads="1"/>
              </p:cNvSpPr>
              <p:nvPr/>
            </p:nvSpPr>
            <p:spPr bwMode="auto">
              <a:xfrm>
                <a:off x="3557" y="2400"/>
                <a:ext cx="139" cy="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901" name="Text Box 301"/>
              <p:cNvSpPr txBox="1">
                <a:spLocks noChangeArrowheads="1"/>
              </p:cNvSpPr>
              <p:nvPr/>
            </p:nvSpPr>
            <p:spPr bwMode="auto">
              <a:xfrm>
                <a:off x="3550" y="2352"/>
                <a:ext cx="1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p</a:t>
                </a:r>
              </a:p>
            </p:txBody>
          </p:sp>
        </p:grpSp>
      </p:grpSp>
      <p:sp>
        <p:nvSpPr>
          <p:cNvPr id="281902" name="Line 302"/>
          <p:cNvSpPr>
            <a:spLocks noChangeShapeType="1"/>
          </p:cNvSpPr>
          <p:nvPr/>
        </p:nvSpPr>
        <p:spPr bwMode="auto">
          <a:xfrm>
            <a:off x="1676400" y="1560513"/>
            <a:ext cx="7620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903" name="Line 303"/>
          <p:cNvSpPr>
            <a:spLocks noChangeShapeType="1"/>
          </p:cNvSpPr>
          <p:nvPr/>
        </p:nvSpPr>
        <p:spPr bwMode="auto">
          <a:xfrm>
            <a:off x="1676400" y="2627313"/>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904" name="Line 304"/>
          <p:cNvSpPr>
            <a:spLocks noChangeShapeType="1"/>
          </p:cNvSpPr>
          <p:nvPr/>
        </p:nvSpPr>
        <p:spPr bwMode="auto">
          <a:xfrm flipV="1">
            <a:off x="1676400" y="2627313"/>
            <a:ext cx="7620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905" name="AutoShape 305"/>
          <p:cNvSpPr>
            <a:spLocks/>
          </p:cNvSpPr>
          <p:nvPr/>
        </p:nvSpPr>
        <p:spPr bwMode="auto">
          <a:xfrm rot="-5400000">
            <a:off x="1981200" y="3541713"/>
            <a:ext cx="457200" cy="1219200"/>
          </a:xfrm>
          <a:prstGeom prst="leftBrace">
            <a:avLst>
              <a:gd name="adj1" fmla="val 2222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906" name="Text Box 306"/>
          <p:cNvSpPr txBox="1">
            <a:spLocks noChangeArrowheads="1"/>
          </p:cNvSpPr>
          <p:nvPr/>
        </p:nvSpPr>
        <p:spPr bwMode="auto">
          <a:xfrm>
            <a:off x="2000250" y="4267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k</a:t>
            </a:r>
          </a:p>
        </p:txBody>
      </p:sp>
      <p:sp>
        <p:nvSpPr>
          <p:cNvPr id="281907" name="Text Box 307"/>
          <p:cNvSpPr txBox="1">
            <a:spLocks noChangeArrowheads="1"/>
          </p:cNvSpPr>
          <p:nvPr/>
        </p:nvSpPr>
        <p:spPr bwMode="auto">
          <a:xfrm>
            <a:off x="0" y="192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solidFill>
                  <a:srgbClr val="000099"/>
                </a:solidFill>
              </a:rPr>
              <a:t>Threshold Theorem – Generalized</a:t>
            </a:r>
          </a:p>
        </p:txBody>
      </p:sp>
      <p:graphicFrame>
        <p:nvGraphicFramePr>
          <p:cNvPr id="281909" name="Object 309"/>
          <p:cNvGraphicFramePr>
            <a:graphicFrameLocks noChangeAspect="1"/>
          </p:cNvGraphicFramePr>
          <p:nvPr/>
        </p:nvGraphicFramePr>
        <p:xfrm>
          <a:off x="2133600" y="1066800"/>
          <a:ext cx="6510338" cy="871538"/>
        </p:xfrm>
        <a:graphic>
          <a:graphicData uri="http://schemas.openxmlformats.org/presentationml/2006/ole">
            <mc:AlternateContent xmlns:mc="http://schemas.openxmlformats.org/markup-compatibility/2006">
              <mc:Choice xmlns:v="urn:schemas-microsoft-com:vml" Requires="v">
                <p:oleObj spid="_x0000_s116834" name="Equation" r:id="rId4" imgW="3416040" imgH="457200" progId="Equation.3">
                  <p:embed/>
                </p:oleObj>
              </mc:Choice>
              <mc:Fallback>
                <p:oleObj name="Equation" r:id="rId4" imgW="341604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066800"/>
                        <a:ext cx="6510338"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1911" name="Object 311"/>
          <p:cNvGraphicFramePr>
            <a:graphicFrameLocks noChangeAspect="1"/>
          </p:cNvGraphicFramePr>
          <p:nvPr/>
        </p:nvGraphicFramePr>
        <p:xfrm>
          <a:off x="3557588" y="2743200"/>
          <a:ext cx="3763962" cy="1020763"/>
        </p:xfrm>
        <a:graphic>
          <a:graphicData uri="http://schemas.openxmlformats.org/presentationml/2006/ole">
            <mc:AlternateContent xmlns:mc="http://schemas.openxmlformats.org/markup-compatibility/2006">
              <mc:Choice xmlns:v="urn:schemas-microsoft-com:vml" Requires="v">
                <p:oleObj spid="_x0000_s116835" name="Equation" r:id="rId6" imgW="888840" imgH="241200" progId="Equation.3">
                  <p:embed/>
                </p:oleObj>
              </mc:Choice>
              <mc:Fallback>
                <p:oleObj name="Equation" r:id="rId6" imgW="88884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7588" y="2743200"/>
                        <a:ext cx="3763962"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1912" name="Text Box 312"/>
          <p:cNvSpPr txBox="1">
            <a:spLocks noChangeArrowheads="1"/>
          </p:cNvSpPr>
          <p:nvPr/>
        </p:nvSpPr>
        <p:spPr bwMode="auto">
          <a:xfrm>
            <a:off x="3413125" y="4154488"/>
            <a:ext cx="4681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For circuit to be fault tolerant </a:t>
            </a:r>
            <a:r>
              <a:rPr lang="en-US">
                <a:cs typeface="Arial" pitchFamily="34" charset="0"/>
              </a:rPr>
              <a:t>P</a:t>
            </a:r>
            <a:r>
              <a:rPr lang="en-US"/>
              <a:t>&lt;p</a:t>
            </a:r>
          </a:p>
        </p:txBody>
      </p:sp>
      <p:graphicFrame>
        <p:nvGraphicFramePr>
          <p:cNvPr id="281914" name="Object 314"/>
          <p:cNvGraphicFramePr>
            <a:graphicFrameLocks noChangeAspect="1"/>
          </p:cNvGraphicFramePr>
          <p:nvPr/>
        </p:nvGraphicFramePr>
        <p:xfrm>
          <a:off x="3536950" y="4724400"/>
          <a:ext cx="3287713" cy="650875"/>
        </p:xfrm>
        <a:graphic>
          <a:graphicData uri="http://schemas.openxmlformats.org/presentationml/2006/ole">
            <mc:AlternateContent xmlns:mc="http://schemas.openxmlformats.org/markup-compatibility/2006">
              <mc:Choice xmlns:v="urn:schemas-microsoft-com:vml" Requires="v">
                <p:oleObj spid="_x0000_s116836" name="Equation" r:id="rId8" imgW="1282680" imgH="253800" progId="Equation.3">
                  <p:embed/>
                </p:oleObj>
              </mc:Choice>
              <mc:Fallback>
                <p:oleObj name="Equation" r:id="rId8" imgW="128268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6950" y="4724400"/>
                        <a:ext cx="3287713"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1915" name="Text Box 315"/>
          <p:cNvSpPr txBox="1">
            <a:spLocks noChangeArrowheads="1"/>
          </p:cNvSpPr>
          <p:nvPr/>
        </p:nvSpPr>
        <p:spPr bwMode="auto">
          <a:xfrm>
            <a:off x="3505200" y="5754688"/>
            <a:ext cx="323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Total number of gates:</a:t>
            </a:r>
          </a:p>
        </p:txBody>
      </p:sp>
      <p:graphicFrame>
        <p:nvGraphicFramePr>
          <p:cNvPr id="281916" name="Object 316"/>
          <p:cNvGraphicFramePr>
            <a:graphicFrameLocks noChangeAspect="1"/>
          </p:cNvGraphicFramePr>
          <p:nvPr>
            <p:extLst>
              <p:ext uri="{D42A27DB-BD31-4B8C-83A1-F6EECF244321}">
                <p14:modId xmlns:p14="http://schemas.microsoft.com/office/powerpoint/2010/main" val="3990748521"/>
              </p:ext>
            </p:extLst>
          </p:nvPr>
        </p:nvGraphicFramePr>
        <p:xfrm>
          <a:off x="6772208" y="5689600"/>
          <a:ext cx="1066800" cy="1168400"/>
        </p:xfrm>
        <a:graphic>
          <a:graphicData uri="http://schemas.openxmlformats.org/presentationml/2006/ole">
            <mc:AlternateContent xmlns:mc="http://schemas.openxmlformats.org/markup-compatibility/2006">
              <mc:Choice xmlns:v="urn:schemas-microsoft-com:vml" Requires="v">
                <p:oleObj spid="_x0000_s116837" name="Equation" r:id="rId10" imgW="419040" imgH="457200" progId="Equation.3">
                  <p:embed/>
                </p:oleObj>
              </mc:Choice>
              <mc:Fallback>
                <p:oleObj name="Equation" r:id="rId10" imgW="419040" imgH="457200" progId="Equation.3">
                  <p:embed/>
                  <p:pic>
                    <p:nvPicPr>
                      <p:cNvPr id="0" name=""/>
                      <p:cNvPicPr>
                        <a:picLocks noChangeAspect="1" noChangeArrowheads="1"/>
                      </p:cNvPicPr>
                      <p:nvPr/>
                    </p:nvPicPr>
                    <p:blipFill>
                      <a:blip r:embed="rId11"/>
                      <a:srcRect/>
                      <a:stretch>
                        <a:fillRect/>
                      </a:stretch>
                    </p:blipFill>
                    <p:spPr bwMode="auto">
                      <a:xfrm>
                        <a:off x="6772208" y="5689600"/>
                        <a:ext cx="1066800"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26308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8" name="Rectangle 4"/>
          <p:cNvSpPr>
            <a:spLocks noChangeArrowheads="1"/>
          </p:cNvSpPr>
          <p:nvPr/>
        </p:nvSpPr>
        <p:spPr bwMode="auto">
          <a:xfrm>
            <a:off x="838200" y="2921000"/>
            <a:ext cx="1295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149" name="Rectangle 5"/>
          <p:cNvSpPr>
            <a:spLocks noChangeArrowheads="1"/>
          </p:cNvSpPr>
          <p:nvPr/>
        </p:nvSpPr>
        <p:spPr bwMode="auto">
          <a:xfrm>
            <a:off x="838200" y="5029200"/>
            <a:ext cx="1295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150" name="Text Box 6"/>
          <p:cNvSpPr txBox="1">
            <a:spLocks noChangeArrowheads="1"/>
          </p:cNvSpPr>
          <p:nvPr/>
        </p:nvSpPr>
        <p:spPr bwMode="auto">
          <a:xfrm>
            <a:off x="2438400" y="2921000"/>
            <a:ext cx="1377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Area = A</a:t>
            </a:r>
          </a:p>
        </p:txBody>
      </p:sp>
      <p:sp>
        <p:nvSpPr>
          <p:cNvPr id="262151" name="Line 7"/>
          <p:cNvSpPr>
            <a:spLocks noChangeShapeType="1"/>
          </p:cNvSpPr>
          <p:nvPr/>
        </p:nvSpPr>
        <p:spPr bwMode="auto">
          <a:xfrm>
            <a:off x="1447800" y="50292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152" name="Text Box 8"/>
          <p:cNvSpPr txBox="1">
            <a:spLocks noChangeArrowheads="1"/>
          </p:cNvSpPr>
          <p:nvPr/>
        </p:nvSpPr>
        <p:spPr bwMode="auto">
          <a:xfrm>
            <a:off x="2438400" y="5130800"/>
            <a:ext cx="1920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Area = 2*A/2</a:t>
            </a:r>
          </a:p>
        </p:txBody>
      </p:sp>
      <p:graphicFrame>
        <p:nvGraphicFramePr>
          <p:cNvPr id="262181" name="Group 37"/>
          <p:cNvGraphicFramePr>
            <a:graphicFrameLocks noGrp="1"/>
          </p:cNvGraphicFramePr>
          <p:nvPr/>
        </p:nvGraphicFramePr>
        <p:xfrm>
          <a:off x="609600" y="2235200"/>
          <a:ext cx="8001000" cy="4089400"/>
        </p:xfrm>
        <a:graphic>
          <a:graphicData uri="http://schemas.openxmlformats.org/drawingml/2006/table">
            <a:tbl>
              <a:tblPr/>
              <a:tblGrid>
                <a:gridCol w="1752600"/>
                <a:gridCol w="1981200"/>
                <a:gridCol w="4267200"/>
              </a:tblGrid>
              <a:tr h="203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2169" name="Text Box 25"/>
          <p:cNvSpPr txBox="1">
            <a:spLocks noChangeArrowheads="1"/>
          </p:cNvSpPr>
          <p:nvPr/>
        </p:nvSpPr>
        <p:spPr bwMode="auto">
          <a:xfrm>
            <a:off x="76200" y="1676400"/>
            <a:ext cx="8950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Probability of correct functionality = p[A]  ~ e A (small A)</a:t>
            </a:r>
          </a:p>
        </p:txBody>
      </p:sp>
      <p:sp>
        <p:nvSpPr>
          <p:cNvPr id="262170" name="Text Box 26"/>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solidFill>
                  <a:srgbClr val="000099"/>
                </a:solidFill>
              </a:rPr>
              <a:t>Scaling Properties of Redundant Logic (to first order)</a:t>
            </a:r>
          </a:p>
        </p:txBody>
      </p:sp>
      <p:sp>
        <p:nvSpPr>
          <p:cNvPr id="262171" name="Rectangle 27"/>
          <p:cNvSpPr>
            <a:spLocks noChangeArrowheads="1"/>
          </p:cNvSpPr>
          <p:nvPr/>
        </p:nvSpPr>
        <p:spPr bwMode="auto">
          <a:xfrm>
            <a:off x="4419600" y="2895600"/>
            <a:ext cx="2274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a:t>
            </a:r>
            <a:r>
              <a:rPr lang="en-US" baseline="-25000"/>
              <a:t>1</a:t>
            </a:r>
            <a:r>
              <a:rPr lang="en-US"/>
              <a:t>  = p[A] = e A</a:t>
            </a:r>
          </a:p>
        </p:txBody>
      </p:sp>
      <p:sp>
        <p:nvSpPr>
          <p:cNvPr id="262172" name="Line 28"/>
          <p:cNvSpPr>
            <a:spLocks noChangeShapeType="1"/>
          </p:cNvSpPr>
          <p:nvPr/>
        </p:nvSpPr>
        <p:spPr bwMode="auto">
          <a:xfrm>
            <a:off x="3962400" y="45720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173" name="Line 29"/>
          <p:cNvSpPr>
            <a:spLocks noChangeShapeType="1"/>
          </p:cNvSpPr>
          <p:nvPr/>
        </p:nvSpPr>
        <p:spPr bwMode="auto">
          <a:xfrm>
            <a:off x="3962400" y="14478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174" name="Rectangle 30"/>
          <p:cNvSpPr>
            <a:spLocks noChangeArrowheads="1"/>
          </p:cNvSpPr>
          <p:nvPr/>
        </p:nvSpPr>
        <p:spPr bwMode="auto">
          <a:xfrm>
            <a:off x="3429000" y="7620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a:t>
            </a:r>
          </a:p>
        </p:txBody>
      </p:sp>
      <p:sp>
        <p:nvSpPr>
          <p:cNvPr id="262175" name="Rectangle 31"/>
          <p:cNvSpPr>
            <a:spLocks noChangeArrowheads="1"/>
          </p:cNvSpPr>
          <p:nvPr/>
        </p:nvSpPr>
        <p:spPr bwMode="auto">
          <a:xfrm>
            <a:off x="4495800" y="1371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262176" name="Freeform 32"/>
          <p:cNvSpPr>
            <a:spLocks/>
          </p:cNvSpPr>
          <p:nvPr/>
        </p:nvSpPr>
        <p:spPr bwMode="auto">
          <a:xfrm>
            <a:off x="3949700" y="590550"/>
            <a:ext cx="1544638" cy="844550"/>
          </a:xfrm>
          <a:custGeom>
            <a:avLst/>
            <a:gdLst>
              <a:gd name="T0" fmla="*/ 0 w 973"/>
              <a:gd name="T1" fmla="*/ 532 h 532"/>
              <a:gd name="T2" fmla="*/ 69 w 973"/>
              <a:gd name="T3" fmla="*/ 522 h 532"/>
              <a:gd name="T4" fmla="*/ 129 w 973"/>
              <a:gd name="T5" fmla="*/ 502 h 532"/>
              <a:gd name="T6" fmla="*/ 228 w 973"/>
              <a:gd name="T7" fmla="*/ 413 h 532"/>
              <a:gd name="T8" fmla="*/ 268 w 973"/>
              <a:gd name="T9" fmla="*/ 353 h 532"/>
              <a:gd name="T10" fmla="*/ 288 w 973"/>
              <a:gd name="T11" fmla="*/ 323 h 532"/>
              <a:gd name="T12" fmla="*/ 337 w 973"/>
              <a:gd name="T13" fmla="*/ 224 h 532"/>
              <a:gd name="T14" fmla="*/ 387 w 973"/>
              <a:gd name="T15" fmla="*/ 174 h 532"/>
              <a:gd name="T16" fmla="*/ 476 w 973"/>
              <a:gd name="T17" fmla="*/ 85 h 532"/>
              <a:gd name="T18" fmla="*/ 973 w 973"/>
              <a:gd name="T19" fmla="*/ 5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3" h="532">
                <a:moveTo>
                  <a:pt x="0" y="532"/>
                </a:moveTo>
                <a:cubicBezTo>
                  <a:pt x="23" y="529"/>
                  <a:pt x="46" y="527"/>
                  <a:pt x="69" y="522"/>
                </a:cubicBezTo>
                <a:cubicBezTo>
                  <a:pt x="90" y="517"/>
                  <a:pt x="129" y="502"/>
                  <a:pt x="129" y="502"/>
                </a:cubicBezTo>
                <a:cubicBezTo>
                  <a:pt x="160" y="471"/>
                  <a:pt x="200" y="448"/>
                  <a:pt x="228" y="413"/>
                </a:cubicBezTo>
                <a:cubicBezTo>
                  <a:pt x="243" y="394"/>
                  <a:pt x="255" y="373"/>
                  <a:pt x="268" y="353"/>
                </a:cubicBezTo>
                <a:cubicBezTo>
                  <a:pt x="275" y="343"/>
                  <a:pt x="288" y="323"/>
                  <a:pt x="288" y="323"/>
                </a:cubicBezTo>
                <a:cubicBezTo>
                  <a:pt x="311" y="233"/>
                  <a:pt x="286" y="259"/>
                  <a:pt x="337" y="224"/>
                </a:cubicBezTo>
                <a:cubicBezTo>
                  <a:pt x="388" y="121"/>
                  <a:pt x="324" y="227"/>
                  <a:pt x="387" y="174"/>
                </a:cubicBezTo>
                <a:cubicBezTo>
                  <a:pt x="421" y="146"/>
                  <a:pt x="434" y="106"/>
                  <a:pt x="476" y="85"/>
                </a:cubicBezTo>
                <a:cubicBezTo>
                  <a:pt x="643" y="0"/>
                  <a:pt x="782" y="5"/>
                  <a:pt x="973" y="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177" name="Text Box 33"/>
          <p:cNvSpPr txBox="1">
            <a:spLocks noChangeArrowheads="1"/>
          </p:cNvSpPr>
          <p:nvPr/>
        </p:nvSpPr>
        <p:spPr bwMode="auto">
          <a:xfrm>
            <a:off x="4343400" y="4267200"/>
            <a:ext cx="4167188"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a:t>
            </a:r>
            <a:r>
              <a:rPr lang="en-US" baseline="-25000"/>
              <a:t>2</a:t>
            </a:r>
            <a:r>
              <a:rPr lang="en-US"/>
              <a:t> = 2p[A/2](1-p[A/2])+p[A/2]</a:t>
            </a:r>
            <a:r>
              <a:rPr lang="en-US" baseline="30000"/>
              <a:t>2</a:t>
            </a:r>
          </a:p>
          <a:p>
            <a:endParaRPr lang="en-US" baseline="30000"/>
          </a:p>
          <a:p>
            <a:r>
              <a:rPr lang="en-US"/>
              <a:t>= eA –(eA)</a:t>
            </a:r>
            <a:r>
              <a:rPr lang="en-US" baseline="30000"/>
              <a:t>2</a:t>
            </a:r>
            <a:r>
              <a:rPr lang="en-US"/>
              <a:t>/4</a:t>
            </a:r>
          </a:p>
          <a:p>
            <a:endParaRPr lang="en-US"/>
          </a:p>
          <a:p>
            <a:endParaRPr lang="en-US"/>
          </a:p>
        </p:txBody>
      </p:sp>
      <p:sp>
        <p:nvSpPr>
          <p:cNvPr id="262183" name="Rectangle 39"/>
          <p:cNvSpPr>
            <a:spLocks noChangeArrowheads="1"/>
          </p:cNvSpPr>
          <p:nvPr/>
        </p:nvSpPr>
        <p:spPr bwMode="auto">
          <a:xfrm>
            <a:off x="2895600" y="6400800"/>
            <a:ext cx="292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0000"/>
                </a:solidFill>
              </a:rPr>
              <a:t>Conclusion: P</a:t>
            </a:r>
            <a:r>
              <a:rPr lang="en-US" baseline="-25000">
                <a:solidFill>
                  <a:srgbClr val="FF0000"/>
                </a:solidFill>
              </a:rPr>
              <a:t>1</a:t>
            </a:r>
            <a:r>
              <a:rPr lang="en-US">
                <a:solidFill>
                  <a:srgbClr val="FF0000"/>
                </a:solidFill>
              </a:rPr>
              <a:t>  &gt; P</a:t>
            </a:r>
            <a:r>
              <a:rPr lang="en-US" baseline="-25000">
                <a:solidFill>
                  <a:srgbClr val="FF0000"/>
                </a:solidFill>
              </a:rPr>
              <a:t>2</a:t>
            </a:r>
            <a:endParaRPr lang="en-US">
              <a:solidFill>
                <a:srgbClr val="FF0000"/>
              </a:solidFill>
            </a:endParaRPr>
          </a:p>
        </p:txBody>
      </p:sp>
    </p:spTree>
    <p:extLst>
      <p:ext uri="{BB962C8B-B14F-4D97-AF65-F5344CB8AC3E}">
        <p14:creationId xmlns:p14="http://schemas.microsoft.com/office/powerpoint/2010/main" val="1631536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ChangeArrowheads="1"/>
          </p:cNvSpPr>
          <p:nvPr/>
        </p:nvSpPr>
        <p:spPr bwMode="auto">
          <a:xfrm>
            <a:off x="838200" y="990600"/>
            <a:ext cx="1295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196" name="Text Box 4"/>
          <p:cNvSpPr txBox="1">
            <a:spLocks noChangeArrowheads="1"/>
          </p:cNvSpPr>
          <p:nvPr/>
        </p:nvSpPr>
        <p:spPr bwMode="auto">
          <a:xfrm>
            <a:off x="2362200" y="990600"/>
            <a:ext cx="288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Total Area = n*(A/n)</a:t>
            </a:r>
          </a:p>
        </p:txBody>
      </p:sp>
      <p:sp>
        <p:nvSpPr>
          <p:cNvPr id="264197" name="Line 5"/>
          <p:cNvSpPr>
            <a:spLocks noChangeShapeType="1"/>
          </p:cNvSpPr>
          <p:nvPr/>
        </p:nvSpPr>
        <p:spPr bwMode="auto">
          <a:xfrm>
            <a:off x="1371600" y="990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213" name="Text Box 21"/>
          <p:cNvSpPr txBox="1">
            <a:spLocks noChangeArrowheads="1"/>
          </p:cNvSpPr>
          <p:nvPr/>
        </p:nvSpPr>
        <p:spPr bwMode="auto">
          <a:xfrm>
            <a:off x="76200" y="1828800"/>
            <a:ext cx="8950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Probability of correct functionality = p[A]</a:t>
            </a:r>
          </a:p>
        </p:txBody>
      </p:sp>
      <p:sp>
        <p:nvSpPr>
          <p:cNvPr id="264214" name="Text Box 22"/>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solidFill>
                  <a:srgbClr val="000099"/>
                </a:solidFill>
              </a:rPr>
              <a:t>Scaling Properties of Majority Logic</a:t>
            </a:r>
          </a:p>
        </p:txBody>
      </p:sp>
      <p:sp>
        <p:nvSpPr>
          <p:cNvPr id="264216" name="Line 24"/>
          <p:cNvSpPr>
            <a:spLocks noChangeShapeType="1"/>
          </p:cNvSpPr>
          <p:nvPr/>
        </p:nvSpPr>
        <p:spPr bwMode="auto">
          <a:xfrm>
            <a:off x="6553200" y="60960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217" name="Line 25"/>
          <p:cNvSpPr>
            <a:spLocks noChangeShapeType="1"/>
          </p:cNvSpPr>
          <p:nvPr/>
        </p:nvSpPr>
        <p:spPr bwMode="auto">
          <a:xfrm>
            <a:off x="6553200" y="16002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218" name="Rectangle 26"/>
          <p:cNvSpPr>
            <a:spLocks noChangeArrowheads="1"/>
          </p:cNvSpPr>
          <p:nvPr/>
        </p:nvSpPr>
        <p:spPr bwMode="auto">
          <a:xfrm>
            <a:off x="6019800" y="9144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a:t>
            </a:r>
          </a:p>
        </p:txBody>
      </p:sp>
      <p:sp>
        <p:nvSpPr>
          <p:cNvPr id="264219" name="Rectangle 27"/>
          <p:cNvSpPr>
            <a:spLocks noChangeArrowheads="1"/>
          </p:cNvSpPr>
          <p:nvPr/>
        </p:nvSpPr>
        <p:spPr bwMode="auto">
          <a:xfrm>
            <a:off x="7086600" y="15240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264220" name="Freeform 28"/>
          <p:cNvSpPr>
            <a:spLocks/>
          </p:cNvSpPr>
          <p:nvPr/>
        </p:nvSpPr>
        <p:spPr bwMode="auto">
          <a:xfrm>
            <a:off x="6540500" y="742950"/>
            <a:ext cx="1544638" cy="844550"/>
          </a:xfrm>
          <a:custGeom>
            <a:avLst/>
            <a:gdLst>
              <a:gd name="T0" fmla="*/ 0 w 973"/>
              <a:gd name="T1" fmla="*/ 532 h 532"/>
              <a:gd name="T2" fmla="*/ 69 w 973"/>
              <a:gd name="T3" fmla="*/ 522 h 532"/>
              <a:gd name="T4" fmla="*/ 129 w 973"/>
              <a:gd name="T5" fmla="*/ 502 h 532"/>
              <a:gd name="T6" fmla="*/ 228 w 973"/>
              <a:gd name="T7" fmla="*/ 413 h 532"/>
              <a:gd name="T8" fmla="*/ 268 w 973"/>
              <a:gd name="T9" fmla="*/ 353 h 532"/>
              <a:gd name="T10" fmla="*/ 288 w 973"/>
              <a:gd name="T11" fmla="*/ 323 h 532"/>
              <a:gd name="T12" fmla="*/ 337 w 973"/>
              <a:gd name="T13" fmla="*/ 224 h 532"/>
              <a:gd name="T14" fmla="*/ 387 w 973"/>
              <a:gd name="T15" fmla="*/ 174 h 532"/>
              <a:gd name="T16" fmla="*/ 476 w 973"/>
              <a:gd name="T17" fmla="*/ 85 h 532"/>
              <a:gd name="T18" fmla="*/ 973 w 973"/>
              <a:gd name="T19" fmla="*/ 5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3" h="532">
                <a:moveTo>
                  <a:pt x="0" y="532"/>
                </a:moveTo>
                <a:cubicBezTo>
                  <a:pt x="23" y="529"/>
                  <a:pt x="46" y="527"/>
                  <a:pt x="69" y="522"/>
                </a:cubicBezTo>
                <a:cubicBezTo>
                  <a:pt x="90" y="517"/>
                  <a:pt x="129" y="502"/>
                  <a:pt x="129" y="502"/>
                </a:cubicBezTo>
                <a:cubicBezTo>
                  <a:pt x="160" y="471"/>
                  <a:pt x="200" y="448"/>
                  <a:pt x="228" y="413"/>
                </a:cubicBezTo>
                <a:cubicBezTo>
                  <a:pt x="243" y="394"/>
                  <a:pt x="255" y="373"/>
                  <a:pt x="268" y="353"/>
                </a:cubicBezTo>
                <a:cubicBezTo>
                  <a:pt x="275" y="343"/>
                  <a:pt x="288" y="323"/>
                  <a:pt x="288" y="323"/>
                </a:cubicBezTo>
                <a:cubicBezTo>
                  <a:pt x="311" y="233"/>
                  <a:pt x="286" y="259"/>
                  <a:pt x="337" y="224"/>
                </a:cubicBezTo>
                <a:cubicBezTo>
                  <a:pt x="388" y="121"/>
                  <a:pt x="324" y="227"/>
                  <a:pt x="387" y="174"/>
                </a:cubicBezTo>
                <a:cubicBezTo>
                  <a:pt x="421" y="146"/>
                  <a:pt x="434" y="106"/>
                  <a:pt x="476" y="85"/>
                </a:cubicBezTo>
                <a:cubicBezTo>
                  <a:pt x="643" y="0"/>
                  <a:pt x="782" y="5"/>
                  <a:pt x="973" y="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223" name="Line 31"/>
          <p:cNvSpPr>
            <a:spLocks noChangeShapeType="1"/>
          </p:cNvSpPr>
          <p:nvPr/>
        </p:nvSpPr>
        <p:spPr bwMode="auto">
          <a:xfrm>
            <a:off x="1676400" y="990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224" name="Line 32"/>
          <p:cNvSpPr>
            <a:spLocks noChangeShapeType="1"/>
          </p:cNvSpPr>
          <p:nvPr/>
        </p:nvSpPr>
        <p:spPr bwMode="auto">
          <a:xfrm>
            <a:off x="1905000" y="990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225" name="Line 33"/>
          <p:cNvSpPr>
            <a:spLocks noChangeShapeType="1"/>
          </p:cNvSpPr>
          <p:nvPr/>
        </p:nvSpPr>
        <p:spPr bwMode="auto">
          <a:xfrm>
            <a:off x="1066800" y="990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226" name="AutoShape 34"/>
          <p:cNvSpPr>
            <a:spLocks/>
          </p:cNvSpPr>
          <p:nvPr/>
        </p:nvSpPr>
        <p:spPr bwMode="auto">
          <a:xfrm rot="5400000">
            <a:off x="1371600" y="228600"/>
            <a:ext cx="152400" cy="1219200"/>
          </a:xfrm>
          <a:prstGeom prst="leftBrace">
            <a:avLst>
              <a:gd name="adj1" fmla="val 6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227" name="Text Box 35"/>
          <p:cNvSpPr txBox="1">
            <a:spLocks noChangeArrowheads="1"/>
          </p:cNvSpPr>
          <p:nvPr/>
        </p:nvSpPr>
        <p:spPr bwMode="auto">
          <a:xfrm>
            <a:off x="762000" y="4572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n segments</a:t>
            </a:r>
          </a:p>
        </p:txBody>
      </p:sp>
      <p:graphicFrame>
        <p:nvGraphicFramePr>
          <p:cNvPr id="264229" name="Object 37"/>
          <p:cNvGraphicFramePr>
            <a:graphicFrameLocks noChangeAspect="1"/>
          </p:cNvGraphicFramePr>
          <p:nvPr/>
        </p:nvGraphicFramePr>
        <p:xfrm>
          <a:off x="1981200" y="2971800"/>
          <a:ext cx="5181600" cy="1150938"/>
        </p:xfrm>
        <a:graphic>
          <a:graphicData uri="http://schemas.openxmlformats.org/presentationml/2006/ole">
            <mc:AlternateContent xmlns:mc="http://schemas.openxmlformats.org/markup-compatibility/2006">
              <mc:Choice xmlns:v="urn:schemas-microsoft-com:vml" Requires="v">
                <p:oleObj spid="_x0000_s117810" name="Equation" r:id="rId4" imgW="2057400" imgH="457200" progId="Equation.3">
                  <p:embed/>
                </p:oleObj>
              </mc:Choice>
              <mc:Fallback>
                <p:oleObj name="Equation" r:id="rId4" imgW="20574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971800"/>
                        <a:ext cx="5181600"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4231" name="Object 39"/>
          <p:cNvGraphicFramePr>
            <a:graphicFrameLocks noChangeAspect="1"/>
          </p:cNvGraphicFramePr>
          <p:nvPr>
            <p:extLst>
              <p:ext uri="{D42A27DB-BD31-4B8C-83A1-F6EECF244321}">
                <p14:modId xmlns:p14="http://schemas.microsoft.com/office/powerpoint/2010/main" val="2825691069"/>
              </p:ext>
            </p:extLst>
          </p:nvPr>
        </p:nvGraphicFramePr>
        <p:xfrm>
          <a:off x="1295400" y="4267200"/>
          <a:ext cx="4114800" cy="1227138"/>
        </p:xfrm>
        <a:graphic>
          <a:graphicData uri="http://schemas.openxmlformats.org/presentationml/2006/ole">
            <mc:AlternateContent xmlns:mc="http://schemas.openxmlformats.org/markup-compatibility/2006">
              <mc:Choice xmlns:v="urn:schemas-microsoft-com:vml" Requires="v">
                <p:oleObj spid="_x0000_s117811" name="Equation" r:id="rId6" imgW="1320480" imgH="393480" progId="Equation.3">
                  <p:embed/>
                </p:oleObj>
              </mc:Choice>
              <mc:Fallback>
                <p:oleObj name="Equation" r:id="rId6" imgW="1320480" imgH="393480" progId="Equation.3">
                  <p:embed/>
                  <p:pic>
                    <p:nvPicPr>
                      <p:cNvPr id="0" name=""/>
                      <p:cNvPicPr>
                        <a:picLocks noChangeAspect="1" noChangeArrowheads="1"/>
                      </p:cNvPicPr>
                      <p:nvPr/>
                    </p:nvPicPr>
                    <p:blipFill>
                      <a:blip r:embed="rId7"/>
                      <a:srcRect/>
                      <a:stretch>
                        <a:fillRect/>
                      </a:stretch>
                    </p:blipFill>
                    <p:spPr bwMode="auto">
                      <a:xfrm>
                        <a:off x="1295400" y="4267200"/>
                        <a:ext cx="4114800"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4232" name="Text Box 40"/>
          <p:cNvSpPr txBox="1">
            <a:spLocks noChangeArrowheads="1"/>
          </p:cNvSpPr>
          <p:nvPr/>
        </p:nvSpPr>
        <p:spPr bwMode="auto">
          <a:xfrm>
            <a:off x="5486400" y="4724400"/>
            <a:ext cx="306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To Lowest Order in A</a:t>
            </a:r>
          </a:p>
        </p:txBody>
      </p:sp>
      <p:sp>
        <p:nvSpPr>
          <p:cNvPr id="264233" name="Rectangle 41"/>
          <p:cNvSpPr>
            <a:spLocks noChangeArrowheads="1"/>
          </p:cNvSpPr>
          <p:nvPr/>
        </p:nvSpPr>
        <p:spPr bwMode="auto">
          <a:xfrm>
            <a:off x="0" y="6019800"/>
            <a:ext cx="9190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0000"/>
                </a:solidFill>
              </a:rPr>
              <a:t>Conclusion: For most functions n = 1 is optimal.  Larger n is worse.</a:t>
            </a:r>
          </a:p>
        </p:txBody>
      </p:sp>
    </p:spTree>
    <p:extLst>
      <p:ext uri="{BB962C8B-B14F-4D97-AF65-F5344CB8AC3E}">
        <p14:creationId xmlns:p14="http://schemas.microsoft.com/office/powerpoint/2010/main" val="3208114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5" descr="LTPS_process_flow"/>
          <p:cNvPicPr>
            <a:picLocks noChangeAspect="1" noChangeArrowheads="1"/>
          </p:cNvPicPr>
          <p:nvPr/>
        </p:nvPicPr>
        <p:blipFill>
          <a:blip r:embed="rId3">
            <a:extLst>
              <a:ext uri="{28A0092B-C50C-407E-A947-70E740481C1C}">
                <a14:useLocalDpi xmlns:a14="http://schemas.microsoft.com/office/drawing/2010/main" val="0"/>
              </a:ext>
            </a:extLst>
          </a:blip>
          <a:srcRect b="42404"/>
          <a:stretch>
            <a:fillRect/>
          </a:stretch>
        </p:blipFill>
        <p:spPr bwMode="auto">
          <a:xfrm>
            <a:off x="82550" y="457200"/>
            <a:ext cx="44894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7" descr="LTPS_process_flow"/>
          <p:cNvPicPr>
            <a:picLocks noChangeAspect="1" noChangeArrowheads="1"/>
          </p:cNvPicPr>
          <p:nvPr/>
        </p:nvPicPr>
        <p:blipFill>
          <a:blip r:embed="rId3">
            <a:extLst>
              <a:ext uri="{28A0092B-C50C-407E-A947-70E740481C1C}">
                <a14:useLocalDpi xmlns:a14="http://schemas.microsoft.com/office/drawing/2010/main" val="0"/>
              </a:ext>
            </a:extLst>
          </a:blip>
          <a:srcRect t="56540"/>
          <a:stretch>
            <a:fillRect/>
          </a:stretch>
        </p:blipFill>
        <p:spPr bwMode="auto">
          <a:xfrm>
            <a:off x="4562475" y="457200"/>
            <a:ext cx="43529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Rectangle 8"/>
          <p:cNvSpPr>
            <a:spLocks noChangeArrowheads="1"/>
          </p:cNvSpPr>
          <p:nvPr/>
        </p:nvSpPr>
        <p:spPr bwMode="auto">
          <a:xfrm>
            <a:off x="-19050" y="0"/>
            <a:ext cx="916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Fabrication Procedure of LTPS-TFT Array for AMOLED Backplane</a:t>
            </a:r>
          </a:p>
        </p:txBody>
      </p:sp>
      <p:sp>
        <p:nvSpPr>
          <p:cNvPr id="103429" name="Rectangle 9"/>
          <p:cNvSpPr>
            <a:spLocks noChangeArrowheads="1"/>
          </p:cNvSpPr>
          <p:nvPr/>
        </p:nvSpPr>
        <p:spPr bwMode="auto">
          <a:xfrm>
            <a:off x="5251450" y="6491288"/>
            <a:ext cx="3892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http://www.sdtech.co.kr/device3.html</a:t>
            </a:r>
          </a:p>
        </p:txBody>
      </p:sp>
      <p:pic>
        <p:nvPicPr>
          <p:cNvPr id="153602" name="Picture 2" descr="http://auo.com/upload/media/gfs/tech/_20101006150929_700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528" y="3733800"/>
            <a:ext cx="4309872"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979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lcvd-overvie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181364"/>
            <a:ext cx="41148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Text Box 4"/>
          <p:cNvSpPr txBox="1">
            <a:spLocks noChangeArrowheads="1"/>
          </p:cNvSpPr>
          <p:nvPr/>
        </p:nvSpPr>
        <p:spPr bwMode="auto">
          <a:xfrm>
            <a:off x="3048000" y="0"/>
            <a:ext cx="389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sz="3600" dirty="0"/>
              <a:t>Laser CVD Repair</a:t>
            </a:r>
          </a:p>
        </p:txBody>
      </p:sp>
      <p:pic>
        <p:nvPicPr>
          <p:cNvPr id="104453" name="Picture 5" descr="lcvd-demo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1269226"/>
            <a:ext cx="1746250" cy="242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laser.gist.ac.kr/img/sub_03/lcvd_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359" y="4696778"/>
            <a:ext cx="28575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2.google.com/images?q=tbn:ANd9GcS-FW16xTPi_tKd4yjTu-NlJ7MSg0S0mZBHyGPQwRaoZGPHo97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4859" y="4796409"/>
            <a:ext cx="5488506" cy="17108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encrypted-tbn1.google.com/images?q=tbn:ANd9GcSIakLIk0a_jkjGH29-dKY7H-b1JudIyrhCMg5WfoWYN34CtUOty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0697"/>
            <a:ext cx="2971800" cy="212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821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2476</TotalTime>
  <Words>1091</Words>
  <Application>Microsoft Office PowerPoint</Application>
  <PresentationFormat>On-screen Show (4:3)</PresentationFormat>
  <Paragraphs>268</Paragraphs>
  <Slides>25</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Equation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  Level Error  Removal</vt:lpstr>
      <vt:lpstr>In Vitro Error Correction Yields  &gt;10x Reduction in Errors</vt:lpstr>
      <vt:lpstr>Error Reduction: GFP Gene synthesis</vt:lpstr>
      <vt:lpstr>PowerPoint Presentation</vt:lpstr>
      <vt:lpstr>PowerPoint Presentation</vt:lpstr>
      <vt:lpstr>PowerPoint Presentation</vt:lpstr>
      <vt:lpstr>Caruthers Synthesis</vt:lpstr>
      <vt:lpstr>PowerPoint Presentation</vt:lpstr>
      <vt:lpstr>PowerPoint Presentation</vt:lpstr>
      <vt:lpstr>Error Correcting Codes</vt:lpstr>
      <vt:lpstr>Hamming code</vt:lpstr>
      <vt:lpstr>PowerPoint Presentation</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Joe</cp:lastModifiedBy>
  <cp:revision>88</cp:revision>
  <dcterms:created xsi:type="dcterms:W3CDTF">2012-02-16T02:05:17Z</dcterms:created>
  <dcterms:modified xsi:type="dcterms:W3CDTF">2012-04-27T17:08:16Z</dcterms:modified>
</cp:coreProperties>
</file>