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9" r:id="rId2"/>
    <p:sldId id="307" r:id="rId3"/>
    <p:sldId id="260" r:id="rId4"/>
    <p:sldId id="257" r:id="rId5"/>
    <p:sldId id="303" r:id="rId6"/>
    <p:sldId id="306" r:id="rId7"/>
    <p:sldId id="305" r:id="rId8"/>
    <p:sldId id="264" r:id="rId9"/>
    <p:sldId id="308" r:id="rId10"/>
    <p:sldId id="267" r:id="rId11"/>
    <p:sldId id="266" r:id="rId12"/>
    <p:sldId id="270" r:id="rId13"/>
    <p:sldId id="268" r:id="rId14"/>
    <p:sldId id="277" r:id="rId15"/>
    <p:sldId id="278" r:id="rId16"/>
    <p:sldId id="279" r:id="rId17"/>
    <p:sldId id="274" r:id="rId18"/>
    <p:sldId id="271" r:id="rId19"/>
    <p:sldId id="272" r:id="rId20"/>
    <p:sldId id="269" r:id="rId21"/>
    <p:sldId id="284" r:id="rId22"/>
    <p:sldId id="285" r:id="rId23"/>
    <p:sldId id="304" r:id="rId24"/>
    <p:sldId id="273" r:id="rId25"/>
    <p:sldId id="280" r:id="rId26"/>
    <p:sldId id="287" r:id="rId27"/>
    <p:sldId id="300" r:id="rId28"/>
    <p:sldId id="290" r:id="rId29"/>
    <p:sldId id="292" r:id="rId30"/>
    <p:sldId id="291" r:id="rId31"/>
    <p:sldId id="281" r:id="rId32"/>
    <p:sldId id="295" r:id="rId33"/>
    <p:sldId id="302" r:id="rId34"/>
    <p:sldId id="286" r:id="rId35"/>
    <p:sldId id="263" r:id="rId36"/>
    <p:sldId id="258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F134C2-C7E7-4CBA-BCBC-2849A1093E3D}" type="datetimeFigureOut">
              <a:rPr lang="en-US" smtClean="0"/>
              <a:t>3/13/2012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6B2955-00E5-4CA1-8885-F43C70330B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85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2786D-D6B3-40C6-83D6-989FDED3C987}" type="datetimeFigureOut">
              <a:rPr lang="en-US" smtClean="0"/>
              <a:t>3/13/2012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3D61-B750-4336-9099-596C3D06B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882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2786D-D6B3-40C6-83D6-989FDED3C987}" type="datetimeFigureOut">
              <a:rPr lang="en-US" smtClean="0"/>
              <a:t>3/13/2012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3D61-B750-4336-9099-596C3D06B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184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2786D-D6B3-40C6-83D6-989FDED3C987}" type="datetimeFigureOut">
              <a:rPr lang="en-US" smtClean="0"/>
              <a:t>3/13/2012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3D61-B750-4336-9099-596C3D06B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47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2786D-D6B3-40C6-83D6-989FDED3C987}" type="datetimeFigureOut">
              <a:rPr lang="en-US" smtClean="0"/>
              <a:t>3/13/2012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3D61-B750-4336-9099-596C3D06B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35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2786D-D6B3-40C6-83D6-989FDED3C987}" type="datetimeFigureOut">
              <a:rPr lang="en-US" smtClean="0"/>
              <a:t>3/13/2012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3D61-B750-4336-9099-596C3D06B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99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2786D-D6B3-40C6-83D6-989FDED3C987}" type="datetimeFigureOut">
              <a:rPr lang="en-US" smtClean="0"/>
              <a:t>3/13/2012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3D61-B750-4336-9099-596C3D06B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8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2786D-D6B3-40C6-83D6-989FDED3C987}" type="datetimeFigureOut">
              <a:rPr lang="en-US" smtClean="0"/>
              <a:t>3/13/2012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3D61-B750-4336-9099-596C3D06B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811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2786D-D6B3-40C6-83D6-989FDED3C987}" type="datetimeFigureOut">
              <a:rPr lang="en-US" smtClean="0"/>
              <a:t>3/13/2012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3D61-B750-4336-9099-596C3D06B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70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2786D-D6B3-40C6-83D6-989FDED3C987}" type="datetimeFigureOut">
              <a:rPr lang="en-US" smtClean="0"/>
              <a:t>3/13/2012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3D61-B750-4336-9099-596C3D06B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42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2786D-D6B3-40C6-83D6-989FDED3C987}" type="datetimeFigureOut">
              <a:rPr lang="en-US" smtClean="0"/>
              <a:t>3/13/2012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3D61-B750-4336-9099-596C3D06B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844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B2786D-D6B3-40C6-83D6-989FDED3C987}" type="datetimeFigureOut">
              <a:rPr lang="en-US" smtClean="0"/>
              <a:t>3/13/2012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5C3D61-B750-4336-9099-596C3D06B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786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B2786D-D6B3-40C6-83D6-989FDED3C987}" type="datetimeFigureOut">
              <a:rPr lang="en-US" smtClean="0"/>
              <a:t>3/13/2012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C3D61-B750-4336-9099-596C3D06BE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201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cba.mit.edu/media/logos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hyperlink" Target="http://dspace.mit.edu/bitstream/handle/1721.1/69240/775669073.pdf?sequence=1" TargetMode="External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gif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ba.mit.edu/media/logos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2.jpeg"/><Relationship Id="rId5" Type="http://schemas.openxmlformats.org/officeDocument/2006/relationships/image" Target="../media/image40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b.utexas.edu/etd/d/2005/paveld16453/paveld16453.pdf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hyperlink" Target="http://www.nature.com/nature/journal/v478/n7369/extref/nature10513-s2.mov" TargetMode="External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ucl.ac.uk/GeolSci/micropal/diatom.html" TargetMode="External"/><Relationship Id="rId3" Type="http://schemas.openxmlformats.org/officeDocument/2006/relationships/image" Target="../media/image50.jpeg"/><Relationship Id="rId7" Type="http://schemas.openxmlformats.org/officeDocument/2006/relationships/image" Target="../media/image52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hyperlink" Target="http://staff.science.uva.nl/~jaapk/BIOMINTEC.html" TargetMode="External"/><Relationship Id="rId4" Type="http://schemas.openxmlformats.org/officeDocument/2006/relationships/hyperlink" Target="http://www.princeton.edu/~cml/html/research/silicatein.html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1.jpeg"/><Relationship Id="rId7" Type="http://schemas.openxmlformats.org/officeDocument/2006/relationships/image" Target="../media/image73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makerbot.com/blog/2011/03/08/3d-printing-an-organ-live-onstage-at-ted/" TargetMode="External"/><Relationship Id="rId5" Type="http://schemas.openxmlformats.org/officeDocument/2006/relationships/image" Target="../media/image72.jpeg"/><Relationship Id="rId4" Type="http://schemas.openxmlformats.org/officeDocument/2006/relationships/hyperlink" Target="http://www.massgeneral.org/research/researchlab.aspx?id=1129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84.jpeg"/><Relationship Id="rId5" Type="http://schemas.openxmlformats.org/officeDocument/2006/relationships/image" Target="../media/image78.png"/><Relationship Id="rId15" Type="http://schemas.openxmlformats.org/officeDocument/2006/relationships/image" Target="../media/image87.jpe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hyperlink" Target="http://www.google.com/imgres?imgurl=http://www.advcoordtech.com/News/darpa.png&amp;imgrefurl=http://cleantechlawandbusiness.com/cleanbeta/index.php/218/darpas-vulture-drone/&amp;h=289&amp;w=525&amp;sz=167&amp;tbnid=xTrH047hnCwRJM::&amp;tbnh=73&amp;tbnw=132&amp;prev=/images?q=darpa+logo&amp;hl=en&amp;usg=__M_aQBLEYhOvrOsI3HyYe91cKaRc=&amp;sa=X&amp;oi=image_result&amp;resnum=4&amp;ct=image&amp;cd=1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Kp2uVMrXTyY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7" Type="http://schemas.openxmlformats.org/officeDocument/2006/relationships/image" Target="../media/image107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5" Type="http://schemas.openxmlformats.org/officeDocument/2006/relationships/image" Target="../media/image105.png"/><Relationship Id="rId4" Type="http://schemas.openxmlformats.org/officeDocument/2006/relationships/image" Target="../media/image104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hyperlink" Target="http://www.youtube.com/watch?v=WHw0XVLI0a8" TargetMode="Externa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yx.net/~gthompso/quine.htm" TargetMode="Externa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hysorg.com/news/2012-01-battery-thyself-self-repairing-batteries.html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laser.gist.ac.kr/board/bbs/board.php?bo_table=rese_0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treehugger.com/clean-technology/blue-oled-efficiency-boosted-25.html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zdnet.com/blog/gadgetreviews/bigger-cheaper-oled-displays-dupont-can-print-them/14843" TargetMode="External"/><Relationship Id="rId5" Type="http://schemas.openxmlformats.org/officeDocument/2006/relationships/image" Target="../media/image14.jpeg"/><Relationship Id="rId4" Type="http://schemas.openxmlformats.org/officeDocument/2006/relationships/hyperlink" Target="http://www.informationdisplay.org/article.cfm?year=2007&amp;issue=08&amp;file=art1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7" descr="0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5" y="79621"/>
            <a:ext cx="2394255" cy="529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encrypted-tbn1.google.com/images?q=tbn:ANd9GcTn9JBXSjgqvLsu37efSBrG-OLgawGuS9yPqfUw4BYfDTxkH78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2"/>
          <a:stretch/>
        </p:blipFill>
        <p:spPr bwMode="auto">
          <a:xfrm>
            <a:off x="6705600" y="-1"/>
            <a:ext cx="2438400" cy="115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20775"/>
            <a:ext cx="9144000" cy="1622425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Growing-&gt;Living-&gt;Self Replicating Hardware </a:t>
            </a:r>
            <a:r>
              <a:rPr lang="en-US" sz="3600" b="1" dirty="0" smtClean="0"/>
              <a:t/>
            </a:r>
            <a:br>
              <a:rPr lang="en-US" sz="3600" b="1" dirty="0" smtClean="0"/>
            </a:br>
            <a:r>
              <a:rPr lang="en-US" sz="3600" dirty="0" smtClean="0"/>
              <a:t>MAS.S62 FAB</a:t>
            </a:r>
            <a:r>
              <a:rPr lang="en-US" sz="3600" baseline="30000" dirty="0" smtClean="0"/>
              <a:t>2</a:t>
            </a:r>
            <a:br>
              <a:rPr lang="en-US" sz="3600" baseline="30000" dirty="0" smtClean="0"/>
            </a:br>
            <a:r>
              <a:rPr lang="en-US" sz="3600" baseline="30000" dirty="0" smtClean="0"/>
              <a:t>3.13.12</a:t>
            </a:r>
            <a:endParaRPr lang="en-US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48491" y="3124200"/>
            <a:ext cx="443557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</a:t>
            </a:r>
            <a:r>
              <a:rPr lang="en-US" b="1" dirty="0" smtClean="0"/>
              <a:t>] </a:t>
            </a:r>
            <a:r>
              <a:rPr lang="en-US" b="1" dirty="0" smtClean="0"/>
              <a:t>Self </a:t>
            </a:r>
            <a:r>
              <a:rPr lang="en-US" b="1" dirty="0" smtClean="0"/>
              <a:t>Repairing Hardware</a:t>
            </a:r>
          </a:p>
          <a:p>
            <a:r>
              <a:rPr lang="en-US" dirty="0" smtClean="0"/>
              <a:t>Exponential Increase in Yield</a:t>
            </a:r>
          </a:p>
          <a:p>
            <a:r>
              <a:rPr lang="en-US" b="1" dirty="0"/>
              <a:t>2</a:t>
            </a:r>
            <a:r>
              <a:rPr lang="en-US" b="1" dirty="0" smtClean="0"/>
              <a:t>] </a:t>
            </a:r>
            <a:r>
              <a:rPr lang="en-US" b="1" dirty="0" smtClean="0"/>
              <a:t>Growing</a:t>
            </a:r>
            <a:r>
              <a:rPr lang="en-US" b="1" dirty="0" smtClean="0"/>
              <a:t> Hardware</a:t>
            </a:r>
          </a:p>
          <a:p>
            <a:r>
              <a:rPr lang="en-US" dirty="0" smtClean="0"/>
              <a:t>Geometric Speed Up in Manufacturing Time:</a:t>
            </a:r>
            <a:endParaRPr lang="en-US" dirty="0"/>
          </a:p>
          <a:p>
            <a:r>
              <a:rPr lang="en-US" dirty="0" smtClean="0"/>
              <a:t>Define Points (serial) – </a:t>
            </a:r>
          </a:p>
          <a:p>
            <a:r>
              <a:rPr lang="en-US" dirty="0" smtClean="0"/>
              <a:t>Fill in space by growing (Parallel)</a:t>
            </a:r>
          </a:p>
        </p:txBody>
      </p:sp>
    </p:spTree>
    <p:extLst>
      <p:ext uri="{BB962C8B-B14F-4D97-AF65-F5344CB8AC3E}">
        <p14:creationId xmlns:p14="http://schemas.microsoft.com/office/powerpoint/2010/main" val="587884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Programmable </a:t>
            </a:r>
            <a:r>
              <a:rPr lang="en-US" sz="3600" b="1" dirty="0" err="1" smtClean="0"/>
              <a:t>NanoWire</a:t>
            </a:r>
            <a:r>
              <a:rPr lang="en-US" sz="3600" b="1" dirty="0" smtClean="0"/>
              <a:t> Growth</a:t>
            </a:r>
            <a:endParaRPr lang="en-US" sz="3600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88" y="838200"/>
            <a:ext cx="2605088" cy="279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92782" y="6638744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hlinkClick r:id="rId3"/>
              </a:rPr>
              <a:t>http://dspace.mit.edu/bitstream/handle/1721.1/69240/775669073.pdf?sequence=1</a:t>
            </a:r>
            <a:endParaRPr lang="en-US" sz="8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199"/>
            <a:ext cx="4113285" cy="15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6796"/>
          <a:stretch/>
        </p:blipFill>
        <p:spPr bwMode="auto">
          <a:xfrm>
            <a:off x="2942576" y="1044863"/>
            <a:ext cx="3452812" cy="2470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75" y="990600"/>
            <a:ext cx="2638425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226" y="3887860"/>
            <a:ext cx="260350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725" y="3887860"/>
            <a:ext cx="258127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76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dn.physorg.com/newman/gfx/news/hires/2012/nanotreesha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909" y="1690255"/>
            <a:ext cx="60960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57426" y="41564"/>
            <a:ext cx="3904974" cy="1634836"/>
            <a:chOff x="-13855" y="2209800"/>
            <a:chExt cx="4966543" cy="2009775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855" y="2209800"/>
              <a:ext cx="4966543" cy="2009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570018" y="2216727"/>
              <a:ext cx="2361888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55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531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7" y="2061730"/>
            <a:ext cx="4886325" cy="19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83" y="2252230"/>
            <a:ext cx="3447617" cy="450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610966"/>
            <a:ext cx="5114925" cy="379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14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pin Coated CNT Fil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889" y="1676401"/>
            <a:ext cx="2522811" cy="22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pin Coated CNT Fil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908" y="1676401"/>
            <a:ext cx="3324050" cy="224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Spin Coated CNT Fil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889" y="4495800"/>
            <a:ext cx="2980011" cy="1986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pin Coated CNT Fil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909" y="4229099"/>
            <a:ext cx="3571875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nantero.com/images/name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52400"/>
            <a:ext cx="2705100" cy="55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893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Text Box 2"/>
          <p:cNvSpPr txBox="1">
            <a:spLocks noChangeArrowheads="1"/>
          </p:cNvSpPr>
          <p:nvPr/>
        </p:nvSpPr>
        <p:spPr bwMode="auto">
          <a:xfrm>
            <a:off x="381000" y="381000"/>
            <a:ext cx="8382000" cy="1554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ko-KR" sz="3200" b="1" i="1">
                <a:solidFill>
                  <a:srgbClr val="000066"/>
                </a:solidFill>
                <a:latin typeface="Verdana" pitchFamily="34" charset="0"/>
                <a:ea typeface="굴림" pitchFamily="34" charset="-127"/>
              </a:rPr>
              <a:t>Nanopearls</a:t>
            </a:r>
          </a:p>
          <a:p>
            <a:pPr algn="ctr"/>
            <a:r>
              <a:rPr lang="en-US" altLang="ko-KR" sz="3200">
                <a:solidFill>
                  <a:srgbClr val="000066"/>
                </a:solidFill>
                <a:latin typeface="Verdana" pitchFamily="34" charset="0"/>
                <a:ea typeface="굴림" pitchFamily="34" charset="-127"/>
              </a:rPr>
              <a:t>Toward Direct Synthesis and Programmed Assembly of Nanocrystals</a:t>
            </a:r>
          </a:p>
        </p:txBody>
      </p:sp>
      <p:pic>
        <p:nvPicPr>
          <p:cNvPr id="300035" name="Picture 3" descr="mit-seal_400x4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562600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036" name="Picture 4" descr="0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638800"/>
            <a:ext cx="2971800" cy="81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037" name="Picture 5" descr="alpha heli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984500"/>
            <a:ext cx="4067175" cy="2490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038" name="Picture 6" descr="gold nanopartic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8"/>
          <a:stretch>
            <a:fillRect/>
          </a:stretch>
        </p:blipFill>
        <p:spPr bwMode="auto">
          <a:xfrm>
            <a:off x="2693988" y="2046288"/>
            <a:ext cx="13716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039" name="Picture 7" descr="gold nanopartic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" t="728" r="694" b="2428"/>
          <a:stretch>
            <a:fillRect/>
          </a:stretch>
        </p:blipFill>
        <p:spPr bwMode="auto">
          <a:xfrm>
            <a:off x="4083050" y="4187825"/>
            <a:ext cx="1328738" cy="126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040" name="Picture 8" descr="gold nanopartic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28"/>
          <a:stretch>
            <a:fillRect/>
          </a:stretch>
        </p:blipFill>
        <p:spPr bwMode="auto">
          <a:xfrm>
            <a:off x="4572000" y="1905000"/>
            <a:ext cx="1371600" cy="127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8854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2" descr="alpha heli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28"/>
          <a:stretch>
            <a:fillRect/>
          </a:stretch>
        </p:blipFill>
        <p:spPr bwMode="auto">
          <a:xfrm>
            <a:off x="2452688" y="4813300"/>
            <a:ext cx="4067175" cy="158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1059" name="Rectangle 3"/>
          <p:cNvSpPr>
            <a:spLocks noChangeArrowheads="1"/>
          </p:cNvSpPr>
          <p:nvPr/>
        </p:nvSpPr>
        <p:spPr bwMode="auto">
          <a:xfrm>
            <a:off x="508000" y="787400"/>
            <a:ext cx="4025900" cy="2921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060" name="Rectangle 4"/>
          <p:cNvSpPr>
            <a:spLocks noChangeArrowheads="1"/>
          </p:cNvSpPr>
          <p:nvPr/>
        </p:nvSpPr>
        <p:spPr bwMode="auto">
          <a:xfrm>
            <a:off x="4914900" y="774700"/>
            <a:ext cx="4025900" cy="29337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061" name="Text Box 5"/>
          <p:cNvSpPr txBox="1">
            <a:spLocks noChangeArrowheads="1"/>
          </p:cNvSpPr>
          <p:nvPr/>
        </p:nvSpPr>
        <p:spPr bwMode="auto">
          <a:xfrm>
            <a:off x="304800" y="152400"/>
            <a:ext cx="4414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000066"/>
                </a:solidFill>
                <a:latin typeface="Verdana" pitchFamily="34" charset="0"/>
                <a:ea typeface="휴먼엑스포" pitchFamily="18" charset="-127"/>
              </a:rPr>
              <a:t>Nanocrystal Building Blocks</a:t>
            </a:r>
          </a:p>
        </p:txBody>
      </p:sp>
      <p:sp>
        <p:nvSpPr>
          <p:cNvPr id="301062" name="Line 6"/>
          <p:cNvSpPr>
            <a:spLocks noChangeShapeType="1"/>
          </p:cNvSpPr>
          <p:nvPr/>
        </p:nvSpPr>
        <p:spPr bwMode="auto">
          <a:xfrm>
            <a:off x="114300" y="685800"/>
            <a:ext cx="89154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01063" name="Picture 7" descr="aminoac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150" b="19669"/>
          <a:stretch>
            <a:fillRect/>
          </a:stretch>
        </p:blipFill>
        <p:spPr bwMode="auto">
          <a:xfrm>
            <a:off x="5016500" y="838200"/>
            <a:ext cx="3187700" cy="276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1064" name="Oval 8"/>
          <p:cNvSpPr>
            <a:spLocks noChangeAspect="1" noChangeArrowheads="1"/>
          </p:cNvSpPr>
          <p:nvPr/>
        </p:nvSpPr>
        <p:spPr bwMode="auto">
          <a:xfrm>
            <a:off x="1231900" y="2159000"/>
            <a:ext cx="504825" cy="504825"/>
          </a:xfrm>
          <a:prstGeom prst="ellipse">
            <a:avLst/>
          </a:prstGeom>
          <a:gradFill rotWithShape="0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065" name="Oval 9"/>
          <p:cNvSpPr>
            <a:spLocks noChangeAspect="1" noChangeArrowheads="1"/>
          </p:cNvSpPr>
          <p:nvPr/>
        </p:nvSpPr>
        <p:spPr bwMode="auto">
          <a:xfrm>
            <a:off x="3176588" y="2378075"/>
            <a:ext cx="504825" cy="504825"/>
          </a:xfrm>
          <a:prstGeom prst="ellipse">
            <a:avLst/>
          </a:prstGeom>
          <a:gradFill rotWithShape="0">
            <a:gsLst>
              <a:gs pos="0">
                <a:srgbClr val="FF9900">
                  <a:gamma/>
                  <a:shade val="46275"/>
                  <a:invGamma/>
                </a:srgbClr>
              </a:gs>
              <a:gs pos="50000">
                <a:srgbClr val="FF9900"/>
              </a:gs>
              <a:gs pos="100000">
                <a:srgbClr val="FF99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066" name="Oval 10"/>
          <p:cNvSpPr>
            <a:spLocks noChangeAspect="1" noChangeArrowheads="1"/>
          </p:cNvSpPr>
          <p:nvPr/>
        </p:nvSpPr>
        <p:spPr bwMode="auto">
          <a:xfrm>
            <a:off x="1905000" y="2832100"/>
            <a:ext cx="504825" cy="504825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067" name="Oval 11"/>
          <p:cNvSpPr>
            <a:spLocks noChangeAspect="1" noChangeArrowheads="1"/>
          </p:cNvSpPr>
          <p:nvPr/>
        </p:nvSpPr>
        <p:spPr bwMode="auto">
          <a:xfrm>
            <a:off x="2436813" y="1157288"/>
            <a:ext cx="504825" cy="504825"/>
          </a:xfrm>
          <a:prstGeom prst="ellipse">
            <a:avLst/>
          </a:prstGeom>
          <a:gradFill rotWithShape="0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068" name="Oval 12"/>
          <p:cNvSpPr>
            <a:spLocks noChangeAspect="1" noChangeArrowheads="1"/>
          </p:cNvSpPr>
          <p:nvPr/>
        </p:nvSpPr>
        <p:spPr bwMode="auto">
          <a:xfrm>
            <a:off x="850900" y="1270000"/>
            <a:ext cx="504825" cy="504825"/>
          </a:xfrm>
          <a:prstGeom prst="ellipse">
            <a:avLst/>
          </a:prstGeom>
          <a:gradFill rotWithShape="0">
            <a:gsLst>
              <a:gs pos="0">
                <a:srgbClr val="FFFF00">
                  <a:gamma/>
                  <a:shade val="46275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069" name="Oval 13"/>
          <p:cNvSpPr>
            <a:spLocks noChangeAspect="1" noChangeArrowheads="1"/>
          </p:cNvSpPr>
          <p:nvPr/>
        </p:nvSpPr>
        <p:spPr bwMode="auto">
          <a:xfrm>
            <a:off x="3330575" y="6303963"/>
            <a:ext cx="504825" cy="504825"/>
          </a:xfrm>
          <a:prstGeom prst="ellipse">
            <a:avLst/>
          </a:prstGeom>
          <a:gradFill rotWithShape="0">
            <a:gsLst>
              <a:gs pos="0">
                <a:srgbClr val="FFFF00">
                  <a:gamma/>
                  <a:shade val="46275"/>
                  <a:invGamma/>
                </a:srgbClr>
              </a:gs>
              <a:gs pos="5000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070" name="Oval 14"/>
          <p:cNvSpPr>
            <a:spLocks noChangeAspect="1" noChangeArrowheads="1"/>
          </p:cNvSpPr>
          <p:nvPr/>
        </p:nvSpPr>
        <p:spPr bwMode="auto">
          <a:xfrm>
            <a:off x="3792538" y="4533900"/>
            <a:ext cx="504825" cy="504825"/>
          </a:xfrm>
          <a:prstGeom prst="ellipse">
            <a:avLst/>
          </a:prstGeom>
          <a:gradFill rotWithShape="0">
            <a:gsLst>
              <a:gs pos="0">
                <a:srgbClr val="0000FF">
                  <a:gamma/>
                  <a:shade val="46275"/>
                  <a:invGamma/>
                </a:srgbClr>
              </a:gs>
              <a:gs pos="50000">
                <a:srgbClr val="0000FF"/>
              </a:gs>
              <a:gs pos="100000">
                <a:srgbClr val="0000FF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071" name="Oval 15"/>
          <p:cNvSpPr>
            <a:spLocks noChangeAspect="1" noChangeArrowheads="1"/>
          </p:cNvSpPr>
          <p:nvPr/>
        </p:nvSpPr>
        <p:spPr bwMode="auto">
          <a:xfrm>
            <a:off x="4567238" y="6207125"/>
            <a:ext cx="504825" cy="504825"/>
          </a:xfrm>
          <a:prstGeom prst="ellipse">
            <a:avLst/>
          </a:prstGeom>
          <a:gradFill rotWithShape="0">
            <a:gsLst>
              <a:gs pos="0">
                <a:srgbClr val="C0C0C0">
                  <a:gamma/>
                  <a:shade val="46275"/>
                  <a:invGamma/>
                </a:srgbClr>
              </a:gs>
              <a:gs pos="50000">
                <a:srgbClr val="C0C0C0"/>
              </a:gs>
              <a:gs pos="100000">
                <a:srgbClr val="C0C0C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072" name="Oval 16"/>
          <p:cNvSpPr>
            <a:spLocks noChangeAspect="1" noChangeArrowheads="1"/>
          </p:cNvSpPr>
          <p:nvPr/>
        </p:nvSpPr>
        <p:spPr bwMode="auto">
          <a:xfrm>
            <a:off x="4894263" y="4284663"/>
            <a:ext cx="504825" cy="504825"/>
          </a:xfrm>
          <a:prstGeom prst="ellipse">
            <a:avLst/>
          </a:prstGeom>
          <a:gradFill rotWithShape="0">
            <a:gsLst>
              <a:gs pos="0">
                <a:srgbClr val="FF9900">
                  <a:gamma/>
                  <a:shade val="46275"/>
                  <a:invGamma/>
                </a:srgbClr>
              </a:gs>
              <a:gs pos="50000">
                <a:srgbClr val="FF9900"/>
              </a:gs>
              <a:gs pos="100000">
                <a:srgbClr val="FF99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073" name="Oval 17"/>
          <p:cNvSpPr>
            <a:spLocks noChangeAspect="1" noChangeArrowheads="1"/>
          </p:cNvSpPr>
          <p:nvPr/>
        </p:nvSpPr>
        <p:spPr bwMode="auto">
          <a:xfrm>
            <a:off x="5632450" y="6064250"/>
            <a:ext cx="504825" cy="504825"/>
          </a:xfrm>
          <a:prstGeom prst="ellipse">
            <a:avLst/>
          </a:prstGeom>
          <a:gradFill rotWithShape="0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/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074" name="Line 18"/>
          <p:cNvSpPr>
            <a:spLocks noChangeShapeType="1"/>
          </p:cNvSpPr>
          <p:nvPr/>
        </p:nvSpPr>
        <p:spPr bwMode="auto">
          <a:xfrm flipV="1">
            <a:off x="1341438" y="1384300"/>
            <a:ext cx="152400" cy="47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1075" name="Line 19"/>
          <p:cNvSpPr>
            <a:spLocks noChangeShapeType="1"/>
          </p:cNvSpPr>
          <p:nvPr/>
        </p:nvSpPr>
        <p:spPr bwMode="auto">
          <a:xfrm flipV="1">
            <a:off x="1489075" y="1217613"/>
            <a:ext cx="52388" cy="166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1076" name="Line 20"/>
          <p:cNvSpPr>
            <a:spLocks noChangeShapeType="1"/>
          </p:cNvSpPr>
          <p:nvPr/>
        </p:nvSpPr>
        <p:spPr bwMode="auto">
          <a:xfrm>
            <a:off x="1484313" y="1384300"/>
            <a:ext cx="138112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1077" name="Text Box 21"/>
          <p:cNvSpPr txBox="1">
            <a:spLocks noChangeArrowheads="1"/>
          </p:cNvSpPr>
          <p:nvPr/>
        </p:nvSpPr>
        <p:spPr bwMode="auto">
          <a:xfrm>
            <a:off x="1422400" y="1020763"/>
            <a:ext cx="565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000">
                <a:ea typeface="굴림" pitchFamily="34" charset="-127"/>
              </a:rPr>
              <a:t>COOH</a:t>
            </a:r>
          </a:p>
        </p:txBody>
      </p:sp>
      <p:sp>
        <p:nvSpPr>
          <p:cNvPr id="301078" name="Text Box 22"/>
          <p:cNvSpPr txBox="1">
            <a:spLocks noChangeArrowheads="1"/>
          </p:cNvSpPr>
          <p:nvPr/>
        </p:nvSpPr>
        <p:spPr bwMode="auto">
          <a:xfrm>
            <a:off x="1549400" y="1433513"/>
            <a:ext cx="41751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000">
                <a:ea typeface="굴림" pitchFamily="34" charset="-127"/>
              </a:rPr>
              <a:t>NH</a:t>
            </a:r>
            <a:r>
              <a:rPr lang="en-US" altLang="ko-KR" sz="1000" baseline="-25000">
                <a:ea typeface="굴림" pitchFamily="34" charset="-127"/>
              </a:rPr>
              <a:t>2</a:t>
            </a:r>
          </a:p>
        </p:txBody>
      </p:sp>
      <p:sp>
        <p:nvSpPr>
          <p:cNvPr id="301079" name="Line 23"/>
          <p:cNvSpPr>
            <a:spLocks noChangeShapeType="1"/>
          </p:cNvSpPr>
          <p:nvPr/>
        </p:nvSpPr>
        <p:spPr bwMode="auto">
          <a:xfrm flipV="1">
            <a:off x="2927350" y="1276350"/>
            <a:ext cx="152400" cy="47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1080" name="Line 24"/>
          <p:cNvSpPr>
            <a:spLocks noChangeShapeType="1"/>
          </p:cNvSpPr>
          <p:nvPr/>
        </p:nvSpPr>
        <p:spPr bwMode="auto">
          <a:xfrm flipV="1">
            <a:off x="3074988" y="1109663"/>
            <a:ext cx="52387" cy="166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1081" name="Line 25"/>
          <p:cNvSpPr>
            <a:spLocks noChangeShapeType="1"/>
          </p:cNvSpPr>
          <p:nvPr/>
        </p:nvSpPr>
        <p:spPr bwMode="auto">
          <a:xfrm>
            <a:off x="3070225" y="1276350"/>
            <a:ext cx="138113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1082" name="Text Box 26"/>
          <p:cNvSpPr txBox="1">
            <a:spLocks noChangeArrowheads="1"/>
          </p:cNvSpPr>
          <p:nvPr/>
        </p:nvSpPr>
        <p:spPr bwMode="auto">
          <a:xfrm>
            <a:off x="3021013" y="925513"/>
            <a:ext cx="565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000">
                <a:ea typeface="굴림" pitchFamily="34" charset="-127"/>
              </a:rPr>
              <a:t>COOH</a:t>
            </a:r>
          </a:p>
        </p:txBody>
      </p:sp>
      <p:sp>
        <p:nvSpPr>
          <p:cNvPr id="301083" name="Text Box 27"/>
          <p:cNvSpPr txBox="1">
            <a:spLocks noChangeArrowheads="1"/>
          </p:cNvSpPr>
          <p:nvPr/>
        </p:nvSpPr>
        <p:spPr bwMode="auto">
          <a:xfrm>
            <a:off x="3135313" y="1325563"/>
            <a:ext cx="4175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000">
                <a:ea typeface="굴림" pitchFamily="34" charset="-127"/>
              </a:rPr>
              <a:t>NH</a:t>
            </a:r>
            <a:r>
              <a:rPr lang="en-US" altLang="ko-KR" sz="1000" baseline="-25000">
                <a:ea typeface="굴림" pitchFamily="34" charset="-127"/>
              </a:rPr>
              <a:t>2</a:t>
            </a:r>
          </a:p>
        </p:txBody>
      </p:sp>
      <p:sp>
        <p:nvSpPr>
          <p:cNvPr id="301084" name="Line 28"/>
          <p:cNvSpPr>
            <a:spLocks noChangeShapeType="1"/>
          </p:cNvSpPr>
          <p:nvPr/>
        </p:nvSpPr>
        <p:spPr bwMode="auto">
          <a:xfrm flipV="1">
            <a:off x="1727200" y="2273300"/>
            <a:ext cx="152400" cy="47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1085" name="Line 29"/>
          <p:cNvSpPr>
            <a:spLocks noChangeShapeType="1"/>
          </p:cNvSpPr>
          <p:nvPr/>
        </p:nvSpPr>
        <p:spPr bwMode="auto">
          <a:xfrm flipV="1">
            <a:off x="1874838" y="2106613"/>
            <a:ext cx="52387" cy="166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1086" name="Line 30"/>
          <p:cNvSpPr>
            <a:spLocks noChangeShapeType="1"/>
          </p:cNvSpPr>
          <p:nvPr/>
        </p:nvSpPr>
        <p:spPr bwMode="auto">
          <a:xfrm>
            <a:off x="1870075" y="2273300"/>
            <a:ext cx="138113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1087" name="Text Box 31"/>
          <p:cNvSpPr txBox="1">
            <a:spLocks noChangeArrowheads="1"/>
          </p:cNvSpPr>
          <p:nvPr/>
        </p:nvSpPr>
        <p:spPr bwMode="auto">
          <a:xfrm>
            <a:off x="1820863" y="1922463"/>
            <a:ext cx="565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000">
                <a:ea typeface="굴림" pitchFamily="34" charset="-127"/>
              </a:rPr>
              <a:t>COOH</a:t>
            </a:r>
          </a:p>
        </p:txBody>
      </p:sp>
      <p:sp>
        <p:nvSpPr>
          <p:cNvPr id="301088" name="Text Box 32"/>
          <p:cNvSpPr txBox="1">
            <a:spLocks noChangeArrowheads="1"/>
          </p:cNvSpPr>
          <p:nvPr/>
        </p:nvSpPr>
        <p:spPr bwMode="auto">
          <a:xfrm>
            <a:off x="1935163" y="2322513"/>
            <a:ext cx="4175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000">
                <a:ea typeface="굴림" pitchFamily="34" charset="-127"/>
              </a:rPr>
              <a:t>NH</a:t>
            </a:r>
            <a:r>
              <a:rPr lang="en-US" altLang="ko-KR" sz="1000" baseline="-25000">
                <a:ea typeface="굴림" pitchFamily="34" charset="-127"/>
              </a:rPr>
              <a:t>2</a:t>
            </a:r>
          </a:p>
        </p:txBody>
      </p:sp>
      <p:sp>
        <p:nvSpPr>
          <p:cNvPr id="301089" name="Line 33"/>
          <p:cNvSpPr>
            <a:spLocks noChangeShapeType="1"/>
          </p:cNvSpPr>
          <p:nvPr/>
        </p:nvSpPr>
        <p:spPr bwMode="auto">
          <a:xfrm flipV="1">
            <a:off x="2409825" y="2974975"/>
            <a:ext cx="152400" cy="47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1090" name="Line 34"/>
          <p:cNvSpPr>
            <a:spLocks noChangeShapeType="1"/>
          </p:cNvSpPr>
          <p:nvPr/>
        </p:nvSpPr>
        <p:spPr bwMode="auto">
          <a:xfrm flipV="1">
            <a:off x="2557463" y="2808288"/>
            <a:ext cx="52387" cy="166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1091" name="Line 35"/>
          <p:cNvSpPr>
            <a:spLocks noChangeShapeType="1"/>
          </p:cNvSpPr>
          <p:nvPr/>
        </p:nvSpPr>
        <p:spPr bwMode="auto">
          <a:xfrm>
            <a:off x="2552700" y="2974975"/>
            <a:ext cx="138113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1092" name="Text Box 36"/>
          <p:cNvSpPr txBox="1">
            <a:spLocks noChangeArrowheads="1"/>
          </p:cNvSpPr>
          <p:nvPr/>
        </p:nvSpPr>
        <p:spPr bwMode="auto">
          <a:xfrm>
            <a:off x="2503488" y="2624138"/>
            <a:ext cx="565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000">
                <a:ea typeface="굴림" pitchFamily="34" charset="-127"/>
              </a:rPr>
              <a:t>COOH</a:t>
            </a:r>
          </a:p>
        </p:txBody>
      </p:sp>
      <p:sp>
        <p:nvSpPr>
          <p:cNvPr id="301093" name="Text Box 37"/>
          <p:cNvSpPr txBox="1">
            <a:spLocks noChangeArrowheads="1"/>
          </p:cNvSpPr>
          <p:nvPr/>
        </p:nvSpPr>
        <p:spPr bwMode="auto">
          <a:xfrm>
            <a:off x="2617788" y="3024188"/>
            <a:ext cx="4175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000">
                <a:ea typeface="굴림" pitchFamily="34" charset="-127"/>
              </a:rPr>
              <a:t>NH</a:t>
            </a:r>
            <a:r>
              <a:rPr lang="en-US" altLang="ko-KR" sz="1000" baseline="-25000">
                <a:ea typeface="굴림" pitchFamily="34" charset="-127"/>
              </a:rPr>
              <a:t>2</a:t>
            </a:r>
          </a:p>
        </p:txBody>
      </p:sp>
      <p:sp>
        <p:nvSpPr>
          <p:cNvPr id="301094" name="Text Box 38"/>
          <p:cNvSpPr txBox="1">
            <a:spLocks noChangeArrowheads="1"/>
          </p:cNvSpPr>
          <p:nvPr/>
        </p:nvSpPr>
        <p:spPr bwMode="auto">
          <a:xfrm>
            <a:off x="498475" y="3870325"/>
            <a:ext cx="26003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Amino acid-nanocrystals</a:t>
            </a:r>
          </a:p>
        </p:txBody>
      </p:sp>
      <p:sp>
        <p:nvSpPr>
          <p:cNvPr id="301095" name="Text Box 39"/>
          <p:cNvSpPr txBox="1">
            <a:spLocks noChangeArrowheads="1"/>
          </p:cNvSpPr>
          <p:nvPr/>
        </p:nvSpPr>
        <p:spPr bwMode="auto">
          <a:xfrm>
            <a:off x="6794500" y="3857625"/>
            <a:ext cx="21161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/>
              <a:t>Natural amino acids</a:t>
            </a:r>
          </a:p>
        </p:txBody>
      </p:sp>
      <p:pic>
        <p:nvPicPr>
          <p:cNvPr id="301096" name="Picture 40" descr="aminoac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64" r="79990"/>
          <a:stretch>
            <a:fillRect/>
          </a:stretch>
        </p:blipFill>
        <p:spPr bwMode="auto">
          <a:xfrm>
            <a:off x="8056563" y="895350"/>
            <a:ext cx="595312" cy="69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097" name="Picture 41" descr="aminoac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7" t="79733" r="51761"/>
          <a:stretch>
            <a:fillRect/>
          </a:stretch>
        </p:blipFill>
        <p:spPr bwMode="auto">
          <a:xfrm>
            <a:off x="7977188" y="1562100"/>
            <a:ext cx="846137" cy="6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098" name="Picture 42" descr="aminoac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06" t="80286" r="23959"/>
          <a:stretch>
            <a:fillRect/>
          </a:stretch>
        </p:blipFill>
        <p:spPr bwMode="auto">
          <a:xfrm>
            <a:off x="7961313" y="2230438"/>
            <a:ext cx="866775" cy="67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099" name="Picture 43" descr="aminoac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336" t="81253"/>
          <a:stretch>
            <a:fillRect/>
          </a:stretch>
        </p:blipFill>
        <p:spPr bwMode="auto">
          <a:xfrm>
            <a:off x="8229600" y="2940050"/>
            <a:ext cx="644525" cy="646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1100" name="Line 44"/>
          <p:cNvSpPr>
            <a:spLocks noChangeShapeType="1"/>
          </p:cNvSpPr>
          <p:nvPr/>
        </p:nvSpPr>
        <p:spPr bwMode="auto">
          <a:xfrm flipV="1">
            <a:off x="3663950" y="2495550"/>
            <a:ext cx="152400" cy="476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1101" name="Line 45"/>
          <p:cNvSpPr>
            <a:spLocks noChangeShapeType="1"/>
          </p:cNvSpPr>
          <p:nvPr/>
        </p:nvSpPr>
        <p:spPr bwMode="auto">
          <a:xfrm flipV="1">
            <a:off x="3811588" y="2328863"/>
            <a:ext cx="52387" cy="166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1102" name="Line 46"/>
          <p:cNvSpPr>
            <a:spLocks noChangeShapeType="1"/>
          </p:cNvSpPr>
          <p:nvPr/>
        </p:nvSpPr>
        <p:spPr bwMode="auto">
          <a:xfrm>
            <a:off x="3806825" y="2495550"/>
            <a:ext cx="138113" cy="123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1103" name="Text Box 47"/>
          <p:cNvSpPr txBox="1">
            <a:spLocks noChangeArrowheads="1"/>
          </p:cNvSpPr>
          <p:nvPr/>
        </p:nvSpPr>
        <p:spPr bwMode="auto">
          <a:xfrm>
            <a:off x="3757613" y="2144713"/>
            <a:ext cx="56515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000">
                <a:ea typeface="굴림" pitchFamily="34" charset="-127"/>
              </a:rPr>
              <a:t>COOH</a:t>
            </a:r>
          </a:p>
        </p:txBody>
      </p:sp>
      <p:sp>
        <p:nvSpPr>
          <p:cNvPr id="301104" name="Text Box 48"/>
          <p:cNvSpPr txBox="1">
            <a:spLocks noChangeArrowheads="1"/>
          </p:cNvSpPr>
          <p:nvPr/>
        </p:nvSpPr>
        <p:spPr bwMode="auto">
          <a:xfrm>
            <a:off x="3871913" y="2544763"/>
            <a:ext cx="417512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 sz="1000">
                <a:ea typeface="굴림" pitchFamily="34" charset="-127"/>
              </a:rPr>
              <a:t>NH</a:t>
            </a:r>
            <a:r>
              <a:rPr lang="en-US" altLang="ko-KR" sz="1000" baseline="-25000">
                <a:ea typeface="굴림" pitchFamily="34" charset="-127"/>
              </a:rPr>
              <a:t>2</a:t>
            </a:r>
          </a:p>
        </p:txBody>
      </p:sp>
      <p:sp>
        <p:nvSpPr>
          <p:cNvPr id="301105" name="Line 49"/>
          <p:cNvSpPr>
            <a:spLocks noChangeShapeType="1"/>
          </p:cNvSpPr>
          <p:nvPr/>
        </p:nvSpPr>
        <p:spPr bwMode="auto">
          <a:xfrm>
            <a:off x="4110038" y="5030788"/>
            <a:ext cx="52387" cy="22701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1106" name="Line 50"/>
          <p:cNvSpPr>
            <a:spLocks noChangeShapeType="1"/>
          </p:cNvSpPr>
          <p:nvPr/>
        </p:nvSpPr>
        <p:spPr bwMode="auto">
          <a:xfrm>
            <a:off x="5172075" y="4791075"/>
            <a:ext cx="23813" cy="2111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1107" name="Line 51"/>
          <p:cNvSpPr>
            <a:spLocks noChangeShapeType="1"/>
          </p:cNvSpPr>
          <p:nvPr/>
        </p:nvSpPr>
        <p:spPr bwMode="auto">
          <a:xfrm>
            <a:off x="5737225" y="5778500"/>
            <a:ext cx="96838" cy="30321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1108" name="Line 52"/>
          <p:cNvSpPr>
            <a:spLocks noChangeShapeType="1"/>
          </p:cNvSpPr>
          <p:nvPr/>
        </p:nvSpPr>
        <p:spPr bwMode="auto">
          <a:xfrm>
            <a:off x="3500438" y="3786188"/>
            <a:ext cx="3175" cy="15081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1109" name="Line 53"/>
          <p:cNvSpPr>
            <a:spLocks noChangeShapeType="1"/>
          </p:cNvSpPr>
          <p:nvPr/>
        </p:nvSpPr>
        <p:spPr bwMode="auto">
          <a:xfrm>
            <a:off x="6126163" y="3784600"/>
            <a:ext cx="0" cy="1539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1110" name="Line 54"/>
          <p:cNvSpPr>
            <a:spLocks noChangeShapeType="1"/>
          </p:cNvSpPr>
          <p:nvPr/>
        </p:nvSpPr>
        <p:spPr bwMode="auto">
          <a:xfrm>
            <a:off x="3494088" y="3933825"/>
            <a:ext cx="2643187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1111" name="Line 55"/>
          <p:cNvSpPr>
            <a:spLocks noChangeShapeType="1"/>
          </p:cNvSpPr>
          <p:nvPr/>
        </p:nvSpPr>
        <p:spPr bwMode="auto">
          <a:xfrm>
            <a:off x="4778375" y="3937000"/>
            <a:ext cx="0" cy="24765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1112" name="Line 56"/>
          <p:cNvSpPr>
            <a:spLocks noChangeShapeType="1"/>
          </p:cNvSpPr>
          <p:nvPr/>
        </p:nvSpPr>
        <p:spPr bwMode="auto">
          <a:xfrm>
            <a:off x="4759325" y="5988050"/>
            <a:ext cx="33338" cy="2238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1113" name="Line 57"/>
          <p:cNvSpPr>
            <a:spLocks noChangeShapeType="1"/>
          </p:cNvSpPr>
          <p:nvPr/>
        </p:nvSpPr>
        <p:spPr bwMode="auto">
          <a:xfrm flipH="1">
            <a:off x="3605213" y="6167438"/>
            <a:ext cx="4762" cy="141287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35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082" name="Picture 2" descr="dim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3" y="1017588"/>
            <a:ext cx="5291137" cy="20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2083" name="Text Box 3"/>
          <p:cNvSpPr txBox="1">
            <a:spLocks noChangeArrowheads="1"/>
          </p:cNvSpPr>
          <p:nvPr/>
        </p:nvSpPr>
        <p:spPr bwMode="auto">
          <a:xfrm>
            <a:off x="304800" y="152400"/>
            <a:ext cx="7726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ko-KR">
                <a:solidFill>
                  <a:srgbClr val="000066"/>
                </a:solidFill>
                <a:latin typeface="Verdana" pitchFamily="34" charset="0"/>
                <a:ea typeface="휴먼엑스포" pitchFamily="18" charset="-127"/>
              </a:rPr>
              <a:t>Identification of Monofunctionalized Nanocrystals</a:t>
            </a:r>
          </a:p>
        </p:txBody>
      </p:sp>
      <p:sp>
        <p:nvSpPr>
          <p:cNvPr id="302084" name="Line 4"/>
          <p:cNvSpPr>
            <a:spLocks noChangeShapeType="1"/>
          </p:cNvSpPr>
          <p:nvPr/>
        </p:nvSpPr>
        <p:spPr bwMode="auto">
          <a:xfrm>
            <a:off x="114300" y="685800"/>
            <a:ext cx="8915400" cy="0"/>
          </a:xfrm>
          <a:prstGeom prst="line">
            <a:avLst/>
          </a:prstGeom>
          <a:noFill/>
          <a:ln w="28575">
            <a:solidFill>
              <a:srgbClr val="00008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2085" name="Text Box 5"/>
          <p:cNvSpPr txBox="1">
            <a:spLocks noChangeArrowheads="1"/>
          </p:cNvSpPr>
          <p:nvPr/>
        </p:nvSpPr>
        <p:spPr bwMode="auto">
          <a:xfrm>
            <a:off x="457200" y="762000"/>
            <a:ext cx="25685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i="1"/>
              <a:t>Nanocrystal Dimers</a:t>
            </a:r>
          </a:p>
        </p:txBody>
      </p:sp>
      <p:graphicFrame>
        <p:nvGraphicFramePr>
          <p:cNvPr id="302086" name="Object 6"/>
          <p:cNvGraphicFramePr>
            <a:graphicFrameLocks noChangeAspect="1"/>
          </p:cNvGraphicFramePr>
          <p:nvPr/>
        </p:nvGraphicFramePr>
        <p:xfrm>
          <a:off x="119063" y="3225800"/>
          <a:ext cx="6372225" cy="2714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" r:id="rId4" imgW="4572000" imgH="3429000" progId="PowerPoint.Show.8">
                  <p:embed/>
                </p:oleObj>
              </mc:Choice>
              <mc:Fallback>
                <p:oleObj r:id="rId4" imgW="4572000" imgH="3429000" progId="PowerPoint.Show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1214" b="22012"/>
                      <a:stretch>
                        <a:fillRect/>
                      </a:stretch>
                    </p:blipFill>
                    <p:spPr bwMode="auto">
                      <a:xfrm>
                        <a:off x="119063" y="3225800"/>
                        <a:ext cx="6372225" cy="2714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2087" name="Picture 7" descr="Slide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02" t="18982" r="4745" b="18394"/>
          <a:stretch>
            <a:fillRect/>
          </a:stretch>
        </p:blipFill>
        <p:spPr bwMode="auto">
          <a:xfrm>
            <a:off x="6489700" y="3246438"/>
            <a:ext cx="2514600" cy="266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2088" name="Text Box 8"/>
          <p:cNvSpPr txBox="1">
            <a:spLocks noChangeArrowheads="1"/>
          </p:cNvSpPr>
          <p:nvPr/>
        </p:nvSpPr>
        <p:spPr bwMode="auto">
          <a:xfrm>
            <a:off x="1509713" y="5405438"/>
            <a:ext cx="5873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100" b="1"/>
              <a:t>10 nm</a:t>
            </a:r>
          </a:p>
        </p:txBody>
      </p:sp>
      <p:sp>
        <p:nvSpPr>
          <p:cNvPr id="302089" name="Text Box 9"/>
          <p:cNvSpPr txBox="1">
            <a:spLocks noChangeArrowheads="1"/>
          </p:cNvSpPr>
          <p:nvPr/>
        </p:nvSpPr>
        <p:spPr bwMode="auto">
          <a:xfrm>
            <a:off x="76200" y="6108700"/>
            <a:ext cx="90662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At least 60% of Nanocrystals are monofunctionalized.</a:t>
            </a:r>
          </a:p>
          <a:p>
            <a:r>
              <a:rPr lang="en-US" sz="2000"/>
              <a:t>Ethylene Diamine bridge created with coupling reagent diisopropylcarbodiimide</a:t>
            </a:r>
          </a:p>
        </p:txBody>
      </p:sp>
    </p:spTree>
    <p:extLst>
      <p:ext uri="{BB962C8B-B14F-4D97-AF65-F5344CB8AC3E}">
        <p14:creationId xmlns:p14="http://schemas.microsoft.com/office/powerpoint/2010/main" val="1461099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2133600"/>
            <a:ext cx="5010150" cy="3148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29000" y="838200"/>
            <a:ext cx="3969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Ribosome Assembly of Au Nanoparticles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565073" y="60960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3"/>
              </a:rPr>
              <a:t>https://www.lib.utexas.edu/etd/d/2005/paveld16453/paveld16453.pdf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85863"/>
            <a:ext cx="4705350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048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cdn.physorg.com/newman/gfx/news/hires/2011/manufactur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376446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nature.com/nature/journal/v478/n7369/carousel/nature10513-f1.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76400"/>
            <a:ext cx="37052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nature.com/nature/journal/v478/n7369/carousel/nature10513-f3.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93" y="4343400"/>
            <a:ext cx="458152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536406" y="4972735"/>
            <a:ext cx="29479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http://www.nature.com/nature/journal/v478/n7369/extref/nature10513-s2.mov</a:t>
            </a:r>
            <a:endParaRPr lang="en-US" dirty="0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54"/>
            <a:ext cx="4419551" cy="1404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83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staff.science.uva.nl/~jaapk/Euplectella-sm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163" y="1176503"/>
            <a:ext cx="2682697" cy="253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www.princeton.edu/~cml/assets/images/silicatein_mec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3436552" cy="2506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 smtClean="0"/>
              <a:t>Silicateins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4572000" y="618154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http://www.princeton.edu/~cml/html/research/silicatein.html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0" y="616527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5"/>
              </a:rPr>
              <a:t>http://staff.science.uva.nl/~jaapk/BIOMINTEC.html</a:t>
            </a:r>
            <a:endParaRPr lang="en-US" dirty="0"/>
          </a:p>
        </p:txBody>
      </p:sp>
      <p:pic>
        <p:nvPicPr>
          <p:cNvPr id="7176" name="Picture 8" descr="File:Centric diatom life-cycl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890022"/>
            <a:ext cx="2199410" cy="227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http://www.ucl.ac.uk/GeolSci/micropal/images/diat/diat006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060" y="3742134"/>
            <a:ext cx="2590800" cy="213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62760" y="76200"/>
            <a:ext cx="272404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hlinkClick r:id="rId8"/>
              </a:rPr>
              <a:t>http://www.ucl.ac.uk/GeolSci/micropal/diatom.html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812761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Self Repairing Hardware</a:t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086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0"/>
            <a:ext cx="6124575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901661"/>
            <a:ext cx="4286250" cy="3718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986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u="sng"/>
              <a:t>Arbitrarily Programmable </a:t>
            </a:r>
            <a:br>
              <a:rPr lang="en-US" sz="4000" u="sng"/>
            </a:br>
            <a:r>
              <a:rPr lang="en-US" sz="4000" u="sng"/>
              <a:t>Synthetic Diatoms</a:t>
            </a:r>
          </a:p>
        </p:txBody>
      </p:sp>
      <p:pic>
        <p:nvPicPr>
          <p:cNvPr id="9223" name="Picture 7" descr="diat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23988"/>
            <a:ext cx="3290888" cy="253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3616325" y="1957388"/>
            <a:ext cx="52990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SzPct val="150000"/>
              <a:buFontTx/>
              <a:buChar char="•"/>
            </a:pPr>
            <a:r>
              <a:rPr lang="en-US" sz="2000" b="1"/>
              <a:t>Shapes governed by protein phase separations. Limited programmability of shape.</a:t>
            </a:r>
          </a:p>
        </p:txBody>
      </p:sp>
      <p:sp>
        <p:nvSpPr>
          <p:cNvPr id="9231" name="Text Box 15"/>
          <p:cNvSpPr txBox="1">
            <a:spLocks noChangeArrowheads="1"/>
          </p:cNvSpPr>
          <p:nvPr/>
        </p:nvSpPr>
        <p:spPr bwMode="auto">
          <a:xfrm>
            <a:off x="0" y="0"/>
            <a:ext cx="908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Idea 1:</a:t>
            </a:r>
          </a:p>
        </p:txBody>
      </p:sp>
      <p:grpSp>
        <p:nvGrpSpPr>
          <p:cNvPr id="9235" name="Group 19"/>
          <p:cNvGrpSpPr>
            <a:grpSpLocks/>
          </p:cNvGrpSpPr>
          <p:nvPr/>
        </p:nvGrpSpPr>
        <p:grpSpPr bwMode="auto">
          <a:xfrm rot="5400000">
            <a:off x="838200" y="4114800"/>
            <a:ext cx="2362200" cy="2514600"/>
            <a:chOff x="3246" y="2016"/>
            <a:chExt cx="2082" cy="2160"/>
          </a:xfrm>
        </p:grpSpPr>
        <p:pic>
          <p:nvPicPr>
            <p:cNvPr id="9225" name="Picture 9" descr="dna_tetrahedron1_25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3663" y="2848"/>
              <a:ext cx="641" cy="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6" name="Picture 10" descr="dna_tetrahedron1_25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4191" y="2769"/>
              <a:ext cx="642" cy="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7" name="Picture 11" descr="dna_tetrahedron1_25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3072"/>
              <a:ext cx="642" cy="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8" name="Picture 12" descr="dna_tetrahedron1_25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12" y="2544"/>
              <a:ext cx="641" cy="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2" name="Picture 16" descr="dna_tetrahedron1_25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4719" y="2817"/>
              <a:ext cx="641" cy="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3" name="Picture 17" descr="dna_tetrahedron1_25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6" y="2016"/>
              <a:ext cx="642" cy="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34" name="Picture 18" descr="dna_tetrahedron1_25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" y="3600"/>
              <a:ext cx="641" cy="5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237" name="AutoShape 21"/>
          <p:cNvSpPr>
            <a:spLocks noChangeArrowheads="1"/>
          </p:cNvSpPr>
          <p:nvPr/>
        </p:nvSpPr>
        <p:spPr bwMode="auto">
          <a:xfrm>
            <a:off x="685800" y="4191000"/>
            <a:ext cx="2590800" cy="762000"/>
          </a:xfrm>
          <a:prstGeom prst="bracketPair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38" name="Line 22"/>
          <p:cNvSpPr>
            <a:spLocks noChangeShapeType="1"/>
          </p:cNvSpPr>
          <p:nvPr/>
        </p:nvSpPr>
        <p:spPr bwMode="auto">
          <a:xfrm>
            <a:off x="762000" y="4191000"/>
            <a:ext cx="2438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0" name="Line 24"/>
          <p:cNvSpPr>
            <a:spLocks noChangeShapeType="1"/>
          </p:cNvSpPr>
          <p:nvPr/>
        </p:nvSpPr>
        <p:spPr bwMode="auto">
          <a:xfrm>
            <a:off x="762000" y="495300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1" name="Line 25"/>
          <p:cNvSpPr>
            <a:spLocks noChangeShapeType="1"/>
          </p:cNvSpPr>
          <p:nvPr/>
        </p:nvSpPr>
        <p:spPr bwMode="auto">
          <a:xfrm>
            <a:off x="2438400" y="4953000"/>
            <a:ext cx="762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2" name="Line 26"/>
          <p:cNvSpPr>
            <a:spLocks noChangeShapeType="1"/>
          </p:cNvSpPr>
          <p:nvPr/>
        </p:nvSpPr>
        <p:spPr bwMode="auto">
          <a:xfrm>
            <a:off x="1600200" y="4953000"/>
            <a:ext cx="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3" name="Line 27"/>
          <p:cNvSpPr>
            <a:spLocks noChangeShapeType="1"/>
          </p:cNvSpPr>
          <p:nvPr/>
        </p:nvSpPr>
        <p:spPr bwMode="auto">
          <a:xfrm>
            <a:off x="2438400" y="4953000"/>
            <a:ext cx="0" cy="1676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4" name="Line 28"/>
          <p:cNvSpPr>
            <a:spLocks noChangeShapeType="1"/>
          </p:cNvSpPr>
          <p:nvPr/>
        </p:nvSpPr>
        <p:spPr bwMode="auto">
          <a:xfrm>
            <a:off x="1600200" y="6629400"/>
            <a:ext cx="8382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45" name="Text Box 29"/>
          <p:cNvSpPr txBox="1">
            <a:spLocks noChangeArrowheads="1"/>
          </p:cNvSpPr>
          <p:nvPr/>
        </p:nvSpPr>
        <p:spPr bwMode="auto">
          <a:xfrm>
            <a:off x="3657600" y="3641725"/>
            <a:ext cx="5299075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>
              <a:buSzPct val="150000"/>
              <a:buFontTx/>
              <a:buChar char="•"/>
            </a:pPr>
            <a:r>
              <a:rPr lang="en-US" sz="2000" b="1"/>
              <a:t>Genomic DNA (or mRNA) is structured as DNA Origami.</a:t>
            </a:r>
          </a:p>
          <a:p>
            <a:pPr algn="just">
              <a:buSzPct val="150000"/>
              <a:buFontTx/>
              <a:buChar char="•"/>
            </a:pPr>
            <a:r>
              <a:rPr lang="en-US" sz="2000" b="1"/>
              <a:t>Proteins(e.g.silacateins,phytochelatans) direct the assembly of inorganic materials (e.g. silica , nanoparticles at particular points on the DNA lattice.</a:t>
            </a:r>
          </a:p>
          <a:p>
            <a:pPr algn="just">
              <a:buSzPct val="150000"/>
              <a:buFontTx/>
              <a:buChar char="•"/>
            </a:pPr>
            <a:r>
              <a:rPr lang="en-US" sz="2000" b="1"/>
              <a:t>E. Coli: ~ 1 polymerase per 80,000 bases</a:t>
            </a:r>
          </a:p>
          <a:p>
            <a:pPr algn="just">
              <a:buSzPct val="150000"/>
            </a:pPr>
            <a:r>
              <a:rPr lang="en-US" sz="2000" b="1"/>
              <a:t>Phusion: 66 bases / second.  Kapa2G 1000 bases per second.  Structures 1.5-20 minutes.</a:t>
            </a:r>
          </a:p>
        </p:txBody>
      </p:sp>
      <p:sp>
        <p:nvSpPr>
          <p:cNvPr id="9246" name="Oval 30"/>
          <p:cNvSpPr>
            <a:spLocks noChangeArrowheads="1"/>
          </p:cNvSpPr>
          <p:nvPr/>
        </p:nvSpPr>
        <p:spPr bwMode="auto">
          <a:xfrm>
            <a:off x="1066800" y="4191000"/>
            <a:ext cx="152400" cy="1524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47" name="Oval 31"/>
          <p:cNvSpPr>
            <a:spLocks noChangeArrowheads="1"/>
          </p:cNvSpPr>
          <p:nvPr/>
        </p:nvSpPr>
        <p:spPr bwMode="auto">
          <a:xfrm>
            <a:off x="1600200" y="4191000"/>
            <a:ext cx="152400" cy="1524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48" name="Oval 32"/>
          <p:cNvSpPr>
            <a:spLocks noChangeArrowheads="1"/>
          </p:cNvSpPr>
          <p:nvPr/>
        </p:nvSpPr>
        <p:spPr bwMode="auto">
          <a:xfrm>
            <a:off x="2286000" y="4191000"/>
            <a:ext cx="152400" cy="1524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49" name="Oval 33"/>
          <p:cNvSpPr>
            <a:spLocks noChangeArrowheads="1"/>
          </p:cNvSpPr>
          <p:nvPr/>
        </p:nvSpPr>
        <p:spPr bwMode="auto">
          <a:xfrm>
            <a:off x="2819400" y="4191000"/>
            <a:ext cx="152400" cy="15240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88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0" y="0"/>
            <a:ext cx="91440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 u="sng"/>
              <a:t>Proposal</a:t>
            </a:r>
          </a:p>
          <a:p>
            <a:pPr algn="ctr"/>
            <a:r>
              <a:rPr lang="en-US" sz="2400">
                <a:solidFill>
                  <a:srgbClr val="FF0000"/>
                </a:solidFill>
              </a:rPr>
              <a:t>DNA as structural material</a:t>
            </a:r>
          </a:p>
          <a:p>
            <a:pPr algn="ctr"/>
            <a:r>
              <a:rPr lang="en-US" sz="2400">
                <a:solidFill>
                  <a:srgbClr val="FF0000"/>
                </a:solidFill>
              </a:rPr>
              <a:t>MultiCellular Structures</a:t>
            </a:r>
            <a:r>
              <a:rPr lang="en-US" sz="2400"/>
              <a:t>  </a:t>
            </a:r>
          </a:p>
          <a:p>
            <a:pPr algn="ctr"/>
            <a:r>
              <a:rPr lang="en-US" sz="2400" b="1"/>
              <a:t>DNA Origami + Fastest polymerases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762000" y="1905000"/>
            <a:ext cx="2609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2 MB per um</a:t>
            </a:r>
            <a:r>
              <a:rPr lang="en-US" baseline="30000"/>
              <a:t>3 </a:t>
            </a:r>
            <a:r>
              <a:rPr lang="en-US"/>
              <a:t>of volume</a:t>
            </a:r>
          </a:p>
        </p:txBody>
      </p:sp>
      <p:grpSp>
        <p:nvGrpSpPr>
          <p:cNvPr id="4124" name="Group 28"/>
          <p:cNvGrpSpPr>
            <a:grpSpLocks/>
          </p:cNvGrpSpPr>
          <p:nvPr/>
        </p:nvGrpSpPr>
        <p:grpSpPr bwMode="auto">
          <a:xfrm>
            <a:off x="3505200" y="1600200"/>
            <a:ext cx="3352800" cy="1066800"/>
            <a:chOff x="1008" y="2064"/>
            <a:chExt cx="3792" cy="1344"/>
          </a:xfrm>
        </p:grpSpPr>
        <p:pic>
          <p:nvPicPr>
            <p:cNvPr id="4125" name="Picture 29" descr="dna_tetrahedron1_25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2160"/>
              <a:ext cx="1152" cy="1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6" name="Picture 30" descr="dna_tetrahedron1_25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2112"/>
              <a:ext cx="1152" cy="1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7" name="Picture 31" descr="dna_tetrahedron1_256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2208"/>
              <a:ext cx="1152" cy="1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28" name="Picture 32" descr="dna_tetrahedron1_25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2160"/>
              <a:ext cx="1152" cy="1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29" name="AutoShape 33"/>
            <p:cNvSpPr>
              <a:spLocks noChangeArrowheads="1"/>
            </p:cNvSpPr>
            <p:nvPr/>
          </p:nvSpPr>
          <p:spPr bwMode="auto">
            <a:xfrm>
              <a:off x="1152" y="2064"/>
              <a:ext cx="3504" cy="1344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24" name="Group 328"/>
          <p:cNvGrpSpPr>
            <a:grpSpLocks/>
          </p:cNvGrpSpPr>
          <p:nvPr/>
        </p:nvGrpSpPr>
        <p:grpSpPr bwMode="auto">
          <a:xfrm flipH="1">
            <a:off x="1066800" y="2971800"/>
            <a:ext cx="6858000" cy="1828800"/>
            <a:chOff x="672" y="2016"/>
            <a:chExt cx="4320" cy="1152"/>
          </a:xfrm>
        </p:grpSpPr>
        <p:grpSp>
          <p:nvGrpSpPr>
            <p:cNvPr id="4136" name="Group 40"/>
            <p:cNvGrpSpPr>
              <a:grpSpLocks/>
            </p:cNvGrpSpPr>
            <p:nvPr/>
          </p:nvGrpSpPr>
          <p:grpSpPr bwMode="auto">
            <a:xfrm>
              <a:off x="672" y="2208"/>
              <a:ext cx="480" cy="192"/>
              <a:chOff x="1008" y="2064"/>
              <a:chExt cx="3792" cy="1344"/>
            </a:xfrm>
          </p:grpSpPr>
          <p:pic>
            <p:nvPicPr>
              <p:cNvPr id="4137" name="Picture 41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38" name="Picture 42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39" name="Picture 43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40" name="Picture 44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41" name="AutoShape 45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178" name="Group 82"/>
            <p:cNvGrpSpPr>
              <a:grpSpLocks/>
            </p:cNvGrpSpPr>
            <p:nvPr/>
          </p:nvGrpSpPr>
          <p:grpSpPr bwMode="auto">
            <a:xfrm>
              <a:off x="1152" y="2208"/>
              <a:ext cx="480" cy="192"/>
              <a:chOff x="1008" y="2064"/>
              <a:chExt cx="3792" cy="1344"/>
            </a:xfrm>
          </p:grpSpPr>
          <p:pic>
            <p:nvPicPr>
              <p:cNvPr id="4179" name="Picture 83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0" name="Picture 84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1" name="Picture 85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2" name="Picture 86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83" name="AutoShape 87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184" name="Group 88"/>
            <p:cNvGrpSpPr>
              <a:grpSpLocks/>
            </p:cNvGrpSpPr>
            <p:nvPr/>
          </p:nvGrpSpPr>
          <p:grpSpPr bwMode="auto">
            <a:xfrm>
              <a:off x="672" y="2400"/>
              <a:ext cx="480" cy="192"/>
              <a:chOff x="1008" y="2064"/>
              <a:chExt cx="3792" cy="1344"/>
            </a:xfrm>
          </p:grpSpPr>
          <p:pic>
            <p:nvPicPr>
              <p:cNvPr id="4185" name="Picture 89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6" name="Picture 90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7" name="Picture 91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88" name="Picture 92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89" name="AutoShape 93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190" name="Group 94"/>
            <p:cNvGrpSpPr>
              <a:grpSpLocks/>
            </p:cNvGrpSpPr>
            <p:nvPr/>
          </p:nvGrpSpPr>
          <p:grpSpPr bwMode="auto">
            <a:xfrm>
              <a:off x="1152" y="2400"/>
              <a:ext cx="480" cy="192"/>
              <a:chOff x="1008" y="2064"/>
              <a:chExt cx="3792" cy="1344"/>
            </a:xfrm>
          </p:grpSpPr>
          <p:pic>
            <p:nvPicPr>
              <p:cNvPr id="4191" name="Picture 95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2" name="Picture 96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3" name="Picture 97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194" name="Picture 98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95" name="AutoShape 99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208" name="Group 112"/>
            <p:cNvGrpSpPr>
              <a:grpSpLocks/>
            </p:cNvGrpSpPr>
            <p:nvPr/>
          </p:nvGrpSpPr>
          <p:grpSpPr bwMode="auto">
            <a:xfrm>
              <a:off x="672" y="2592"/>
              <a:ext cx="480" cy="192"/>
              <a:chOff x="1008" y="2064"/>
              <a:chExt cx="3792" cy="1344"/>
            </a:xfrm>
          </p:grpSpPr>
          <p:pic>
            <p:nvPicPr>
              <p:cNvPr id="4209" name="Picture 113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0" name="Picture 114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1" name="Picture 115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2" name="Picture 116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13" name="AutoShape 117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214" name="Group 118"/>
            <p:cNvGrpSpPr>
              <a:grpSpLocks/>
            </p:cNvGrpSpPr>
            <p:nvPr/>
          </p:nvGrpSpPr>
          <p:grpSpPr bwMode="auto">
            <a:xfrm>
              <a:off x="1152" y="2592"/>
              <a:ext cx="480" cy="192"/>
              <a:chOff x="1008" y="2064"/>
              <a:chExt cx="3792" cy="1344"/>
            </a:xfrm>
          </p:grpSpPr>
          <p:pic>
            <p:nvPicPr>
              <p:cNvPr id="4215" name="Picture 119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6" name="Picture 120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7" name="Picture 121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18" name="Picture 122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19" name="AutoShape 123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220" name="Group 124"/>
            <p:cNvGrpSpPr>
              <a:grpSpLocks/>
            </p:cNvGrpSpPr>
            <p:nvPr/>
          </p:nvGrpSpPr>
          <p:grpSpPr bwMode="auto">
            <a:xfrm>
              <a:off x="672" y="2784"/>
              <a:ext cx="480" cy="192"/>
              <a:chOff x="1008" y="2064"/>
              <a:chExt cx="3792" cy="1344"/>
            </a:xfrm>
          </p:grpSpPr>
          <p:pic>
            <p:nvPicPr>
              <p:cNvPr id="4221" name="Picture 125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2" name="Picture 126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3" name="Picture 127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4" name="Picture 128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25" name="AutoShape 129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226" name="Group 130"/>
            <p:cNvGrpSpPr>
              <a:grpSpLocks/>
            </p:cNvGrpSpPr>
            <p:nvPr/>
          </p:nvGrpSpPr>
          <p:grpSpPr bwMode="auto">
            <a:xfrm>
              <a:off x="1152" y="2784"/>
              <a:ext cx="480" cy="192"/>
              <a:chOff x="1008" y="2064"/>
              <a:chExt cx="3792" cy="1344"/>
            </a:xfrm>
          </p:grpSpPr>
          <p:pic>
            <p:nvPicPr>
              <p:cNvPr id="4227" name="Picture 131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8" name="Picture 132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29" name="Picture 133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30" name="Picture 134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31" name="AutoShape 135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232" name="Group 136"/>
            <p:cNvGrpSpPr>
              <a:grpSpLocks/>
            </p:cNvGrpSpPr>
            <p:nvPr/>
          </p:nvGrpSpPr>
          <p:grpSpPr bwMode="auto">
            <a:xfrm>
              <a:off x="1632" y="2208"/>
              <a:ext cx="480" cy="192"/>
              <a:chOff x="1008" y="2064"/>
              <a:chExt cx="3792" cy="1344"/>
            </a:xfrm>
          </p:grpSpPr>
          <p:pic>
            <p:nvPicPr>
              <p:cNvPr id="4233" name="Picture 137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34" name="Picture 138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35" name="Picture 139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36" name="Picture 140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37" name="AutoShape 141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238" name="Group 142"/>
            <p:cNvGrpSpPr>
              <a:grpSpLocks/>
            </p:cNvGrpSpPr>
            <p:nvPr/>
          </p:nvGrpSpPr>
          <p:grpSpPr bwMode="auto">
            <a:xfrm>
              <a:off x="2112" y="2208"/>
              <a:ext cx="480" cy="192"/>
              <a:chOff x="1008" y="2064"/>
              <a:chExt cx="3792" cy="1344"/>
            </a:xfrm>
          </p:grpSpPr>
          <p:pic>
            <p:nvPicPr>
              <p:cNvPr id="4239" name="Picture 143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0" name="Picture 144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1" name="Picture 145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2" name="Picture 146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43" name="AutoShape 147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244" name="Group 148"/>
            <p:cNvGrpSpPr>
              <a:grpSpLocks/>
            </p:cNvGrpSpPr>
            <p:nvPr/>
          </p:nvGrpSpPr>
          <p:grpSpPr bwMode="auto">
            <a:xfrm>
              <a:off x="1632" y="2400"/>
              <a:ext cx="480" cy="192"/>
              <a:chOff x="1008" y="2064"/>
              <a:chExt cx="3792" cy="1344"/>
            </a:xfrm>
          </p:grpSpPr>
          <p:pic>
            <p:nvPicPr>
              <p:cNvPr id="4245" name="Picture 149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6" name="Picture 150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7" name="Picture 151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48" name="Picture 152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49" name="AutoShape 153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250" name="Group 154"/>
            <p:cNvGrpSpPr>
              <a:grpSpLocks/>
            </p:cNvGrpSpPr>
            <p:nvPr/>
          </p:nvGrpSpPr>
          <p:grpSpPr bwMode="auto">
            <a:xfrm>
              <a:off x="2112" y="2400"/>
              <a:ext cx="480" cy="192"/>
              <a:chOff x="1008" y="2064"/>
              <a:chExt cx="3792" cy="1344"/>
            </a:xfrm>
          </p:grpSpPr>
          <p:pic>
            <p:nvPicPr>
              <p:cNvPr id="4251" name="Picture 155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52" name="Picture 156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53" name="Picture 157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54" name="Picture 158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55" name="AutoShape 159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256" name="Group 160"/>
            <p:cNvGrpSpPr>
              <a:grpSpLocks/>
            </p:cNvGrpSpPr>
            <p:nvPr/>
          </p:nvGrpSpPr>
          <p:grpSpPr bwMode="auto">
            <a:xfrm>
              <a:off x="1632" y="2592"/>
              <a:ext cx="480" cy="192"/>
              <a:chOff x="1008" y="2064"/>
              <a:chExt cx="3792" cy="1344"/>
            </a:xfrm>
          </p:grpSpPr>
          <p:pic>
            <p:nvPicPr>
              <p:cNvPr id="4257" name="Picture 161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58" name="Picture 162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59" name="Picture 163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0" name="Picture 164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61" name="AutoShape 165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262" name="Group 166"/>
            <p:cNvGrpSpPr>
              <a:grpSpLocks/>
            </p:cNvGrpSpPr>
            <p:nvPr/>
          </p:nvGrpSpPr>
          <p:grpSpPr bwMode="auto">
            <a:xfrm>
              <a:off x="2112" y="2592"/>
              <a:ext cx="480" cy="192"/>
              <a:chOff x="1008" y="2064"/>
              <a:chExt cx="3792" cy="1344"/>
            </a:xfrm>
          </p:grpSpPr>
          <p:pic>
            <p:nvPicPr>
              <p:cNvPr id="4263" name="Picture 167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4" name="Picture 168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5" name="Picture 169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66" name="Picture 170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67" name="AutoShape 171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268" name="Group 172"/>
            <p:cNvGrpSpPr>
              <a:grpSpLocks/>
            </p:cNvGrpSpPr>
            <p:nvPr/>
          </p:nvGrpSpPr>
          <p:grpSpPr bwMode="auto">
            <a:xfrm>
              <a:off x="1632" y="2784"/>
              <a:ext cx="480" cy="192"/>
              <a:chOff x="1008" y="2064"/>
              <a:chExt cx="3792" cy="1344"/>
            </a:xfrm>
          </p:grpSpPr>
          <p:pic>
            <p:nvPicPr>
              <p:cNvPr id="4269" name="Picture 173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0" name="Picture 174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1" name="Picture 175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2" name="Picture 176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73" name="AutoShape 177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274" name="Group 178"/>
            <p:cNvGrpSpPr>
              <a:grpSpLocks/>
            </p:cNvGrpSpPr>
            <p:nvPr/>
          </p:nvGrpSpPr>
          <p:grpSpPr bwMode="auto">
            <a:xfrm>
              <a:off x="2112" y="2784"/>
              <a:ext cx="480" cy="192"/>
              <a:chOff x="1008" y="2064"/>
              <a:chExt cx="3792" cy="1344"/>
            </a:xfrm>
          </p:grpSpPr>
          <p:pic>
            <p:nvPicPr>
              <p:cNvPr id="4275" name="Picture 179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6" name="Picture 180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7" name="Picture 181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78" name="Picture 182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79" name="AutoShape 183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280" name="Group 184"/>
            <p:cNvGrpSpPr>
              <a:grpSpLocks/>
            </p:cNvGrpSpPr>
            <p:nvPr/>
          </p:nvGrpSpPr>
          <p:grpSpPr bwMode="auto">
            <a:xfrm>
              <a:off x="2592" y="2208"/>
              <a:ext cx="480" cy="192"/>
              <a:chOff x="1008" y="2064"/>
              <a:chExt cx="3792" cy="1344"/>
            </a:xfrm>
          </p:grpSpPr>
          <p:pic>
            <p:nvPicPr>
              <p:cNvPr id="4281" name="Picture 185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2" name="Picture 186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3" name="Picture 187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4" name="Picture 188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85" name="AutoShape 189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286" name="Group 190"/>
            <p:cNvGrpSpPr>
              <a:grpSpLocks/>
            </p:cNvGrpSpPr>
            <p:nvPr/>
          </p:nvGrpSpPr>
          <p:grpSpPr bwMode="auto">
            <a:xfrm>
              <a:off x="3072" y="2208"/>
              <a:ext cx="480" cy="192"/>
              <a:chOff x="1008" y="2064"/>
              <a:chExt cx="3792" cy="1344"/>
            </a:xfrm>
          </p:grpSpPr>
          <p:pic>
            <p:nvPicPr>
              <p:cNvPr id="4287" name="Picture 191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8" name="Picture 192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89" name="Picture 193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0" name="Picture 194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91" name="AutoShape 195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292" name="Group 196"/>
            <p:cNvGrpSpPr>
              <a:grpSpLocks/>
            </p:cNvGrpSpPr>
            <p:nvPr/>
          </p:nvGrpSpPr>
          <p:grpSpPr bwMode="auto">
            <a:xfrm>
              <a:off x="2592" y="2400"/>
              <a:ext cx="480" cy="192"/>
              <a:chOff x="1008" y="2064"/>
              <a:chExt cx="3792" cy="1344"/>
            </a:xfrm>
          </p:grpSpPr>
          <p:pic>
            <p:nvPicPr>
              <p:cNvPr id="4293" name="Picture 197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4" name="Picture 198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5" name="Picture 199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96" name="Picture 200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97" name="AutoShape 201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298" name="Group 202"/>
            <p:cNvGrpSpPr>
              <a:grpSpLocks/>
            </p:cNvGrpSpPr>
            <p:nvPr/>
          </p:nvGrpSpPr>
          <p:grpSpPr bwMode="auto">
            <a:xfrm>
              <a:off x="3072" y="2400"/>
              <a:ext cx="480" cy="192"/>
              <a:chOff x="1008" y="2064"/>
              <a:chExt cx="3792" cy="1344"/>
            </a:xfrm>
          </p:grpSpPr>
          <p:pic>
            <p:nvPicPr>
              <p:cNvPr id="4299" name="Picture 203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0" name="Picture 204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1" name="Picture 205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2" name="Picture 206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03" name="AutoShape 207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04" name="Group 208"/>
            <p:cNvGrpSpPr>
              <a:grpSpLocks/>
            </p:cNvGrpSpPr>
            <p:nvPr/>
          </p:nvGrpSpPr>
          <p:grpSpPr bwMode="auto">
            <a:xfrm>
              <a:off x="2592" y="2592"/>
              <a:ext cx="480" cy="192"/>
              <a:chOff x="1008" y="2064"/>
              <a:chExt cx="3792" cy="1344"/>
            </a:xfrm>
          </p:grpSpPr>
          <p:pic>
            <p:nvPicPr>
              <p:cNvPr id="4305" name="Picture 209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6" name="Picture 210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7" name="Picture 211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08" name="Picture 212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09" name="AutoShape 213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10" name="Group 214"/>
            <p:cNvGrpSpPr>
              <a:grpSpLocks/>
            </p:cNvGrpSpPr>
            <p:nvPr/>
          </p:nvGrpSpPr>
          <p:grpSpPr bwMode="auto">
            <a:xfrm>
              <a:off x="3072" y="2592"/>
              <a:ext cx="480" cy="192"/>
              <a:chOff x="1008" y="2064"/>
              <a:chExt cx="3792" cy="1344"/>
            </a:xfrm>
          </p:grpSpPr>
          <p:pic>
            <p:nvPicPr>
              <p:cNvPr id="4311" name="Picture 215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2" name="Picture 216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3" name="Picture 217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4" name="Picture 218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15" name="AutoShape 219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16" name="Group 220"/>
            <p:cNvGrpSpPr>
              <a:grpSpLocks/>
            </p:cNvGrpSpPr>
            <p:nvPr/>
          </p:nvGrpSpPr>
          <p:grpSpPr bwMode="auto">
            <a:xfrm>
              <a:off x="2592" y="2784"/>
              <a:ext cx="480" cy="192"/>
              <a:chOff x="1008" y="2064"/>
              <a:chExt cx="3792" cy="1344"/>
            </a:xfrm>
          </p:grpSpPr>
          <p:pic>
            <p:nvPicPr>
              <p:cNvPr id="4317" name="Picture 221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8" name="Picture 222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19" name="Picture 223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0" name="Picture 224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21" name="AutoShape 225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22" name="Group 226"/>
            <p:cNvGrpSpPr>
              <a:grpSpLocks/>
            </p:cNvGrpSpPr>
            <p:nvPr/>
          </p:nvGrpSpPr>
          <p:grpSpPr bwMode="auto">
            <a:xfrm>
              <a:off x="3072" y="2784"/>
              <a:ext cx="480" cy="192"/>
              <a:chOff x="1008" y="2064"/>
              <a:chExt cx="3792" cy="1344"/>
            </a:xfrm>
          </p:grpSpPr>
          <p:pic>
            <p:nvPicPr>
              <p:cNvPr id="4323" name="Picture 227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4" name="Picture 228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5" name="Picture 229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26" name="Picture 230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27" name="AutoShape 231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28" name="Group 232"/>
            <p:cNvGrpSpPr>
              <a:grpSpLocks/>
            </p:cNvGrpSpPr>
            <p:nvPr/>
          </p:nvGrpSpPr>
          <p:grpSpPr bwMode="auto">
            <a:xfrm>
              <a:off x="3552" y="2784"/>
              <a:ext cx="480" cy="192"/>
              <a:chOff x="1008" y="2064"/>
              <a:chExt cx="3792" cy="1344"/>
            </a:xfrm>
          </p:grpSpPr>
          <p:pic>
            <p:nvPicPr>
              <p:cNvPr id="4329" name="Picture 233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30" name="Picture 234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31" name="Picture 235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32" name="Picture 236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33" name="AutoShape 237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34" name="Group 238"/>
            <p:cNvGrpSpPr>
              <a:grpSpLocks/>
            </p:cNvGrpSpPr>
            <p:nvPr/>
          </p:nvGrpSpPr>
          <p:grpSpPr bwMode="auto">
            <a:xfrm>
              <a:off x="4032" y="2784"/>
              <a:ext cx="480" cy="192"/>
              <a:chOff x="1008" y="2064"/>
              <a:chExt cx="3792" cy="1344"/>
            </a:xfrm>
          </p:grpSpPr>
          <p:pic>
            <p:nvPicPr>
              <p:cNvPr id="4335" name="Picture 239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36" name="Picture 240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37" name="Picture 241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38" name="Picture 242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39" name="AutoShape 243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40" name="Group 244"/>
            <p:cNvGrpSpPr>
              <a:grpSpLocks/>
            </p:cNvGrpSpPr>
            <p:nvPr/>
          </p:nvGrpSpPr>
          <p:grpSpPr bwMode="auto">
            <a:xfrm>
              <a:off x="3552" y="2976"/>
              <a:ext cx="480" cy="192"/>
              <a:chOff x="1008" y="2064"/>
              <a:chExt cx="3792" cy="1344"/>
            </a:xfrm>
          </p:grpSpPr>
          <p:pic>
            <p:nvPicPr>
              <p:cNvPr id="4341" name="Picture 245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2" name="Picture 246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3" name="Picture 247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4" name="Picture 248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45" name="AutoShape 249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46" name="Group 250"/>
            <p:cNvGrpSpPr>
              <a:grpSpLocks/>
            </p:cNvGrpSpPr>
            <p:nvPr/>
          </p:nvGrpSpPr>
          <p:grpSpPr bwMode="auto">
            <a:xfrm>
              <a:off x="4032" y="2976"/>
              <a:ext cx="480" cy="192"/>
              <a:chOff x="1008" y="2064"/>
              <a:chExt cx="3792" cy="1344"/>
            </a:xfrm>
          </p:grpSpPr>
          <p:pic>
            <p:nvPicPr>
              <p:cNvPr id="4347" name="Picture 251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8" name="Picture 252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49" name="Picture 253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50" name="Picture 254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51" name="AutoShape 255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52" name="Group 256"/>
            <p:cNvGrpSpPr>
              <a:grpSpLocks/>
            </p:cNvGrpSpPr>
            <p:nvPr/>
          </p:nvGrpSpPr>
          <p:grpSpPr bwMode="auto">
            <a:xfrm>
              <a:off x="3552" y="2016"/>
              <a:ext cx="480" cy="192"/>
              <a:chOff x="1008" y="2064"/>
              <a:chExt cx="3792" cy="1344"/>
            </a:xfrm>
          </p:grpSpPr>
          <p:pic>
            <p:nvPicPr>
              <p:cNvPr id="4353" name="Picture 257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54" name="Picture 258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55" name="Picture 259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56" name="Picture 260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57" name="AutoShape 261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58" name="Group 262"/>
            <p:cNvGrpSpPr>
              <a:grpSpLocks/>
            </p:cNvGrpSpPr>
            <p:nvPr/>
          </p:nvGrpSpPr>
          <p:grpSpPr bwMode="auto">
            <a:xfrm>
              <a:off x="4032" y="2016"/>
              <a:ext cx="480" cy="192"/>
              <a:chOff x="1008" y="2064"/>
              <a:chExt cx="3792" cy="1344"/>
            </a:xfrm>
          </p:grpSpPr>
          <p:pic>
            <p:nvPicPr>
              <p:cNvPr id="4359" name="Picture 263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0" name="Picture 264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1" name="Picture 265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2" name="Picture 266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63" name="AutoShape 267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64" name="Group 268"/>
            <p:cNvGrpSpPr>
              <a:grpSpLocks/>
            </p:cNvGrpSpPr>
            <p:nvPr/>
          </p:nvGrpSpPr>
          <p:grpSpPr bwMode="auto">
            <a:xfrm>
              <a:off x="3552" y="2208"/>
              <a:ext cx="480" cy="192"/>
              <a:chOff x="1008" y="2064"/>
              <a:chExt cx="3792" cy="1344"/>
            </a:xfrm>
          </p:grpSpPr>
          <p:pic>
            <p:nvPicPr>
              <p:cNvPr id="4365" name="Picture 269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6" name="Picture 270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7" name="Picture 271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68" name="Picture 272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69" name="AutoShape 273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70" name="Group 274"/>
            <p:cNvGrpSpPr>
              <a:grpSpLocks/>
            </p:cNvGrpSpPr>
            <p:nvPr/>
          </p:nvGrpSpPr>
          <p:grpSpPr bwMode="auto">
            <a:xfrm>
              <a:off x="4032" y="2208"/>
              <a:ext cx="480" cy="192"/>
              <a:chOff x="1008" y="2064"/>
              <a:chExt cx="3792" cy="1344"/>
            </a:xfrm>
          </p:grpSpPr>
          <p:pic>
            <p:nvPicPr>
              <p:cNvPr id="4371" name="Picture 275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2" name="Picture 276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3" name="Picture 277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4" name="Picture 278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75" name="AutoShape 279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76" name="Group 280"/>
            <p:cNvGrpSpPr>
              <a:grpSpLocks/>
            </p:cNvGrpSpPr>
            <p:nvPr/>
          </p:nvGrpSpPr>
          <p:grpSpPr bwMode="auto">
            <a:xfrm>
              <a:off x="4512" y="2784"/>
              <a:ext cx="480" cy="192"/>
              <a:chOff x="1008" y="2064"/>
              <a:chExt cx="3792" cy="1344"/>
            </a:xfrm>
          </p:grpSpPr>
          <p:pic>
            <p:nvPicPr>
              <p:cNvPr id="4377" name="Picture 281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8" name="Picture 282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79" name="Picture 283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80" name="Picture 284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81" name="AutoShape 285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388" name="Group 292"/>
            <p:cNvGrpSpPr>
              <a:grpSpLocks/>
            </p:cNvGrpSpPr>
            <p:nvPr/>
          </p:nvGrpSpPr>
          <p:grpSpPr bwMode="auto">
            <a:xfrm>
              <a:off x="4512" y="2976"/>
              <a:ext cx="480" cy="192"/>
              <a:chOff x="1008" y="2064"/>
              <a:chExt cx="3792" cy="1344"/>
            </a:xfrm>
          </p:grpSpPr>
          <p:pic>
            <p:nvPicPr>
              <p:cNvPr id="4389" name="Picture 293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0" name="Picture 294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1" name="Picture 295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92" name="Picture 296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93" name="AutoShape 297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00" name="Group 304"/>
            <p:cNvGrpSpPr>
              <a:grpSpLocks/>
            </p:cNvGrpSpPr>
            <p:nvPr/>
          </p:nvGrpSpPr>
          <p:grpSpPr bwMode="auto">
            <a:xfrm>
              <a:off x="4512" y="2016"/>
              <a:ext cx="480" cy="192"/>
              <a:chOff x="1008" y="2064"/>
              <a:chExt cx="3792" cy="1344"/>
            </a:xfrm>
          </p:grpSpPr>
          <p:pic>
            <p:nvPicPr>
              <p:cNvPr id="4401" name="Picture 305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2" name="Picture 306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3" name="Picture 307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04" name="Picture 308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05" name="AutoShape 309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12" name="Group 316"/>
            <p:cNvGrpSpPr>
              <a:grpSpLocks/>
            </p:cNvGrpSpPr>
            <p:nvPr/>
          </p:nvGrpSpPr>
          <p:grpSpPr bwMode="auto">
            <a:xfrm>
              <a:off x="4512" y="2208"/>
              <a:ext cx="480" cy="192"/>
              <a:chOff x="1008" y="2064"/>
              <a:chExt cx="3792" cy="1344"/>
            </a:xfrm>
          </p:grpSpPr>
          <p:pic>
            <p:nvPicPr>
              <p:cNvPr id="4413" name="Picture 317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4" name="Picture 318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5" name="Picture 319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16" name="Picture 320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17" name="AutoShape 321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4425" name="Group 329"/>
          <p:cNvGrpSpPr>
            <a:grpSpLocks/>
          </p:cNvGrpSpPr>
          <p:nvPr/>
        </p:nvGrpSpPr>
        <p:grpSpPr bwMode="auto">
          <a:xfrm flipH="1">
            <a:off x="1143000" y="5029200"/>
            <a:ext cx="6858000" cy="1828800"/>
            <a:chOff x="672" y="2016"/>
            <a:chExt cx="4320" cy="1152"/>
          </a:xfrm>
        </p:grpSpPr>
        <p:grpSp>
          <p:nvGrpSpPr>
            <p:cNvPr id="4426" name="Group 330"/>
            <p:cNvGrpSpPr>
              <a:grpSpLocks/>
            </p:cNvGrpSpPr>
            <p:nvPr/>
          </p:nvGrpSpPr>
          <p:grpSpPr bwMode="auto">
            <a:xfrm>
              <a:off x="672" y="2208"/>
              <a:ext cx="480" cy="192"/>
              <a:chOff x="1008" y="2064"/>
              <a:chExt cx="3792" cy="1344"/>
            </a:xfrm>
          </p:grpSpPr>
          <p:pic>
            <p:nvPicPr>
              <p:cNvPr id="4427" name="Picture 331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28" name="Picture 332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29" name="Picture 333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30" name="Picture 334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431" name="AutoShape 335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32" name="Group 336"/>
            <p:cNvGrpSpPr>
              <a:grpSpLocks/>
            </p:cNvGrpSpPr>
            <p:nvPr/>
          </p:nvGrpSpPr>
          <p:grpSpPr bwMode="auto">
            <a:xfrm>
              <a:off x="1152" y="2208"/>
              <a:ext cx="480" cy="192"/>
              <a:chOff x="1008" y="2064"/>
              <a:chExt cx="3792" cy="1344"/>
            </a:xfrm>
          </p:grpSpPr>
          <p:pic>
            <p:nvPicPr>
              <p:cNvPr id="4433" name="Picture 337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34" name="Picture 338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35" name="Picture 339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36" name="Picture 340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437" name="AutoShape 341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38" name="Group 342"/>
            <p:cNvGrpSpPr>
              <a:grpSpLocks/>
            </p:cNvGrpSpPr>
            <p:nvPr/>
          </p:nvGrpSpPr>
          <p:grpSpPr bwMode="auto">
            <a:xfrm>
              <a:off x="672" y="2400"/>
              <a:ext cx="480" cy="192"/>
              <a:chOff x="1008" y="2064"/>
              <a:chExt cx="3792" cy="1344"/>
            </a:xfrm>
          </p:grpSpPr>
          <p:pic>
            <p:nvPicPr>
              <p:cNvPr id="4439" name="Picture 343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40" name="Picture 344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41" name="Picture 345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42" name="Picture 346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443" name="AutoShape 347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44" name="Group 348"/>
            <p:cNvGrpSpPr>
              <a:grpSpLocks/>
            </p:cNvGrpSpPr>
            <p:nvPr/>
          </p:nvGrpSpPr>
          <p:grpSpPr bwMode="auto">
            <a:xfrm>
              <a:off x="1152" y="2400"/>
              <a:ext cx="480" cy="192"/>
              <a:chOff x="1008" y="2064"/>
              <a:chExt cx="3792" cy="1344"/>
            </a:xfrm>
          </p:grpSpPr>
          <p:pic>
            <p:nvPicPr>
              <p:cNvPr id="4445" name="Picture 349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46" name="Picture 350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47" name="Picture 351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48" name="Picture 352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449" name="AutoShape 353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50" name="Group 354"/>
            <p:cNvGrpSpPr>
              <a:grpSpLocks/>
            </p:cNvGrpSpPr>
            <p:nvPr/>
          </p:nvGrpSpPr>
          <p:grpSpPr bwMode="auto">
            <a:xfrm>
              <a:off x="672" y="2592"/>
              <a:ext cx="480" cy="192"/>
              <a:chOff x="1008" y="2064"/>
              <a:chExt cx="3792" cy="1344"/>
            </a:xfrm>
          </p:grpSpPr>
          <p:pic>
            <p:nvPicPr>
              <p:cNvPr id="4451" name="Picture 355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52" name="Picture 356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53" name="Picture 357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54" name="Picture 358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455" name="AutoShape 359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56" name="Group 360"/>
            <p:cNvGrpSpPr>
              <a:grpSpLocks/>
            </p:cNvGrpSpPr>
            <p:nvPr/>
          </p:nvGrpSpPr>
          <p:grpSpPr bwMode="auto">
            <a:xfrm>
              <a:off x="1152" y="2592"/>
              <a:ext cx="480" cy="192"/>
              <a:chOff x="1008" y="2064"/>
              <a:chExt cx="3792" cy="1344"/>
            </a:xfrm>
          </p:grpSpPr>
          <p:pic>
            <p:nvPicPr>
              <p:cNvPr id="4457" name="Picture 361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58" name="Picture 362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59" name="Picture 363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60" name="Picture 364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461" name="AutoShape 365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62" name="Group 366"/>
            <p:cNvGrpSpPr>
              <a:grpSpLocks/>
            </p:cNvGrpSpPr>
            <p:nvPr/>
          </p:nvGrpSpPr>
          <p:grpSpPr bwMode="auto">
            <a:xfrm>
              <a:off x="672" y="2784"/>
              <a:ext cx="480" cy="192"/>
              <a:chOff x="1008" y="2064"/>
              <a:chExt cx="3792" cy="1344"/>
            </a:xfrm>
          </p:grpSpPr>
          <p:pic>
            <p:nvPicPr>
              <p:cNvPr id="4463" name="Picture 367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64" name="Picture 368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65" name="Picture 369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66" name="Picture 370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467" name="AutoShape 371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68" name="Group 372"/>
            <p:cNvGrpSpPr>
              <a:grpSpLocks/>
            </p:cNvGrpSpPr>
            <p:nvPr/>
          </p:nvGrpSpPr>
          <p:grpSpPr bwMode="auto">
            <a:xfrm>
              <a:off x="1152" y="2784"/>
              <a:ext cx="480" cy="192"/>
              <a:chOff x="1008" y="2064"/>
              <a:chExt cx="3792" cy="1344"/>
            </a:xfrm>
          </p:grpSpPr>
          <p:pic>
            <p:nvPicPr>
              <p:cNvPr id="4469" name="Picture 373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70" name="Picture 374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71" name="Picture 375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72" name="Picture 376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473" name="AutoShape 377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74" name="Group 378"/>
            <p:cNvGrpSpPr>
              <a:grpSpLocks/>
            </p:cNvGrpSpPr>
            <p:nvPr/>
          </p:nvGrpSpPr>
          <p:grpSpPr bwMode="auto">
            <a:xfrm>
              <a:off x="1632" y="2208"/>
              <a:ext cx="480" cy="192"/>
              <a:chOff x="1008" y="2064"/>
              <a:chExt cx="3792" cy="1344"/>
            </a:xfrm>
          </p:grpSpPr>
          <p:pic>
            <p:nvPicPr>
              <p:cNvPr id="4475" name="Picture 379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76" name="Picture 380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77" name="Picture 381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78" name="Picture 382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479" name="AutoShape 383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80" name="Group 384"/>
            <p:cNvGrpSpPr>
              <a:grpSpLocks/>
            </p:cNvGrpSpPr>
            <p:nvPr/>
          </p:nvGrpSpPr>
          <p:grpSpPr bwMode="auto">
            <a:xfrm>
              <a:off x="2112" y="2208"/>
              <a:ext cx="480" cy="192"/>
              <a:chOff x="1008" y="2064"/>
              <a:chExt cx="3792" cy="1344"/>
            </a:xfrm>
          </p:grpSpPr>
          <p:pic>
            <p:nvPicPr>
              <p:cNvPr id="4481" name="Picture 385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82" name="Picture 386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83" name="Picture 387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84" name="Picture 388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485" name="AutoShape 389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86" name="Group 390"/>
            <p:cNvGrpSpPr>
              <a:grpSpLocks/>
            </p:cNvGrpSpPr>
            <p:nvPr/>
          </p:nvGrpSpPr>
          <p:grpSpPr bwMode="auto">
            <a:xfrm>
              <a:off x="1632" y="2400"/>
              <a:ext cx="480" cy="192"/>
              <a:chOff x="1008" y="2064"/>
              <a:chExt cx="3792" cy="1344"/>
            </a:xfrm>
          </p:grpSpPr>
          <p:pic>
            <p:nvPicPr>
              <p:cNvPr id="4487" name="Picture 391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88" name="Picture 392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89" name="Picture 393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90" name="Picture 394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491" name="AutoShape 395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92" name="Group 396"/>
            <p:cNvGrpSpPr>
              <a:grpSpLocks/>
            </p:cNvGrpSpPr>
            <p:nvPr/>
          </p:nvGrpSpPr>
          <p:grpSpPr bwMode="auto">
            <a:xfrm>
              <a:off x="2112" y="2400"/>
              <a:ext cx="480" cy="192"/>
              <a:chOff x="1008" y="2064"/>
              <a:chExt cx="3792" cy="1344"/>
            </a:xfrm>
          </p:grpSpPr>
          <p:pic>
            <p:nvPicPr>
              <p:cNvPr id="4493" name="Picture 397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94" name="Picture 398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95" name="Picture 399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496" name="Picture 400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497" name="AutoShape 401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498" name="Group 402"/>
            <p:cNvGrpSpPr>
              <a:grpSpLocks/>
            </p:cNvGrpSpPr>
            <p:nvPr/>
          </p:nvGrpSpPr>
          <p:grpSpPr bwMode="auto">
            <a:xfrm>
              <a:off x="1632" y="2592"/>
              <a:ext cx="480" cy="192"/>
              <a:chOff x="1008" y="2064"/>
              <a:chExt cx="3792" cy="1344"/>
            </a:xfrm>
          </p:grpSpPr>
          <p:pic>
            <p:nvPicPr>
              <p:cNvPr id="4499" name="Picture 403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00" name="Picture 404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01" name="Picture 405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02" name="Picture 406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503" name="AutoShape 407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504" name="Group 408"/>
            <p:cNvGrpSpPr>
              <a:grpSpLocks/>
            </p:cNvGrpSpPr>
            <p:nvPr/>
          </p:nvGrpSpPr>
          <p:grpSpPr bwMode="auto">
            <a:xfrm>
              <a:off x="2112" y="2592"/>
              <a:ext cx="480" cy="192"/>
              <a:chOff x="1008" y="2064"/>
              <a:chExt cx="3792" cy="1344"/>
            </a:xfrm>
          </p:grpSpPr>
          <p:pic>
            <p:nvPicPr>
              <p:cNvPr id="4505" name="Picture 409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06" name="Picture 410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07" name="Picture 411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08" name="Picture 412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509" name="AutoShape 413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510" name="Group 414"/>
            <p:cNvGrpSpPr>
              <a:grpSpLocks/>
            </p:cNvGrpSpPr>
            <p:nvPr/>
          </p:nvGrpSpPr>
          <p:grpSpPr bwMode="auto">
            <a:xfrm>
              <a:off x="1632" y="2784"/>
              <a:ext cx="480" cy="192"/>
              <a:chOff x="1008" y="2064"/>
              <a:chExt cx="3792" cy="1344"/>
            </a:xfrm>
          </p:grpSpPr>
          <p:pic>
            <p:nvPicPr>
              <p:cNvPr id="4511" name="Picture 415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12" name="Picture 416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13" name="Picture 417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14" name="Picture 418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515" name="AutoShape 419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516" name="Group 420"/>
            <p:cNvGrpSpPr>
              <a:grpSpLocks/>
            </p:cNvGrpSpPr>
            <p:nvPr/>
          </p:nvGrpSpPr>
          <p:grpSpPr bwMode="auto">
            <a:xfrm>
              <a:off x="2112" y="2784"/>
              <a:ext cx="480" cy="192"/>
              <a:chOff x="1008" y="2064"/>
              <a:chExt cx="3792" cy="1344"/>
            </a:xfrm>
          </p:grpSpPr>
          <p:pic>
            <p:nvPicPr>
              <p:cNvPr id="4517" name="Picture 421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18" name="Picture 422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19" name="Picture 423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20" name="Picture 424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521" name="AutoShape 425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522" name="Group 426"/>
            <p:cNvGrpSpPr>
              <a:grpSpLocks/>
            </p:cNvGrpSpPr>
            <p:nvPr/>
          </p:nvGrpSpPr>
          <p:grpSpPr bwMode="auto">
            <a:xfrm>
              <a:off x="2592" y="2208"/>
              <a:ext cx="480" cy="192"/>
              <a:chOff x="1008" y="2064"/>
              <a:chExt cx="3792" cy="1344"/>
            </a:xfrm>
          </p:grpSpPr>
          <p:pic>
            <p:nvPicPr>
              <p:cNvPr id="4523" name="Picture 427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24" name="Picture 428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25" name="Picture 429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26" name="Picture 430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527" name="AutoShape 431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528" name="Group 432"/>
            <p:cNvGrpSpPr>
              <a:grpSpLocks/>
            </p:cNvGrpSpPr>
            <p:nvPr/>
          </p:nvGrpSpPr>
          <p:grpSpPr bwMode="auto">
            <a:xfrm>
              <a:off x="3072" y="2208"/>
              <a:ext cx="480" cy="192"/>
              <a:chOff x="1008" y="2064"/>
              <a:chExt cx="3792" cy="1344"/>
            </a:xfrm>
          </p:grpSpPr>
          <p:pic>
            <p:nvPicPr>
              <p:cNvPr id="4529" name="Picture 433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30" name="Picture 434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31" name="Picture 435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32" name="Picture 436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533" name="AutoShape 437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534" name="Group 438"/>
            <p:cNvGrpSpPr>
              <a:grpSpLocks/>
            </p:cNvGrpSpPr>
            <p:nvPr/>
          </p:nvGrpSpPr>
          <p:grpSpPr bwMode="auto">
            <a:xfrm>
              <a:off x="2592" y="2400"/>
              <a:ext cx="480" cy="192"/>
              <a:chOff x="1008" y="2064"/>
              <a:chExt cx="3792" cy="1344"/>
            </a:xfrm>
          </p:grpSpPr>
          <p:pic>
            <p:nvPicPr>
              <p:cNvPr id="4535" name="Picture 439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36" name="Picture 440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37" name="Picture 441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38" name="Picture 442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539" name="AutoShape 443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540" name="Group 444"/>
            <p:cNvGrpSpPr>
              <a:grpSpLocks/>
            </p:cNvGrpSpPr>
            <p:nvPr/>
          </p:nvGrpSpPr>
          <p:grpSpPr bwMode="auto">
            <a:xfrm>
              <a:off x="3072" y="2400"/>
              <a:ext cx="480" cy="192"/>
              <a:chOff x="1008" y="2064"/>
              <a:chExt cx="3792" cy="1344"/>
            </a:xfrm>
          </p:grpSpPr>
          <p:pic>
            <p:nvPicPr>
              <p:cNvPr id="4541" name="Picture 445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42" name="Picture 446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43" name="Picture 447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44" name="Picture 448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545" name="AutoShape 449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546" name="Group 450"/>
            <p:cNvGrpSpPr>
              <a:grpSpLocks/>
            </p:cNvGrpSpPr>
            <p:nvPr/>
          </p:nvGrpSpPr>
          <p:grpSpPr bwMode="auto">
            <a:xfrm>
              <a:off x="2592" y="2592"/>
              <a:ext cx="480" cy="192"/>
              <a:chOff x="1008" y="2064"/>
              <a:chExt cx="3792" cy="1344"/>
            </a:xfrm>
          </p:grpSpPr>
          <p:pic>
            <p:nvPicPr>
              <p:cNvPr id="4547" name="Picture 451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48" name="Picture 452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49" name="Picture 453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50" name="Picture 454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551" name="AutoShape 455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552" name="Group 456"/>
            <p:cNvGrpSpPr>
              <a:grpSpLocks/>
            </p:cNvGrpSpPr>
            <p:nvPr/>
          </p:nvGrpSpPr>
          <p:grpSpPr bwMode="auto">
            <a:xfrm>
              <a:off x="3072" y="2592"/>
              <a:ext cx="480" cy="192"/>
              <a:chOff x="1008" y="2064"/>
              <a:chExt cx="3792" cy="1344"/>
            </a:xfrm>
          </p:grpSpPr>
          <p:pic>
            <p:nvPicPr>
              <p:cNvPr id="4553" name="Picture 457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54" name="Picture 458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55" name="Picture 459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56" name="Picture 460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557" name="AutoShape 461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558" name="Group 462"/>
            <p:cNvGrpSpPr>
              <a:grpSpLocks/>
            </p:cNvGrpSpPr>
            <p:nvPr/>
          </p:nvGrpSpPr>
          <p:grpSpPr bwMode="auto">
            <a:xfrm>
              <a:off x="2592" y="2784"/>
              <a:ext cx="480" cy="192"/>
              <a:chOff x="1008" y="2064"/>
              <a:chExt cx="3792" cy="1344"/>
            </a:xfrm>
          </p:grpSpPr>
          <p:pic>
            <p:nvPicPr>
              <p:cNvPr id="4559" name="Picture 463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60" name="Picture 464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61" name="Picture 465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62" name="Picture 466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563" name="AutoShape 467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564" name="Group 468"/>
            <p:cNvGrpSpPr>
              <a:grpSpLocks/>
            </p:cNvGrpSpPr>
            <p:nvPr/>
          </p:nvGrpSpPr>
          <p:grpSpPr bwMode="auto">
            <a:xfrm>
              <a:off x="3072" y="2784"/>
              <a:ext cx="480" cy="192"/>
              <a:chOff x="1008" y="2064"/>
              <a:chExt cx="3792" cy="1344"/>
            </a:xfrm>
          </p:grpSpPr>
          <p:pic>
            <p:nvPicPr>
              <p:cNvPr id="4565" name="Picture 469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66" name="Picture 470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67" name="Picture 471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68" name="Picture 472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569" name="AutoShape 473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570" name="Group 474"/>
            <p:cNvGrpSpPr>
              <a:grpSpLocks/>
            </p:cNvGrpSpPr>
            <p:nvPr/>
          </p:nvGrpSpPr>
          <p:grpSpPr bwMode="auto">
            <a:xfrm>
              <a:off x="3552" y="2784"/>
              <a:ext cx="480" cy="192"/>
              <a:chOff x="1008" y="2064"/>
              <a:chExt cx="3792" cy="1344"/>
            </a:xfrm>
          </p:grpSpPr>
          <p:pic>
            <p:nvPicPr>
              <p:cNvPr id="4571" name="Picture 475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72" name="Picture 476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73" name="Picture 477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74" name="Picture 478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575" name="AutoShape 479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576" name="Group 480"/>
            <p:cNvGrpSpPr>
              <a:grpSpLocks/>
            </p:cNvGrpSpPr>
            <p:nvPr/>
          </p:nvGrpSpPr>
          <p:grpSpPr bwMode="auto">
            <a:xfrm>
              <a:off x="4032" y="2784"/>
              <a:ext cx="480" cy="192"/>
              <a:chOff x="1008" y="2064"/>
              <a:chExt cx="3792" cy="1344"/>
            </a:xfrm>
          </p:grpSpPr>
          <p:pic>
            <p:nvPicPr>
              <p:cNvPr id="4577" name="Picture 481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78" name="Picture 482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79" name="Picture 483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80" name="Picture 484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581" name="AutoShape 485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582" name="Group 486"/>
            <p:cNvGrpSpPr>
              <a:grpSpLocks/>
            </p:cNvGrpSpPr>
            <p:nvPr/>
          </p:nvGrpSpPr>
          <p:grpSpPr bwMode="auto">
            <a:xfrm>
              <a:off x="3552" y="2976"/>
              <a:ext cx="480" cy="192"/>
              <a:chOff x="1008" y="2064"/>
              <a:chExt cx="3792" cy="1344"/>
            </a:xfrm>
          </p:grpSpPr>
          <p:pic>
            <p:nvPicPr>
              <p:cNvPr id="4583" name="Picture 487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84" name="Picture 488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85" name="Picture 489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86" name="Picture 490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587" name="AutoShape 491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588" name="Group 492"/>
            <p:cNvGrpSpPr>
              <a:grpSpLocks/>
            </p:cNvGrpSpPr>
            <p:nvPr/>
          </p:nvGrpSpPr>
          <p:grpSpPr bwMode="auto">
            <a:xfrm>
              <a:off x="4032" y="2976"/>
              <a:ext cx="480" cy="192"/>
              <a:chOff x="1008" y="2064"/>
              <a:chExt cx="3792" cy="1344"/>
            </a:xfrm>
          </p:grpSpPr>
          <p:pic>
            <p:nvPicPr>
              <p:cNvPr id="4589" name="Picture 493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90" name="Picture 494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91" name="Picture 495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92" name="Picture 496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593" name="AutoShape 497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594" name="Group 498"/>
            <p:cNvGrpSpPr>
              <a:grpSpLocks/>
            </p:cNvGrpSpPr>
            <p:nvPr/>
          </p:nvGrpSpPr>
          <p:grpSpPr bwMode="auto">
            <a:xfrm>
              <a:off x="3552" y="2016"/>
              <a:ext cx="480" cy="192"/>
              <a:chOff x="1008" y="2064"/>
              <a:chExt cx="3792" cy="1344"/>
            </a:xfrm>
          </p:grpSpPr>
          <p:pic>
            <p:nvPicPr>
              <p:cNvPr id="4595" name="Picture 499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96" name="Picture 500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97" name="Picture 501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598" name="Picture 502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599" name="AutoShape 503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600" name="Group 504"/>
            <p:cNvGrpSpPr>
              <a:grpSpLocks/>
            </p:cNvGrpSpPr>
            <p:nvPr/>
          </p:nvGrpSpPr>
          <p:grpSpPr bwMode="auto">
            <a:xfrm>
              <a:off x="4032" y="2016"/>
              <a:ext cx="480" cy="192"/>
              <a:chOff x="1008" y="2064"/>
              <a:chExt cx="3792" cy="1344"/>
            </a:xfrm>
          </p:grpSpPr>
          <p:pic>
            <p:nvPicPr>
              <p:cNvPr id="4601" name="Picture 505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602" name="Picture 506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603" name="Picture 507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604" name="Picture 508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605" name="AutoShape 509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606" name="Group 510"/>
            <p:cNvGrpSpPr>
              <a:grpSpLocks/>
            </p:cNvGrpSpPr>
            <p:nvPr/>
          </p:nvGrpSpPr>
          <p:grpSpPr bwMode="auto">
            <a:xfrm>
              <a:off x="3552" y="2208"/>
              <a:ext cx="480" cy="192"/>
              <a:chOff x="1008" y="2064"/>
              <a:chExt cx="3792" cy="1344"/>
            </a:xfrm>
          </p:grpSpPr>
          <p:pic>
            <p:nvPicPr>
              <p:cNvPr id="4607" name="Picture 511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608" name="Picture 512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609" name="Picture 513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610" name="Picture 514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611" name="AutoShape 515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612" name="Group 516"/>
            <p:cNvGrpSpPr>
              <a:grpSpLocks/>
            </p:cNvGrpSpPr>
            <p:nvPr/>
          </p:nvGrpSpPr>
          <p:grpSpPr bwMode="auto">
            <a:xfrm>
              <a:off x="4032" y="2208"/>
              <a:ext cx="480" cy="192"/>
              <a:chOff x="1008" y="2064"/>
              <a:chExt cx="3792" cy="1344"/>
            </a:xfrm>
          </p:grpSpPr>
          <p:pic>
            <p:nvPicPr>
              <p:cNvPr id="4613" name="Picture 517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614" name="Picture 518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615" name="Picture 519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616" name="Picture 520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617" name="AutoShape 521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618" name="Group 522"/>
            <p:cNvGrpSpPr>
              <a:grpSpLocks/>
            </p:cNvGrpSpPr>
            <p:nvPr/>
          </p:nvGrpSpPr>
          <p:grpSpPr bwMode="auto">
            <a:xfrm>
              <a:off x="4512" y="2784"/>
              <a:ext cx="480" cy="192"/>
              <a:chOff x="1008" y="2064"/>
              <a:chExt cx="3792" cy="1344"/>
            </a:xfrm>
          </p:grpSpPr>
          <p:pic>
            <p:nvPicPr>
              <p:cNvPr id="4619" name="Picture 523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620" name="Picture 524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621" name="Picture 525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622" name="Picture 526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623" name="AutoShape 527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624" name="Group 528"/>
            <p:cNvGrpSpPr>
              <a:grpSpLocks/>
            </p:cNvGrpSpPr>
            <p:nvPr/>
          </p:nvGrpSpPr>
          <p:grpSpPr bwMode="auto">
            <a:xfrm>
              <a:off x="4512" y="2976"/>
              <a:ext cx="480" cy="192"/>
              <a:chOff x="1008" y="2064"/>
              <a:chExt cx="3792" cy="1344"/>
            </a:xfrm>
          </p:grpSpPr>
          <p:pic>
            <p:nvPicPr>
              <p:cNvPr id="4625" name="Picture 529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626" name="Picture 530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627" name="Picture 531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628" name="Picture 532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629" name="AutoShape 533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630" name="Group 534"/>
            <p:cNvGrpSpPr>
              <a:grpSpLocks/>
            </p:cNvGrpSpPr>
            <p:nvPr/>
          </p:nvGrpSpPr>
          <p:grpSpPr bwMode="auto">
            <a:xfrm>
              <a:off x="4512" y="2016"/>
              <a:ext cx="480" cy="192"/>
              <a:chOff x="1008" y="2064"/>
              <a:chExt cx="3792" cy="1344"/>
            </a:xfrm>
          </p:grpSpPr>
          <p:pic>
            <p:nvPicPr>
              <p:cNvPr id="4631" name="Picture 535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632" name="Picture 536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633" name="Picture 537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634" name="Picture 538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635" name="AutoShape 539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636" name="Group 540"/>
            <p:cNvGrpSpPr>
              <a:grpSpLocks/>
            </p:cNvGrpSpPr>
            <p:nvPr/>
          </p:nvGrpSpPr>
          <p:grpSpPr bwMode="auto">
            <a:xfrm>
              <a:off x="4512" y="2208"/>
              <a:ext cx="480" cy="192"/>
              <a:chOff x="1008" y="2064"/>
              <a:chExt cx="3792" cy="1344"/>
            </a:xfrm>
          </p:grpSpPr>
          <p:pic>
            <p:nvPicPr>
              <p:cNvPr id="4637" name="Picture 541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638" name="Picture 542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48" y="2112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639" name="Picture 543" descr="dna_tetrahedron1_25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08" y="2208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pic>
            <p:nvPicPr>
              <p:cNvPr id="4640" name="Picture 544" descr="dna_tetrahedron1_25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68" y="2160"/>
                <a:ext cx="1152" cy="1152"/>
              </a:xfrm>
              <a:prstGeom prst="rect">
                <a:avLst/>
              </a:prstGeom>
              <a:solidFill>
                <a:schemeClr val="bg2"/>
              </a:solidFill>
            </p:spPr>
          </p:pic>
          <p:sp>
            <p:nvSpPr>
              <p:cNvPr id="4641" name="AutoShape 545"/>
              <p:cNvSpPr>
                <a:spLocks noChangeArrowheads="1"/>
              </p:cNvSpPr>
              <p:nvPr/>
            </p:nvSpPr>
            <p:spPr bwMode="auto">
              <a:xfrm>
                <a:off x="1152" y="2064"/>
                <a:ext cx="3504" cy="1344"/>
              </a:xfrm>
              <a:prstGeom prst="roundRect">
                <a:avLst>
                  <a:gd name="adj" fmla="val 16667"/>
                </a:avLst>
              </a:prstGeom>
              <a:solidFill>
                <a:schemeClr val="bg2"/>
              </a:solidFill>
              <a:ln w="571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4643" name="Text Box 547"/>
          <p:cNvSpPr txBox="1">
            <a:spLocks noChangeArrowheads="1"/>
          </p:cNvSpPr>
          <p:nvPr/>
        </p:nvSpPr>
        <p:spPr bwMode="auto">
          <a:xfrm>
            <a:off x="0" y="2703513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/>
              <a:t>Structure</a:t>
            </a:r>
          </a:p>
        </p:txBody>
      </p:sp>
      <p:sp>
        <p:nvSpPr>
          <p:cNvPr id="4644" name="Text Box 548"/>
          <p:cNvSpPr txBox="1">
            <a:spLocks noChangeArrowheads="1"/>
          </p:cNvSpPr>
          <p:nvPr/>
        </p:nvSpPr>
        <p:spPr bwMode="auto">
          <a:xfrm>
            <a:off x="0" y="4738688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/>
              <a:t>Metallization</a:t>
            </a:r>
          </a:p>
        </p:txBody>
      </p:sp>
      <p:pic>
        <p:nvPicPr>
          <p:cNvPr id="4646" name="Picture 550" descr="img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75" y="0"/>
            <a:ext cx="1317625" cy="132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47" name="Text Box 551"/>
          <p:cNvSpPr txBox="1">
            <a:spLocks noChangeArrowheads="1"/>
          </p:cNvSpPr>
          <p:nvPr/>
        </p:nvSpPr>
        <p:spPr bwMode="auto">
          <a:xfrm>
            <a:off x="7893050" y="1295400"/>
            <a:ext cx="1250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Weiss Lab</a:t>
            </a:r>
          </a:p>
        </p:txBody>
      </p:sp>
      <p:sp>
        <p:nvSpPr>
          <p:cNvPr id="4648" name="Text Box 552"/>
          <p:cNvSpPr txBox="1">
            <a:spLocks noChangeArrowheads="1"/>
          </p:cNvSpPr>
          <p:nvPr/>
        </p:nvSpPr>
        <p:spPr bwMode="auto">
          <a:xfrm>
            <a:off x="0" y="0"/>
            <a:ext cx="908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b="1"/>
              <a:t>Idea 2:</a:t>
            </a:r>
          </a:p>
        </p:txBody>
      </p:sp>
    </p:spTree>
    <p:extLst>
      <p:ext uri="{BB962C8B-B14F-4D97-AF65-F5344CB8AC3E}">
        <p14:creationId xmlns:p14="http://schemas.microsoft.com/office/powerpoint/2010/main" val="2086003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  Fig. 1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676400"/>
            <a:ext cx="4057650" cy="477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95850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705" y="1491962"/>
            <a:ext cx="3761045" cy="233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745" y="3832514"/>
            <a:ext cx="4054967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74011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745"/>
            <a:ext cx="3426953" cy="306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http://www.massgeneral.org/regenmed/assets/images/e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920" y="2819400"/>
            <a:ext cx="4362450" cy="196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0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hlinkClick r:id="rId4"/>
              </a:rPr>
              <a:t>http://www.massgeneral.org/research/researchlab.aspx?id=1129</a:t>
            </a:r>
            <a:endParaRPr lang="en-US" sz="800" dirty="0"/>
          </a:p>
        </p:txBody>
      </p:sp>
      <p:sp>
        <p:nvSpPr>
          <p:cNvPr id="3" name="TextBox 2"/>
          <p:cNvSpPr txBox="1"/>
          <p:nvPr/>
        </p:nvSpPr>
        <p:spPr>
          <a:xfrm>
            <a:off x="3062347" y="408277"/>
            <a:ext cx="26735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Tissue Printing</a:t>
            </a:r>
            <a:endParaRPr lang="en-US" sz="3200" b="1" dirty="0"/>
          </a:p>
        </p:txBody>
      </p:sp>
      <p:pic>
        <p:nvPicPr>
          <p:cNvPr id="15362" name="Picture 2" descr="http://makerbot-blog.s3.amazonaws.com/wp-content/uploads/2011/03/TED_AnthonyAtal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3" y="3505200"/>
            <a:ext cx="405352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636327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hlinkClick r:id="rId6"/>
              </a:rPr>
              <a:t>http://www.makerbot.com/blog/2011/03/08/3d-printing-an-organ-live-onstage-at-ted/</a:t>
            </a:r>
            <a:endParaRPr lang="en-US" sz="800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899" y="99363"/>
            <a:ext cx="3401174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2763" y="2195514"/>
            <a:ext cx="4898164" cy="328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584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8" name="Text Box 186"/>
          <p:cNvSpPr txBox="1">
            <a:spLocks noChangeArrowheads="1"/>
          </p:cNvSpPr>
          <p:nvPr/>
        </p:nvSpPr>
        <p:spPr bwMode="auto">
          <a:xfrm>
            <a:off x="6556375" y="6216650"/>
            <a:ext cx="2647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/>
              <a:t>Jacobson/Gershenfeld</a:t>
            </a:r>
          </a:p>
          <a:p>
            <a:pPr algn="ctr"/>
            <a:r>
              <a:rPr lang="en-US" b="1"/>
              <a:t>Millibiology</a:t>
            </a:r>
          </a:p>
        </p:txBody>
      </p:sp>
      <p:pic>
        <p:nvPicPr>
          <p:cNvPr id="3262" name="Picture 190" descr="2086083172_631449112a_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3886200" cy="187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68" name="Text Box 196"/>
          <p:cNvSpPr txBox="1">
            <a:spLocks noChangeArrowheads="1"/>
          </p:cNvSpPr>
          <p:nvPr/>
        </p:nvSpPr>
        <p:spPr bwMode="auto">
          <a:xfrm>
            <a:off x="0" y="0"/>
            <a:ext cx="44958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u="sng"/>
              <a:t>What Biology Does</a:t>
            </a:r>
          </a:p>
          <a:p>
            <a:pPr algn="ctr"/>
            <a:endParaRPr lang="en-US" b="1"/>
          </a:p>
          <a:p>
            <a:pPr lvl="2">
              <a:buFontTx/>
              <a:buChar char="•"/>
            </a:pPr>
            <a:r>
              <a:rPr lang="en-US"/>
              <a:t>Self Replicating</a:t>
            </a:r>
          </a:p>
          <a:p>
            <a:pPr lvl="2">
              <a:buFontTx/>
              <a:buChar char="•"/>
            </a:pPr>
            <a:r>
              <a:rPr lang="en-US"/>
              <a:t>Exponential Growth</a:t>
            </a:r>
          </a:p>
          <a:p>
            <a:pPr lvl="2">
              <a:buFontTx/>
              <a:buChar char="•"/>
            </a:pPr>
            <a:r>
              <a:rPr lang="en-US"/>
              <a:t>Solar Powered</a:t>
            </a:r>
          </a:p>
        </p:txBody>
      </p:sp>
      <p:sp>
        <p:nvSpPr>
          <p:cNvPr id="3299" name="Text Box 227"/>
          <p:cNvSpPr txBox="1">
            <a:spLocks noChangeArrowheads="1"/>
          </p:cNvSpPr>
          <p:nvPr/>
        </p:nvSpPr>
        <p:spPr bwMode="auto">
          <a:xfrm>
            <a:off x="4343400" y="0"/>
            <a:ext cx="44958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 u="sng"/>
              <a:t>What Milli-Biology Does</a:t>
            </a:r>
          </a:p>
          <a:p>
            <a:pPr algn="ctr"/>
            <a:endParaRPr lang="en-US" b="1" u="sng"/>
          </a:p>
          <a:p>
            <a:pPr algn="ctr"/>
            <a:endParaRPr lang="en-US" b="1" u="sng"/>
          </a:p>
          <a:p>
            <a:pPr algn="ctr">
              <a:buFontTx/>
              <a:buChar char="•"/>
            </a:pPr>
            <a:r>
              <a:rPr lang="en-US"/>
              <a:t>Programmable Folding</a:t>
            </a:r>
          </a:p>
        </p:txBody>
      </p:sp>
      <p:pic>
        <p:nvPicPr>
          <p:cNvPr id="3303" name="Picture 2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138" y="1752600"/>
            <a:ext cx="109537" cy="94456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4" name="Picture 2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1752600"/>
            <a:ext cx="344488" cy="95408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5" name="Picture 23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2112963"/>
            <a:ext cx="541338" cy="674687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6" name="Picture 23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863" y="2247900"/>
            <a:ext cx="541337" cy="5842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7" name="Picture 2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03604">
            <a:off x="6275388" y="2085975"/>
            <a:ext cx="555625" cy="74612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8" name="Picture 23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013789">
            <a:off x="6970713" y="2308225"/>
            <a:ext cx="692150" cy="49847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10" name="Line 238"/>
          <p:cNvSpPr>
            <a:spLocks noChangeShapeType="1"/>
          </p:cNvSpPr>
          <p:nvPr/>
        </p:nvSpPr>
        <p:spPr bwMode="auto">
          <a:xfrm>
            <a:off x="4635500" y="1752600"/>
            <a:ext cx="468313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1" name="Line 239"/>
          <p:cNvSpPr>
            <a:spLocks noChangeShapeType="1"/>
          </p:cNvSpPr>
          <p:nvPr/>
        </p:nvSpPr>
        <p:spPr bwMode="auto">
          <a:xfrm flipV="1">
            <a:off x="5572125" y="2039938"/>
            <a:ext cx="0" cy="79216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2" name="Line 240"/>
          <p:cNvSpPr>
            <a:spLocks noChangeShapeType="1"/>
          </p:cNvSpPr>
          <p:nvPr/>
        </p:nvSpPr>
        <p:spPr bwMode="auto">
          <a:xfrm>
            <a:off x="6567488" y="1897063"/>
            <a:ext cx="409575" cy="790575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3" name="Line 241"/>
          <p:cNvSpPr>
            <a:spLocks noChangeShapeType="1"/>
          </p:cNvSpPr>
          <p:nvPr/>
        </p:nvSpPr>
        <p:spPr bwMode="auto">
          <a:xfrm flipH="1" flipV="1">
            <a:off x="6918325" y="2616200"/>
            <a:ext cx="468313" cy="431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14" name="Picture 24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33761">
            <a:off x="7678738" y="2255838"/>
            <a:ext cx="555625" cy="60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15" name="Line 243"/>
          <p:cNvSpPr>
            <a:spLocks noChangeShapeType="1"/>
          </p:cNvSpPr>
          <p:nvPr/>
        </p:nvSpPr>
        <p:spPr bwMode="auto">
          <a:xfrm>
            <a:off x="7972425" y="2039938"/>
            <a:ext cx="409575" cy="576262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6" name="Line 244"/>
          <p:cNvSpPr>
            <a:spLocks noChangeShapeType="1"/>
          </p:cNvSpPr>
          <p:nvPr/>
        </p:nvSpPr>
        <p:spPr bwMode="auto">
          <a:xfrm>
            <a:off x="4343400" y="2760663"/>
            <a:ext cx="4389438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7" name="Line 245"/>
          <p:cNvSpPr>
            <a:spLocks noChangeShapeType="1"/>
          </p:cNvSpPr>
          <p:nvPr/>
        </p:nvSpPr>
        <p:spPr bwMode="auto">
          <a:xfrm>
            <a:off x="4343400" y="2832100"/>
            <a:ext cx="4389438" cy="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318" name="Picture 24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864800">
            <a:off x="8426450" y="2184400"/>
            <a:ext cx="641350" cy="71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20" name="Line 248"/>
          <p:cNvSpPr>
            <a:spLocks noChangeShapeType="1"/>
          </p:cNvSpPr>
          <p:nvPr/>
        </p:nvSpPr>
        <p:spPr bwMode="auto">
          <a:xfrm>
            <a:off x="2057400" y="3443288"/>
            <a:ext cx="2209800" cy="609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1" name="Line 249"/>
          <p:cNvSpPr>
            <a:spLocks noChangeShapeType="1"/>
          </p:cNvSpPr>
          <p:nvPr/>
        </p:nvSpPr>
        <p:spPr bwMode="auto">
          <a:xfrm flipV="1">
            <a:off x="4572000" y="3381375"/>
            <a:ext cx="2514600" cy="6858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22" name="Rectangle 250"/>
          <p:cNvSpPr>
            <a:spLocks noChangeArrowheads="1"/>
          </p:cNvSpPr>
          <p:nvPr/>
        </p:nvSpPr>
        <p:spPr bwMode="auto">
          <a:xfrm>
            <a:off x="1066800" y="5029200"/>
            <a:ext cx="2127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/>
              <a:t>Can We Combine </a:t>
            </a:r>
          </a:p>
          <a:p>
            <a:pPr algn="ctr"/>
            <a:r>
              <a:rPr lang="en-US" b="1"/>
              <a:t>the Two?</a:t>
            </a:r>
          </a:p>
        </p:txBody>
      </p:sp>
      <p:pic>
        <p:nvPicPr>
          <p:cNvPr id="3323" name="Picture 251" descr="Erlandson_Baskettree-77207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191000"/>
            <a:ext cx="20066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5" name="Picture 253" descr="02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562600"/>
            <a:ext cx="914400" cy="588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7" name="Picture 255" descr="mit_logo_15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876800"/>
            <a:ext cx="823913" cy="54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28" name="Rectangle 256"/>
          <p:cNvSpPr>
            <a:spLocks noChangeArrowheads="1"/>
          </p:cNvSpPr>
          <p:nvPr/>
        </p:nvSpPr>
        <p:spPr bwMode="auto">
          <a:xfrm>
            <a:off x="4267200" y="1524000"/>
            <a:ext cx="4876800" cy="1828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330" name="Picture 258" descr="http://cleantechlawandbusiness.com/cleanbeta/index.php/218/darpas-vulture-drone/">
            <a:hlinkClick r:id="rId14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4876800"/>
            <a:ext cx="1104900" cy="61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44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0" y="304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/>
              <a:t>Can We Program the Growth of Plants?</a:t>
            </a:r>
          </a:p>
        </p:txBody>
      </p:sp>
      <p:pic>
        <p:nvPicPr>
          <p:cNvPr id="3079" name="Picture 7" descr="Erlandson_Baskettree-77207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38200"/>
            <a:ext cx="4186238" cy="556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64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608_fab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4629150" cy="462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patrick%20dougherty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14400"/>
            <a:ext cx="428625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Erlandson_Baskettree-7720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438400"/>
            <a:ext cx="28670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100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3575050" y="6491288"/>
            <a:ext cx="556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http://www.galenfrysinger.com/Photos/australia48.jpg</a:t>
            </a:r>
          </a:p>
        </p:txBody>
      </p:sp>
      <p:pic>
        <p:nvPicPr>
          <p:cNvPr id="14342" name="Picture 6" descr="australia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685800"/>
            <a:ext cx="8305800" cy="482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26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Picture 5" descr="baobab-toil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647825"/>
            <a:ext cx="4762500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88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725805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109" y="1238250"/>
            <a:ext cx="3648075" cy="43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7"/>
          <a:stretch/>
        </p:blipFill>
        <p:spPr bwMode="auto">
          <a:xfrm>
            <a:off x="457200" y="2209801"/>
            <a:ext cx="4087795" cy="3013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353" y="2530225"/>
            <a:ext cx="4778647" cy="2692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304184" y="56388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6"/>
              </a:rPr>
              <a:t>http://www.youtube.com/watch?v=Kp2uVMrXTyY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2104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5" name="Picture 5" descr="Baobab_Tree_-_Pub_Entr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09600"/>
            <a:ext cx="33909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3105150" y="6096000"/>
            <a:ext cx="6038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http://www.trak.co.za/Baobab_Tree_-_Pub_Entrance.JPG</a:t>
            </a:r>
          </a:p>
        </p:txBody>
      </p:sp>
      <p:pic>
        <p:nvPicPr>
          <p:cNvPr id="15368" name="Picture 8" descr="New_Baobab_Large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4038600" cy="2693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ba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352800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2" name="Picture 12" descr="famil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52800"/>
            <a:ext cx="3505200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559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7" name="Picture 5" descr="Fabse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89" y="381000"/>
            <a:ext cx="4840288" cy="272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2423680" y="381000"/>
            <a:ext cx="2905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dirty="0"/>
              <a:t>Fab Tree </a:t>
            </a:r>
            <a:r>
              <a:rPr lang="en-US" sz="2400" dirty="0" err="1"/>
              <a:t>Hab</a:t>
            </a:r>
            <a:endParaRPr lang="en-US" sz="2400" dirty="0"/>
          </a:p>
        </p:txBody>
      </p:sp>
      <p:sp>
        <p:nvSpPr>
          <p:cNvPr id="18439" name="Rectangle 7"/>
          <p:cNvSpPr>
            <a:spLocks noChangeArrowheads="1"/>
          </p:cNvSpPr>
          <p:nvPr/>
        </p:nvSpPr>
        <p:spPr bwMode="auto">
          <a:xfrm>
            <a:off x="304800" y="3124200"/>
            <a:ext cx="25209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r>
              <a:rPr lang="en-US" sz="1000" b="1" dirty="0"/>
              <a:t>Massachusetts Institute of Technology</a:t>
            </a:r>
            <a:br>
              <a:rPr lang="en-US" sz="1000" b="1" dirty="0"/>
            </a:br>
            <a:r>
              <a:rPr lang="en-US" sz="1000" b="1" dirty="0"/>
              <a:t>Team H.E.D. [Human Ecology Design]</a:t>
            </a:r>
            <a:r>
              <a:rPr lang="en-US" sz="1000" dirty="0"/>
              <a:t/>
            </a:r>
            <a:br>
              <a:rPr lang="en-US" sz="1000" dirty="0"/>
            </a:br>
            <a:r>
              <a:rPr lang="en-US" sz="1000" dirty="0"/>
              <a:t>Mitchell Joachim, Ph.D.</a:t>
            </a:r>
            <a:br>
              <a:rPr lang="en-US" sz="1000" dirty="0"/>
            </a:br>
            <a:r>
              <a:rPr lang="en-US" sz="1000" dirty="0"/>
              <a:t>Lara </a:t>
            </a:r>
            <a:r>
              <a:rPr lang="en-US" sz="1000" dirty="0" err="1"/>
              <a:t>Greden</a:t>
            </a:r>
            <a:r>
              <a:rPr lang="en-US" sz="1000" dirty="0"/>
              <a:t>, Ph.D. </a:t>
            </a:r>
            <a:br>
              <a:rPr lang="en-US" sz="1000" dirty="0"/>
            </a:br>
            <a:r>
              <a:rPr lang="en-US" sz="1000" dirty="0"/>
              <a:t>Javier </a:t>
            </a:r>
            <a:r>
              <a:rPr lang="en-US" sz="1000" dirty="0" err="1"/>
              <a:t>Arbona</a:t>
            </a:r>
            <a:r>
              <a:rPr lang="en-US" sz="1000" dirty="0"/>
              <a:t>, M.S.</a:t>
            </a:r>
            <a:br>
              <a:rPr lang="en-US" sz="1000" dirty="0"/>
            </a:br>
            <a:endParaRPr lang="en-US" sz="1000" dirty="0"/>
          </a:p>
        </p:txBody>
      </p:sp>
      <p:pic>
        <p:nvPicPr>
          <p:cNvPr id="18440" name="Picture 8" descr="Fabaxo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50" y="381000"/>
            <a:ext cx="3319463" cy="250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abtime1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411663"/>
            <a:ext cx="4879975" cy="235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Fabtime1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3581400"/>
            <a:ext cx="34925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77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0" y="417513"/>
            <a:ext cx="914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000" b="1"/>
              <a:t>Hybrid Bio-Silicon Seeds</a:t>
            </a:r>
          </a:p>
        </p:txBody>
      </p:sp>
      <p:grpSp>
        <p:nvGrpSpPr>
          <p:cNvPr id="13331" name="Group 19"/>
          <p:cNvGrpSpPr>
            <a:grpSpLocks/>
          </p:cNvGrpSpPr>
          <p:nvPr/>
        </p:nvGrpSpPr>
        <p:grpSpPr bwMode="auto">
          <a:xfrm>
            <a:off x="228600" y="1981200"/>
            <a:ext cx="4721225" cy="3200400"/>
            <a:chOff x="242" y="1248"/>
            <a:chExt cx="3447" cy="2208"/>
          </a:xfrm>
        </p:grpSpPr>
        <p:pic>
          <p:nvPicPr>
            <p:cNvPr id="13325" name="Picture 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1248"/>
              <a:ext cx="2201" cy="2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330" name="Group 18"/>
            <p:cNvGrpSpPr>
              <a:grpSpLocks/>
            </p:cNvGrpSpPr>
            <p:nvPr/>
          </p:nvGrpSpPr>
          <p:grpSpPr bwMode="auto">
            <a:xfrm>
              <a:off x="242" y="1680"/>
              <a:ext cx="1509" cy="960"/>
              <a:chOff x="242" y="1680"/>
              <a:chExt cx="1509" cy="960"/>
            </a:xfrm>
          </p:grpSpPr>
          <p:pic>
            <p:nvPicPr>
              <p:cNvPr id="13319" name="Picture 7" descr="ibmsige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61" y="1861"/>
                <a:ext cx="960" cy="59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326" name="Line 14"/>
              <p:cNvSpPr>
                <a:spLocks noChangeShapeType="1"/>
              </p:cNvSpPr>
              <p:nvPr/>
            </p:nvSpPr>
            <p:spPr bwMode="auto">
              <a:xfrm flipH="1" flipV="1">
                <a:off x="839" y="1680"/>
                <a:ext cx="912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327" name="Line 15"/>
              <p:cNvSpPr>
                <a:spLocks noChangeShapeType="1"/>
              </p:cNvSpPr>
              <p:nvPr/>
            </p:nvSpPr>
            <p:spPr bwMode="auto">
              <a:xfrm flipV="1">
                <a:off x="791" y="2112"/>
                <a:ext cx="96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3328" name="Line 16"/>
          <p:cNvSpPr>
            <a:spLocks noChangeShapeType="1"/>
          </p:cNvSpPr>
          <p:nvPr/>
        </p:nvSpPr>
        <p:spPr bwMode="auto">
          <a:xfrm>
            <a:off x="5334000" y="3352800"/>
            <a:ext cx="762000" cy="0"/>
          </a:xfrm>
          <a:prstGeom prst="line">
            <a:avLst/>
          </a:prstGeom>
          <a:noFill/>
          <a:ln w="1143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3329" name="Picture 17" descr="Erlandson_Baskettree-77207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863" y="1600200"/>
            <a:ext cx="2579687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62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52" name="Picture 6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58" t="80000" r="38658"/>
          <a:stretch>
            <a:fillRect/>
          </a:stretch>
        </p:blipFill>
        <p:spPr bwMode="auto">
          <a:xfrm>
            <a:off x="3663950" y="968375"/>
            <a:ext cx="133508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922338"/>
            <a:ext cx="2954338" cy="221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0" y="1365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b="1"/>
              <a:t>Bamboo – MilliBio Bot Hybrid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0" y="512763"/>
            <a:ext cx="9144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b="1"/>
              <a:t>Bamboo: Growth Rate - 2 Inches per hour!</a:t>
            </a:r>
          </a:p>
        </p:txBody>
      </p:sp>
      <p:pic>
        <p:nvPicPr>
          <p:cNvPr id="16409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288" y="3568700"/>
            <a:ext cx="2933700" cy="32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10" name="Line 26"/>
          <p:cNvSpPr>
            <a:spLocks noChangeShapeType="1"/>
          </p:cNvSpPr>
          <p:nvPr/>
        </p:nvSpPr>
        <p:spPr bwMode="auto">
          <a:xfrm>
            <a:off x="3138488" y="5300663"/>
            <a:ext cx="354012" cy="142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428" name="Picture 4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73"/>
          <a:stretch>
            <a:fillRect/>
          </a:stretch>
        </p:blipFill>
        <p:spPr bwMode="auto">
          <a:xfrm>
            <a:off x="0" y="3567113"/>
            <a:ext cx="3054350" cy="329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430" name="Picture 4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788" y="3541713"/>
            <a:ext cx="2208212" cy="331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31" name="Line 47"/>
          <p:cNvSpPr>
            <a:spLocks noChangeShapeType="1"/>
          </p:cNvSpPr>
          <p:nvPr/>
        </p:nvSpPr>
        <p:spPr bwMode="auto">
          <a:xfrm>
            <a:off x="6565900" y="5260975"/>
            <a:ext cx="354013" cy="142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433" name="Picture 49" descr="lucky bambo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1044575"/>
            <a:ext cx="1563688" cy="197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41" name="Line 57"/>
          <p:cNvSpPr>
            <a:spLocks noChangeShapeType="1"/>
          </p:cNvSpPr>
          <p:nvPr/>
        </p:nvSpPr>
        <p:spPr bwMode="auto">
          <a:xfrm flipV="1">
            <a:off x="5414963" y="2193925"/>
            <a:ext cx="709612" cy="15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42" name="Oval 58"/>
          <p:cNvSpPr>
            <a:spLocks noChangeArrowheads="1"/>
          </p:cNvSpPr>
          <p:nvPr/>
        </p:nvSpPr>
        <p:spPr bwMode="auto">
          <a:xfrm>
            <a:off x="6740525" y="1828800"/>
            <a:ext cx="163513" cy="176213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43" name="Oval 59"/>
          <p:cNvSpPr>
            <a:spLocks noChangeArrowheads="1"/>
          </p:cNvSpPr>
          <p:nvPr/>
        </p:nvSpPr>
        <p:spPr bwMode="auto">
          <a:xfrm>
            <a:off x="6451600" y="2055813"/>
            <a:ext cx="163513" cy="176212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44" name="Oval 60"/>
          <p:cNvSpPr>
            <a:spLocks noChangeArrowheads="1"/>
          </p:cNvSpPr>
          <p:nvPr/>
        </p:nvSpPr>
        <p:spPr bwMode="auto">
          <a:xfrm>
            <a:off x="6554788" y="2468563"/>
            <a:ext cx="163512" cy="176212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447" name="Line 63"/>
          <p:cNvSpPr>
            <a:spLocks noChangeShapeType="1"/>
          </p:cNvSpPr>
          <p:nvPr/>
        </p:nvSpPr>
        <p:spPr bwMode="auto">
          <a:xfrm flipH="1" flipV="1">
            <a:off x="6473825" y="2124075"/>
            <a:ext cx="103188" cy="338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448" name="Line 64"/>
          <p:cNvSpPr>
            <a:spLocks noChangeShapeType="1"/>
          </p:cNvSpPr>
          <p:nvPr/>
        </p:nvSpPr>
        <p:spPr bwMode="auto">
          <a:xfrm flipV="1">
            <a:off x="6548438" y="1917700"/>
            <a:ext cx="220662" cy="1476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453" name="Group 69"/>
          <p:cNvGrpSpPr>
            <a:grpSpLocks/>
          </p:cNvGrpSpPr>
          <p:nvPr/>
        </p:nvGrpSpPr>
        <p:grpSpPr bwMode="auto">
          <a:xfrm>
            <a:off x="4062413" y="1711325"/>
            <a:ext cx="1447800" cy="1408113"/>
            <a:chOff x="2716" y="732"/>
            <a:chExt cx="912" cy="887"/>
          </a:xfrm>
        </p:grpSpPr>
        <p:sp>
          <p:nvSpPr>
            <p:cNvPr id="16436" name="Oval 52"/>
            <p:cNvSpPr>
              <a:spLocks noChangeArrowheads="1"/>
            </p:cNvSpPr>
            <p:nvPr/>
          </p:nvSpPr>
          <p:spPr bwMode="auto">
            <a:xfrm>
              <a:off x="2716" y="789"/>
              <a:ext cx="139" cy="186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7" name="Oval 53"/>
            <p:cNvSpPr>
              <a:spLocks noChangeArrowheads="1"/>
            </p:cNvSpPr>
            <p:nvPr/>
          </p:nvSpPr>
          <p:spPr bwMode="auto">
            <a:xfrm>
              <a:off x="2719" y="1089"/>
              <a:ext cx="139" cy="186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8" name="Oval 54"/>
            <p:cNvSpPr>
              <a:spLocks noChangeArrowheads="1"/>
            </p:cNvSpPr>
            <p:nvPr/>
          </p:nvSpPr>
          <p:spPr bwMode="auto">
            <a:xfrm>
              <a:off x="2728" y="1433"/>
              <a:ext cx="139" cy="186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439" name="Line 55"/>
            <p:cNvSpPr>
              <a:spLocks noChangeShapeType="1"/>
            </p:cNvSpPr>
            <p:nvPr/>
          </p:nvSpPr>
          <p:spPr bwMode="auto">
            <a:xfrm>
              <a:off x="2790" y="957"/>
              <a:ext cx="0" cy="1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0" name="Line 56"/>
            <p:cNvSpPr>
              <a:spLocks noChangeShapeType="1"/>
            </p:cNvSpPr>
            <p:nvPr/>
          </p:nvSpPr>
          <p:spPr bwMode="auto">
            <a:xfrm flipH="1">
              <a:off x="2796" y="1276"/>
              <a:ext cx="1" cy="15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449" name="Text Box 65"/>
            <p:cNvSpPr txBox="1">
              <a:spLocks noChangeArrowheads="1"/>
            </p:cNvSpPr>
            <p:nvPr/>
          </p:nvSpPr>
          <p:spPr bwMode="auto">
            <a:xfrm>
              <a:off x="3008" y="732"/>
              <a:ext cx="62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/>
                <a:t>Millibot</a:t>
              </a:r>
            </a:p>
          </p:txBody>
        </p:sp>
        <p:sp>
          <p:nvSpPr>
            <p:cNvPr id="16450" name="Line 66"/>
            <p:cNvSpPr>
              <a:spLocks noChangeShapeType="1"/>
            </p:cNvSpPr>
            <p:nvPr/>
          </p:nvSpPr>
          <p:spPr bwMode="auto">
            <a:xfrm flipH="1">
              <a:off x="2880" y="845"/>
              <a:ext cx="177" cy="1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225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square-watermelons_medi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38" y="1295400"/>
            <a:ext cx="4106862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0" y="341313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4400" u="sng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59694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29021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http://www.youtube.com/watch?v=WHw0XVLI0a8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143000" y="609600"/>
            <a:ext cx="1934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Self Repairing Wall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63" y="1566863"/>
            <a:ext cx="6162675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86221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8382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Quine</a:t>
            </a:r>
            <a:endParaRPr lang="en-US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07"/>
          <a:stretch/>
        </p:blipFill>
        <p:spPr bwMode="auto">
          <a:xfrm>
            <a:off x="38343" y="152400"/>
            <a:ext cx="9105657" cy="586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44291" y="6550223"/>
            <a:ext cx="457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http://www.nyx.net/~gthompso/quine.htm#variations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43426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Self Repairing Hardware</a:t>
            </a:r>
            <a:endParaRPr lang="en-US" sz="3600" b="1" dirty="0"/>
          </a:p>
        </p:txBody>
      </p:sp>
      <p:pic>
        <p:nvPicPr>
          <p:cNvPr id="1026" name="Picture 2" descr="Self-healing circuit components, multilayer test specimen, and evidence of triggered releas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550843"/>
            <a:ext cx="3657600" cy="471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70165" y="6351437"/>
            <a:ext cx="2080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Wiley Online Library</a:t>
            </a:r>
          </a:p>
        </p:txBody>
      </p:sp>
      <p:pic>
        <p:nvPicPr>
          <p:cNvPr id="1028" name="Picture 4" descr="Autonomic conductivity restoration concept in a multilayer microelectronic dev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29" y="1905000"/>
            <a:ext cx="4124325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28600" y="5867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http://www.physorg.com/news/2012-01-battery-thyself-self-repairing-batteries.html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5770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3446"/>
            <a:ext cx="6324600" cy="6824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77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6636" y="66425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hlinkClick r:id="rId2"/>
              </a:rPr>
              <a:t>http://laser.gist.ac.kr/board/bbs/board.php?bo_table=rese_02</a:t>
            </a:r>
            <a:endParaRPr lang="en-US" sz="800" dirty="0"/>
          </a:p>
        </p:txBody>
      </p:sp>
      <p:sp>
        <p:nvSpPr>
          <p:cNvPr id="3" name="TextBox 2"/>
          <p:cNvSpPr txBox="1"/>
          <p:nvPr/>
        </p:nvSpPr>
        <p:spPr>
          <a:xfrm>
            <a:off x="3581400" y="805934"/>
            <a:ext cx="23491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LASER CVD TFT REPAIR</a:t>
            </a:r>
            <a:endParaRPr lang="en-US" b="1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738746"/>
            <a:ext cx="3997036" cy="2983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768943"/>
            <a:ext cx="3869717" cy="2805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4721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5" y="1571625"/>
            <a:ext cx="5543550" cy="117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199" y="1741777"/>
            <a:ext cx="6254897" cy="2338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72000" y="6490156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hlinkClick r:id="rId4"/>
              </a:rPr>
              <a:t>http://www.informationdisplay.org/article.cfm?year=2007&amp;issue=08&amp;file=art10</a:t>
            </a:r>
            <a:endParaRPr lang="en-US" sz="800" dirty="0"/>
          </a:p>
        </p:txBody>
      </p:sp>
      <p:pic>
        <p:nvPicPr>
          <p:cNvPr id="13317" name="Picture 5" descr="http://i.zdnet.com/blogs/dupont_long_lasting_oled_display_s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14800"/>
            <a:ext cx="27432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85855" y="668658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hlinkClick r:id="rId6"/>
              </a:rPr>
              <a:t>http://www.zdnet.com/blog/gadgetreviews/bigger-cheaper-oled-displays-dupont-can-print-them/14843</a:t>
            </a:r>
            <a:endParaRPr lang="en-US" sz="800" dirty="0"/>
          </a:p>
        </p:txBody>
      </p:sp>
      <p:pic>
        <p:nvPicPr>
          <p:cNvPr id="13319" name="Picture 7" descr="http://media.treehugger.com/assets/images/2011/10/Blue-OLED-light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9973" y="4336854"/>
            <a:ext cx="2691245" cy="172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13564" y="6274712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hlinkClick r:id="rId8"/>
              </a:rPr>
              <a:t>http://www.treehugger.com/clean-technology/blue-oled-efficiency-boosted-25.html</a:t>
            </a:r>
            <a:endParaRPr lang="en-US" sz="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381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Self-Compensating OLED TFT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685590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2400"/>
            <a:ext cx="7086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12" y="2065879"/>
            <a:ext cx="7648575" cy="284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302958"/>
            <a:ext cx="3249187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49143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Growing Hardware</a:t>
            </a:r>
            <a:br>
              <a:rPr lang="en-US" b="1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8451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350</Words>
  <Application>Microsoft Office PowerPoint</Application>
  <PresentationFormat>On-screen Show (4:3)</PresentationFormat>
  <Paragraphs>94</Paragraphs>
  <Slides>36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8" baseType="lpstr">
      <vt:lpstr>Office Theme</vt:lpstr>
      <vt:lpstr>Microsoft PowerPoint 97-2003 Presentation</vt:lpstr>
      <vt:lpstr>Growing-&gt;Living-&gt;Self Replicating Hardware  MAS.S62 FAB2 3.13.12</vt:lpstr>
      <vt:lpstr>Self Repairing Hardware </vt:lpstr>
      <vt:lpstr>PowerPoint Presentation</vt:lpstr>
      <vt:lpstr>Self Repairing Hardware</vt:lpstr>
      <vt:lpstr>PowerPoint Presentation</vt:lpstr>
      <vt:lpstr>PowerPoint Presentation</vt:lpstr>
      <vt:lpstr>PowerPoint Presentation</vt:lpstr>
      <vt:lpstr>PowerPoint Presentation</vt:lpstr>
      <vt:lpstr>Growing Hardware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Arbitrarily Programmable  Synthetic Diatoms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</dc:creator>
  <cp:lastModifiedBy>Joe</cp:lastModifiedBy>
  <cp:revision>40</cp:revision>
  <dcterms:created xsi:type="dcterms:W3CDTF">2012-03-06T04:50:25Z</dcterms:created>
  <dcterms:modified xsi:type="dcterms:W3CDTF">2012-03-13T16:31:30Z</dcterms:modified>
</cp:coreProperties>
</file>