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70" r:id="rId12"/>
    <p:sldId id="282" r:id="rId13"/>
    <p:sldId id="264" r:id="rId14"/>
    <p:sldId id="258" r:id="rId15"/>
    <p:sldId id="259" r:id="rId16"/>
    <p:sldId id="283" r:id="rId17"/>
    <p:sldId id="260" r:id="rId18"/>
    <p:sldId id="263" r:id="rId19"/>
    <p:sldId id="266" r:id="rId20"/>
    <p:sldId id="267" r:id="rId21"/>
    <p:sldId id="268" r:id="rId22"/>
    <p:sldId id="265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15BA-62A1-43F4-BD94-01B37B5A7F28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DF73-C2E7-489C-B520-59D29E8B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7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20CA65-F47F-47ED-AE63-D2C42CAC0770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265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EB5833-BC80-4503-AD94-0F4D5ED6059C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23542B-015B-458F-AA66-F1A23038E410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58A28B-718E-4729-89DF-8043C12A6F9F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E650F5-20DF-42E4-B4FC-7EC3E55009E5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261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E78F11-30B0-4FA7-AD82-8463230A616B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262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4931FD-20F9-47C8-9CA5-AAE6184EF684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63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7909F4-CF60-4B60-887F-F2020B3DC7DE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64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94548C-CCF1-40E5-869D-2F37786B08EE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266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971C7E-8A58-4359-80B4-09767A4533BF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267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750565-052D-4217-973C-EB5A79C8D246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268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27" tIns="45713" rIns="91427" bIns="45713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6B1212-4FA8-4680-984E-B9BF382C16F0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269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1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1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6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DE52-E96C-4635-A29E-602B79D967AF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1309-A71F-412A-8368-EFA2AC5E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6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ba.mit.edu/media/logo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ewobjective.com/electrospray/" TargetMode="External"/><Relationship Id="rId4" Type="http://schemas.openxmlformats.org/officeDocument/2006/relationships/hyperlink" Target="http://www.waters.com/waters/nav.htm?cid=10073251&amp;locale=en_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x9sE0cisM5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wishihadthis.com/2008/ja-henckels-twin-cuisine-20-piece-block-set/" TargetMode="Externa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ZgRfXXeDwM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www.youtube.com/watch?v=YQIMGV5vtd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://www.youtube.com/watch?v=W18Z3UnnS_0" TargetMode="Externa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youtube.com/watch?v=qBUFX41e1m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://micro.seas.harvard.e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q3rkMHCwnE" TargetMode="External"/><Relationship Id="rId2" Type="http://schemas.openxmlformats.org/officeDocument/2006/relationships/hyperlink" Target="http://www.youtube.com/watch?v=rTcp2UkgvS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://www.youtube.com/watch?v=4oSavAHf0dg&amp;NR=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../../../Presentations/Saul/mechrep_cd.mov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hyperlink" Target="http://www.youtube.com/watch?v=LumLzSQE5V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Presentations/Saul/penrose2.mov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://www.youtube.com/watch?v=7rwXiVb2QEk" TargetMode="Externa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cba.mit.edu/media/logos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itpressjournals.org/doi/pdf/10.1162/artl_a_00056" TargetMode="Externa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rawingHands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jpeg"/><Relationship Id="rId5" Type="http://schemas.openxmlformats.org/officeDocument/2006/relationships/image" Target="../media/image15.jpeg"/><Relationship Id="rId10" Type="http://schemas.openxmlformats.org/officeDocument/2006/relationships/hyperlink" Target="http://cba.mit.edu/media/logos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hyperlink" Target="http://cba.mit.edu/media/logo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5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.jpeg"/><Relationship Id="rId4" Type="http://schemas.openxmlformats.org/officeDocument/2006/relationships/image" Target="../media/image20.jpeg"/><Relationship Id="rId9" Type="http://schemas.openxmlformats.org/officeDocument/2006/relationships/hyperlink" Target="http://cba.mit.edu/media/log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ano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96770"/>
            <a:ext cx="4953000" cy="430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 descr="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" y="79621"/>
            <a:ext cx="2394255" cy="5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1.google.com/images?q=tbn:ANd9GcTn9JBXSjgqvLsu37efSBrG-OLgawGuS9yPqfUw4BYfDTxkH78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/>
          <a:stretch/>
        </p:blipFill>
        <p:spPr bwMode="auto">
          <a:xfrm>
            <a:off x="6705600" y="-1"/>
            <a:ext cx="2438400" cy="11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15975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Self Replicating Mechanical </a:t>
            </a:r>
            <a:r>
              <a:rPr lang="en-US" sz="3600" b="1" dirty="0" smtClean="0"/>
              <a:t>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MAS.S62 </a:t>
            </a:r>
            <a:r>
              <a:rPr lang="en-US" sz="3600" dirty="0" smtClean="0"/>
              <a:t>FAB</a:t>
            </a:r>
            <a:r>
              <a:rPr lang="en-US" sz="3600" baseline="30000" dirty="0" smtClean="0"/>
              <a:t>2</a:t>
            </a:r>
            <a:br>
              <a:rPr lang="en-US" sz="3600" baseline="30000" dirty="0" smtClean="0"/>
            </a:br>
            <a:r>
              <a:rPr lang="en-US" sz="3600" baseline="30000" dirty="0" smtClean="0"/>
              <a:t>3.6.12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436" y="3505200"/>
            <a:ext cx="30305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0] Complexity Per Cost</a:t>
            </a:r>
          </a:p>
          <a:p>
            <a:r>
              <a:rPr lang="en-US" b="1" dirty="0" smtClean="0"/>
              <a:t>1] Exponential Manufacturing</a:t>
            </a:r>
          </a:p>
          <a:p>
            <a:r>
              <a:rPr lang="en-US" b="1" dirty="0" smtClean="0"/>
              <a:t>2] Swarm Robotics</a:t>
            </a:r>
          </a:p>
          <a:p>
            <a:r>
              <a:rPr lang="en-US" b="1" dirty="0"/>
              <a:t>3</a:t>
            </a:r>
            <a:r>
              <a:rPr lang="en-US" b="1" dirty="0" smtClean="0"/>
              <a:t>] Reconfigurable Robotics</a:t>
            </a:r>
          </a:p>
          <a:p>
            <a:r>
              <a:rPr lang="en-US" b="1" dirty="0"/>
              <a:t>4</a:t>
            </a:r>
            <a:r>
              <a:rPr lang="en-US" b="1" dirty="0" smtClean="0"/>
              <a:t>] Self Replicating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360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609600" y="1905000"/>
            <a:ext cx="7467600" cy="2819400"/>
            <a:chOff x="384" y="1200"/>
            <a:chExt cx="4704" cy="1776"/>
          </a:xfrm>
        </p:grpSpPr>
        <p:grpSp>
          <p:nvGrpSpPr>
            <p:cNvPr id="141316" name="Group 3"/>
            <p:cNvGrpSpPr>
              <a:grpSpLocks/>
            </p:cNvGrpSpPr>
            <p:nvPr/>
          </p:nvGrpSpPr>
          <p:grpSpPr bwMode="auto">
            <a:xfrm>
              <a:off x="384" y="1200"/>
              <a:ext cx="2304" cy="1776"/>
              <a:chOff x="384" y="528"/>
              <a:chExt cx="2736" cy="2053"/>
            </a:xfrm>
          </p:grpSpPr>
          <p:pic>
            <p:nvPicPr>
              <p:cNvPr id="141321" name="Picture 4" descr="au_transfer_on_wafer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528"/>
                <a:ext cx="2736" cy="2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22" name="Line 5"/>
              <p:cNvSpPr>
                <a:spLocks noChangeShapeType="1"/>
              </p:cNvSpPr>
              <p:nvPr/>
            </p:nvSpPr>
            <p:spPr bwMode="auto">
              <a:xfrm>
                <a:off x="2160" y="72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3" name="Text Box 6"/>
              <p:cNvSpPr txBox="1">
                <a:spLocks noChangeArrowheads="1"/>
              </p:cNvSpPr>
              <p:nvPr/>
            </p:nvSpPr>
            <p:spPr bwMode="auto">
              <a:xfrm>
                <a:off x="1968" y="708"/>
                <a:ext cx="816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cs typeface="Times New Roman" pitchFamily="18" charset="0"/>
                  </a:rPr>
                  <a:t>2 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lang="en-US">
                    <a:cs typeface="Times New Roman" pitchFamily="18" charset="0"/>
                  </a:rPr>
                  <a:t>m</a:t>
                </a:r>
              </a:p>
            </p:txBody>
          </p:sp>
        </p:grpSp>
        <p:grpSp>
          <p:nvGrpSpPr>
            <p:cNvPr id="141317" name="Group 7"/>
            <p:cNvGrpSpPr>
              <a:grpSpLocks/>
            </p:cNvGrpSpPr>
            <p:nvPr/>
          </p:nvGrpSpPr>
          <p:grpSpPr bwMode="auto">
            <a:xfrm>
              <a:off x="2832" y="1200"/>
              <a:ext cx="2256" cy="1776"/>
              <a:chOff x="2640" y="2209"/>
              <a:chExt cx="2736" cy="2053"/>
            </a:xfrm>
          </p:grpSpPr>
          <p:pic>
            <p:nvPicPr>
              <p:cNvPr id="141318" name="Picture 8" descr="au_transfer_on_wafer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2209"/>
                <a:ext cx="2736" cy="2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19" name="Line 9"/>
              <p:cNvSpPr>
                <a:spLocks noChangeShapeType="1"/>
              </p:cNvSpPr>
              <p:nvPr/>
            </p:nvSpPr>
            <p:spPr bwMode="auto">
              <a:xfrm>
                <a:off x="4656" y="236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0" name="Text Box 10"/>
              <p:cNvSpPr txBox="1">
                <a:spLocks noChangeArrowheads="1"/>
              </p:cNvSpPr>
              <p:nvPr/>
            </p:nvSpPr>
            <p:spPr bwMode="auto">
              <a:xfrm>
                <a:off x="4464" y="2352"/>
                <a:ext cx="816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cs typeface="Times New Roman" pitchFamily="18" charset="0"/>
                  </a:rPr>
                  <a:t>200 nm</a:t>
                </a:r>
              </a:p>
            </p:txBody>
          </p:sp>
        </p:grpSp>
      </p:grpSp>
      <p:sp>
        <p:nvSpPr>
          <p:cNvPr id="141315" name="Text Box 11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Times New Roman" pitchFamily="18" charset="0"/>
              </a:rPr>
              <a:t>Offset Liquid Embossed Gold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1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28600" y="1843088"/>
            <a:ext cx="1905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Exponential Replication</a:t>
            </a:r>
            <a:br>
              <a:rPr lang="en-US" sz="3600" smtClean="0">
                <a:solidFill>
                  <a:schemeClr val="accent2"/>
                </a:solidFill>
              </a:rPr>
            </a:br>
            <a:r>
              <a:rPr lang="en-US" sz="2400" b="1" smtClean="0">
                <a:solidFill>
                  <a:schemeClr val="accent2"/>
                </a:solidFill>
              </a:rPr>
              <a:t>Stamp and Shrink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17550" y="2254250"/>
            <a:ext cx="88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/>
              <a:t>MIT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667000" y="1385888"/>
            <a:ext cx="3810000" cy="2347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505200" y="2254250"/>
            <a:ext cx="88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/>
              <a:t>MIT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4572000" y="2254250"/>
            <a:ext cx="88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/>
              <a:t>MIT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667000" y="3976688"/>
            <a:ext cx="381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Stretched</a:t>
            </a:r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>
            <a:off x="2209800" y="260508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7162800" y="1843088"/>
            <a:ext cx="1905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5"/>
          <p:cNvSpPr>
            <a:spLocks noChangeShapeType="1"/>
          </p:cNvSpPr>
          <p:nvPr/>
        </p:nvSpPr>
        <p:spPr bwMode="auto">
          <a:xfrm>
            <a:off x="6629400" y="260508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7543800" y="2376488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8153400" y="2376488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667000" y="4433888"/>
            <a:ext cx="3810000" cy="2271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24"/>
          <p:cNvSpPr>
            <a:spLocks noChangeShapeType="1"/>
          </p:cNvSpPr>
          <p:nvPr/>
        </p:nvSpPr>
        <p:spPr bwMode="auto">
          <a:xfrm>
            <a:off x="2209800" y="580548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Rectangle 25"/>
          <p:cNvSpPr>
            <a:spLocks noChangeArrowheads="1"/>
          </p:cNvSpPr>
          <p:nvPr/>
        </p:nvSpPr>
        <p:spPr bwMode="auto">
          <a:xfrm>
            <a:off x="7162800" y="5043488"/>
            <a:ext cx="1905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26"/>
          <p:cNvSpPr>
            <a:spLocks noChangeShapeType="1"/>
          </p:cNvSpPr>
          <p:nvPr/>
        </p:nvSpPr>
        <p:spPr bwMode="auto">
          <a:xfrm>
            <a:off x="6629400" y="580548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Rectangle 29"/>
          <p:cNvSpPr>
            <a:spLocks noChangeArrowheads="1"/>
          </p:cNvSpPr>
          <p:nvPr/>
        </p:nvSpPr>
        <p:spPr bwMode="auto">
          <a:xfrm>
            <a:off x="228600" y="5105400"/>
            <a:ext cx="1905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Text Box 30"/>
          <p:cNvSpPr txBox="1">
            <a:spLocks noChangeArrowheads="1"/>
          </p:cNvSpPr>
          <p:nvPr/>
        </p:nvSpPr>
        <p:spPr bwMode="auto">
          <a:xfrm>
            <a:off x="609600" y="5638800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16" name="Text Box 31"/>
          <p:cNvSpPr txBox="1">
            <a:spLocks noChangeArrowheads="1"/>
          </p:cNvSpPr>
          <p:nvPr/>
        </p:nvSpPr>
        <p:spPr bwMode="auto">
          <a:xfrm>
            <a:off x="1219200" y="5638800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17" name="Text Box 32"/>
          <p:cNvSpPr txBox="1">
            <a:spLocks noChangeArrowheads="1"/>
          </p:cNvSpPr>
          <p:nvPr/>
        </p:nvSpPr>
        <p:spPr bwMode="auto">
          <a:xfrm>
            <a:off x="3962400" y="5105400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18" name="Text Box 33"/>
          <p:cNvSpPr txBox="1">
            <a:spLocks noChangeArrowheads="1"/>
          </p:cNvSpPr>
          <p:nvPr/>
        </p:nvSpPr>
        <p:spPr bwMode="auto">
          <a:xfrm>
            <a:off x="4572000" y="5105400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19" name="Text Box 34"/>
          <p:cNvSpPr txBox="1">
            <a:spLocks noChangeArrowheads="1"/>
          </p:cNvSpPr>
          <p:nvPr/>
        </p:nvSpPr>
        <p:spPr bwMode="auto">
          <a:xfrm>
            <a:off x="3962400" y="5911850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20" name="Text Box 35"/>
          <p:cNvSpPr txBox="1">
            <a:spLocks noChangeArrowheads="1"/>
          </p:cNvSpPr>
          <p:nvPr/>
        </p:nvSpPr>
        <p:spPr bwMode="auto">
          <a:xfrm>
            <a:off x="4572000" y="5911850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/>
              <a:t>MIT</a:t>
            </a:r>
          </a:p>
        </p:txBody>
      </p:sp>
      <p:sp>
        <p:nvSpPr>
          <p:cNvPr id="4121" name="Text Box 36"/>
          <p:cNvSpPr txBox="1">
            <a:spLocks noChangeArrowheads="1"/>
          </p:cNvSpPr>
          <p:nvPr/>
        </p:nvSpPr>
        <p:spPr bwMode="auto">
          <a:xfrm>
            <a:off x="7543800" y="5237163"/>
            <a:ext cx="3587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b="1"/>
              <a:t>MIT</a:t>
            </a:r>
          </a:p>
        </p:txBody>
      </p:sp>
      <p:sp>
        <p:nvSpPr>
          <p:cNvPr id="4122" name="Text Box 37"/>
          <p:cNvSpPr txBox="1">
            <a:spLocks noChangeArrowheads="1"/>
          </p:cNvSpPr>
          <p:nvPr/>
        </p:nvSpPr>
        <p:spPr bwMode="auto">
          <a:xfrm>
            <a:off x="8153400" y="5237163"/>
            <a:ext cx="3587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b="1"/>
              <a:t>MIT</a:t>
            </a:r>
          </a:p>
        </p:txBody>
      </p:sp>
      <p:sp>
        <p:nvSpPr>
          <p:cNvPr id="4123" name="Text Box 38"/>
          <p:cNvSpPr txBox="1">
            <a:spLocks noChangeArrowheads="1"/>
          </p:cNvSpPr>
          <p:nvPr/>
        </p:nvSpPr>
        <p:spPr bwMode="auto">
          <a:xfrm>
            <a:off x="7543800" y="6043613"/>
            <a:ext cx="3587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b="1"/>
              <a:t>MIT</a:t>
            </a:r>
          </a:p>
        </p:txBody>
      </p:sp>
      <p:sp>
        <p:nvSpPr>
          <p:cNvPr id="4124" name="Text Box 39"/>
          <p:cNvSpPr txBox="1">
            <a:spLocks noChangeArrowheads="1"/>
          </p:cNvSpPr>
          <p:nvPr/>
        </p:nvSpPr>
        <p:spPr bwMode="auto">
          <a:xfrm>
            <a:off x="8153400" y="6043613"/>
            <a:ext cx="3587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b="1"/>
              <a:t>MIT</a:t>
            </a:r>
          </a:p>
        </p:txBody>
      </p:sp>
      <p:sp>
        <p:nvSpPr>
          <p:cNvPr id="4125" name="Line 40"/>
          <p:cNvSpPr>
            <a:spLocks noChangeShapeType="1"/>
          </p:cNvSpPr>
          <p:nvPr/>
        </p:nvSpPr>
        <p:spPr bwMode="auto">
          <a:xfrm>
            <a:off x="6629400" y="3733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Text Box 41"/>
          <p:cNvSpPr txBox="1">
            <a:spLocks noChangeArrowheads="1"/>
          </p:cNvSpPr>
          <p:nvPr/>
        </p:nvSpPr>
        <p:spPr bwMode="auto">
          <a:xfrm>
            <a:off x="7467600" y="3962400"/>
            <a:ext cx="137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Elastomeric</a:t>
            </a:r>
          </a:p>
          <a:p>
            <a:pPr eaLnBrk="1" hangingPunct="1"/>
            <a:r>
              <a:rPr lang="en-US"/>
              <a:t>Sheet</a:t>
            </a:r>
          </a:p>
        </p:txBody>
      </p:sp>
    </p:spTree>
    <p:extLst>
      <p:ext uri="{BB962C8B-B14F-4D97-AF65-F5344CB8AC3E}">
        <p14:creationId xmlns:p14="http://schemas.microsoft.com/office/powerpoint/2010/main" val="40991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7650" cy="143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505200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62400" y="228600"/>
            <a:ext cx="5038725" cy="5905500"/>
            <a:chOff x="198293" y="1438154"/>
            <a:chExt cx="5038725" cy="5905500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93" y="1438154"/>
              <a:ext cx="5038725" cy="446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905379"/>
              <a:ext cx="210502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072" y="228600"/>
            <a:ext cx="915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Electrospray</a:t>
            </a:r>
            <a:endParaRPr lang="en-US" sz="3600" b="1" dirty="0"/>
          </a:p>
        </p:txBody>
      </p:sp>
      <p:pic>
        <p:nvPicPr>
          <p:cNvPr id="5122" name="Picture 2" descr="Diagrams of droplets in electrospray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0" y="1447801"/>
            <a:ext cx="7397527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aters.com/webassets/cms/category/media/other_images/primer_ms_Id_AP%20ESI%20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1" y="3430732"/>
            <a:ext cx="44291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073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4"/>
              </a:rPr>
              <a:t>http://www.waters.com/waters/nav.htm?cid=10073251&amp;locale=en_US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0" y="3581400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5"/>
              </a:rPr>
              <a:t>http://www.newobjective.com/electrospray/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60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804356"/>
            <a:ext cx="3429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2"/>
              </a:rPr>
              <a:t>http://www.youtube.com/watch?v=x9sE0cisM58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452562" y="1600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Puff Pastry</a:t>
            </a:r>
            <a:endParaRPr lang="en-US" sz="2000" b="1" dirty="0"/>
          </a:p>
        </p:txBody>
      </p:sp>
      <p:pic>
        <p:nvPicPr>
          <p:cNvPr id="2054" name="Picture 6" descr="https://encrypted-tbn1.google.com/images?q=tbn:ANd9GcRBMBT9m_umFcJUlbzZHHaVrYVVIiVSlmptmKW90P8vx2ghk1BqF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6671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will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3" b="44392"/>
          <a:stretch/>
        </p:blipFill>
        <p:spPr bwMode="auto">
          <a:xfrm>
            <a:off x="4267200" y="2971800"/>
            <a:ext cx="4575464" cy="136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69183" y="3967162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u="sng" dirty="0">
                <a:hlinkClick r:id="rId5" tooltip="February 22, 2008"/>
              </a:rPr>
              <a:t>J.A. </a:t>
            </a:r>
            <a:r>
              <a:rPr lang="en-US" sz="800" b="1" u="sng" dirty="0" err="1">
                <a:hlinkClick r:id="rId5" tooltip="February 22, 2008"/>
              </a:rPr>
              <a:t>Henckels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Geometric Scaling Manufacturing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08964" y="162098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Damascus Steel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18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Swarm  Robotics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3429000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2"/>
              </a:rPr>
              <a:t>http://www.youtube.com/watch?v=YQIMGV5vtd4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719880" y="990600"/>
            <a:ext cx="132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Quadcoptor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611642" y="4432756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http://www.youtube.com/watch?v=lZgRfXXeDwM</a:t>
            </a:r>
            <a:endParaRPr lang="en-US" sz="800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214979" cy="220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63802" y="6109156"/>
            <a:ext cx="2432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http://www.youtube.com/watch?v=W18Z3UnnS_0</a:t>
            </a:r>
            <a:endParaRPr lang="en-US" sz="800" dirty="0"/>
          </a:p>
        </p:txBody>
      </p:sp>
      <p:pic>
        <p:nvPicPr>
          <p:cNvPr id="337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0" y="1431442"/>
            <a:ext cx="3597481" cy="19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0" y="4038600"/>
            <a:ext cx="3604408" cy="198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6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594556"/>
            <a:ext cx="2438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2"/>
              </a:rPr>
              <a:t>http://www.youtube.com/watch?v=qBUFX41e1mc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3981849" y="8382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Kilobot</a:t>
            </a:r>
            <a:endParaRPr lang="en-US" b="1" dirty="0"/>
          </a:p>
        </p:txBody>
      </p:sp>
      <p:pic>
        <p:nvPicPr>
          <p:cNvPr id="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85" y="1191120"/>
            <a:ext cx="3265684" cy="240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Building Swarms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826443" y="6566356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4"/>
              </a:rPr>
              <a:t>http://micro.seas.harvard.edu/</a:t>
            </a:r>
            <a:endParaRPr lang="en-US" sz="800" dirty="0"/>
          </a:p>
        </p:txBody>
      </p:sp>
      <p:pic>
        <p:nvPicPr>
          <p:cNvPr id="3481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08731"/>
            <a:ext cx="3517856" cy="194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0600" y="4001869"/>
            <a:ext cx="1985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Harvard – </a:t>
            </a:r>
            <a:r>
              <a:rPr lang="en-US" b="1" dirty="0" err="1" smtClean="0"/>
              <a:t>Mobee</a:t>
            </a:r>
            <a:endParaRPr lang="en-US" b="1" dirty="0" smtClean="0"/>
          </a:p>
          <a:p>
            <a:pPr algn="ctr"/>
            <a:r>
              <a:rPr lang="en-US" b="1" dirty="0" smtClean="0"/>
              <a:t>Pop-up Fabrication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4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8" y="4508956"/>
            <a:ext cx="24477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2"/>
              </a:rPr>
              <a:t>http://www.youtube.com/watch?v=rTcp2UkgvSk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4858630" y="1813993"/>
            <a:ext cx="362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Reconfigurable Snake robot-MTRAN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99544" y="4341749"/>
            <a:ext cx="24106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http://www.youtube.com/watch?v=gq3rkMHCwnE</a:t>
            </a:r>
            <a:endParaRPr lang="en-US" sz="800" dirty="0"/>
          </a:p>
        </p:txBody>
      </p:sp>
      <p:pic>
        <p:nvPicPr>
          <p:cNvPr id="4098" name="Picture 2" descr="http://upload.wikimedia.org/wikipedia/en/e/ee/4leg2Ca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18" y="2395975"/>
            <a:ext cx="3907337" cy="17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5463" y="4191123"/>
            <a:ext cx="2614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http://www.youtube.com/watch?v=4oSavAHf0dg&amp;NR=1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62345" y="152400"/>
            <a:ext cx="905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Reconfigurable Robotics</a:t>
            </a:r>
            <a:endParaRPr lang="en-US" sz="3600" b="1" dirty="0"/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1" y="1873463"/>
            <a:ext cx="3333342" cy="26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324599"/>
            <a:ext cx="2438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2"/>
              </a:rPr>
              <a:t>http://www.youtube.com/watch?v=LumLzSQE5Vw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Self Replicating Systems</a:t>
            </a:r>
            <a:endParaRPr lang="en-US" sz="3600" b="1" dirty="0"/>
          </a:p>
        </p:txBody>
      </p:sp>
      <p:pic>
        <p:nvPicPr>
          <p:cNvPr id="358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542237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01800" y="6179052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http://www.youtube.com/watch?v=7rwXiVb2QEk</a:t>
            </a:r>
            <a:endParaRPr lang="en-US" sz="800" dirty="0"/>
          </a:p>
        </p:txBody>
      </p:sp>
      <p:pic>
        <p:nvPicPr>
          <p:cNvPr id="3584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4536"/>
            <a:ext cx="3048000" cy="223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45268" y="3547421"/>
            <a:ext cx="7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Lipson</a:t>
            </a:r>
            <a:endParaRPr lang="en-US" b="1" dirty="0"/>
          </a:p>
        </p:txBody>
      </p:sp>
      <p:pic>
        <p:nvPicPr>
          <p:cNvPr id="35844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0118"/>
            <a:ext cx="3048000" cy="22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5284" y="713509"/>
            <a:ext cx="95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Penrose</a:t>
            </a:r>
            <a:endParaRPr lang="en-US" b="1" dirty="0"/>
          </a:p>
        </p:txBody>
      </p:sp>
      <p:pic>
        <p:nvPicPr>
          <p:cNvPr id="35845" name="Picture 5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130030"/>
            <a:ext cx="30575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81811" y="685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Griffith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7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69864"/>
              </p:ext>
            </p:extLst>
          </p:nvPr>
        </p:nvGraphicFramePr>
        <p:xfrm>
          <a:off x="1257300" y="838200"/>
          <a:ext cx="6629400" cy="581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4" imgW="5742857" imgH="5038095" progId="Paint.Picture">
                  <p:embed/>
                </p:oleObj>
              </mc:Choice>
              <mc:Fallback>
                <p:oleObj name="Bitmap Image" r:id="rId4" imgW="5742857" imgH="5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838200"/>
                        <a:ext cx="6629400" cy="581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66171"/>
            <a:ext cx="891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ko-KR" dirty="0" smtClean="0">
                <a:ea typeface="Gulim" pitchFamily="34" charset="-127"/>
              </a:rPr>
              <a:t>St</a:t>
            </a:r>
            <a:endParaRPr lang="en-US" altLang="ko-KR" dirty="0">
              <a:ea typeface="Gulim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Stochastic Self Replicating Systems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5905895" y="3455713"/>
            <a:ext cx="564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Saul Griffith, Dan Goldwater,</a:t>
            </a:r>
          </a:p>
          <a:p>
            <a:r>
              <a:rPr lang="en-US" b="1" dirty="0" err="1"/>
              <a:t>JosephM</a:t>
            </a:r>
            <a:r>
              <a:rPr lang="en-US" b="1" dirty="0"/>
              <a:t>. </a:t>
            </a:r>
            <a:r>
              <a:rPr lang="en-US" b="1" dirty="0" smtClean="0"/>
              <a:t>Jacobson </a:t>
            </a:r>
            <a:r>
              <a:rPr lang="en-US" b="1" dirty="0" err="1" smtClean="0"/>
              <a:t>NATURE|Vol</a:t>
            </a:r>
            <a:r>
              <a:rPr lang="en-US" b="1" dirty="0" smtClean="0"/>
              <a:t> </a:t>
            </a:r>
            <a:r>
              <a:rPr lang="en-US" b="1" dirty="0"/>
              <a:t>437|29 September 2005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10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7625" y="5715000"/>
            <a:ext cx="90963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…Can we use this map as a guide towards future directions in fabrication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0" y="1778000"/>
          <a:ext cx="91440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r:id="rId4" imgW="6591300" imgH="2924251" progId="Excel.Sheet.8">
                  <p:embed/>
                </p:oleObj>
              </mc:Choice>
              <mc:Fallback>
                <p:oleObj name="Worksheet" r:id="rId4" imgW="6591300" imgH="2924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8000"/>
                        <a:ext cx="91440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220" name="Picture 4" descr="mit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5" descr="0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0" y="434975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Cost Per Resolution Element</a:t>
            </a:r>
          </a:p>
          <a:p>
            <a:pPr algn="ctr"/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The Case for Printed Electronics</a:t>
            </a:r>
          </a:p>
        </p:txBody>
      </p:sp>
    </p:spTree>
    <p:extLst>
      <p:ext uri="{BB962C8B-B14F-4D97-AF65-F5344CB8AC3E}">
        <p14:creationId xmlns:p14="http://schemas.microsoft.com/office/powerpoint/2010/main" val="11101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510749"/>
              </p:ext>
            </p:extLst>
          </p:nvPr>
        </p:nvGraphicFramePr>
        <p:xfrm>
          <a:off x="1066800" y="0"/>
          <a:ext cx="67278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4" imgW="4761905" imgH="5447619" progId="Paint.Picture">
                  <p:embed/>
                </p:oleObj>
              </mc:Choice>
              <mc:Fallback>
                <p:oleObj name="Bitmap Image" r:id="rId4" imgW="4761905" imgH="54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7278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 rot="16200000">
            <a:off x="5905895" y="3455713"/>
            <a:ext cx="564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Saul Griffith, Dan Goldwater,</a:t>
            </a:r>
          </a:p>
          <a:p>
            <a:r>
              <a:rPr lang="en-US" b="1" dirty="0" err="1"/>
              <a:t>JosephM</a:t>
            </a:r>
            <a:r>
              <a:rPr lang="en-US" b="1" dirty="0"/>
              <a:t>. </a:t>
            </a:r>
            <a:r>
              <a:rPr lang="en-US" b="1" dirty="0" smtClean="0"/>
              <a:t>Jacobson </a:t>
            </a:r>
            <a:r>
              <a:rPr lang="en-US" b="1" dirty="0" err="1" smtClean="0"/>
              <a:t>NATURE|Vol</a:t>
            </a:r>
            <a:r>
              <a:rPr lang="en-US" b="1" dirty="0" smtClean="0"/>
              <a:t> </a:t>
            </a:r>
            <a:r>
              <a:rPr lang="en-US" b="1" dirty="0"/>
              <a:t>437|29 September 2005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89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5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2723" y="6211669"/>
            <a:ext cx="564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Saul Griffith, Dan Goldwater,</a:t>
            </a:r>
          </a:p>
          <a:p>
            <a:r>
              <a:rPr lang="en-US" b="1" dirty="0" err="1"/>
              <a:t>JosephM</a:t>
            </a:r>
            <a:r>
              <a:rPr lang="en-US" b="1" dirty="0"/>
              <a:t>. </a:t>
            </a:r>
            <a:r>
              <a:rPr lang="en-US" b="1" dirty="0" smtClean="0"/>
              <a:t>Jacobson </a:t>
            </a:r>
            <a:r>
              <a:rPr lang="en-US" b="1" dirty="0" err="1" smtClean="0"/>
              <a:t>NATURE|Vol</a:t>
            </a:r>
            <a:r>
              <a:rPr lang="en-US" b="1" dirty="0" smtClean="0"/>
              <a:t> </a:t>
            </a:r>
            <a:r>
              <a:rPr lang="en-US" b="1" dirty="0"/>
              <a:t>437|29 September 2005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79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636"/>
            <a:ext cx="57340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028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152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6252730"/>
            <a:ext cx="626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also: Evolvable physical Self replicators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://www.mitpressjournals.org/doi/pdf/10.1162/artl_a_00056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1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Drawing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1371600"/>
            <a:ext cx="5354666" cy="46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BEGINNING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5720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http://en.wikipedia.org/wiki/File:DrawingHands.jpg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8979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6" descr="tut52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746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12"/>
          <p:cNvSpPr>
            <a:spLocks noChangeArrowheads="1"/>
          </p:cNvSpPr>
          <p:nvPr/>
        </p:nvSpPr>
        <p:spPr bwMode="auto">
          <a:xfrm>
            <a:off x="3276600" y="6400800"/>
            <a:ext cx="584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Stephen Chou (Michigan/Princeton) et. al.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Imprint Lithography</a:t>
            </a:r>
          </a:p>
        </p:txBody>
      </p:sp>
      <p:pic>
        <p:nvPicPr>
          <p:cNvPr id="133125" name="Picture 16" descr="imag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676400"/>
            <a:ext cx="5048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2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5" descr="5-steps-of-SFIL-for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06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0" y="6400800"/>
            <a:ext cx="879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http://www.molecularimprints.com/Technology/technology2.html</a:t>
            </a:r>
          </a:p>
        </p:txBody>
      </p:sp>
      <p:pic>
        <p:nvPicPr>
          <p:cNvPr id="1341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4500"/>
            <a:ext cx="51054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9" name="Text Box 8"/>
          <p:cNvSpPr txBox="1">
            <a:spLocks noChangeArrowheads="1"/>
          </p:cNvSpPr>
          <p:nvPr/>
        </p:nvSpPr>
        <p:spPr bwMode="auto">
          <a:xfrm>
            <a:off x="4800600" y="115888"/>
            <a:ext cx="360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Step &amp; Flash Lithography</a:t>
            </a:r>
          </a:p>
        </p:txBody>
      </p:sp>
    </p:spTree>
    <p:extLst>
      <p:ext uri="{BB962C8B-B14F-4D97-AF65-F5344CB8AC3E}">
        <p14:creationId xmlns:p14="http://schemas.microsoft.com/office/powerpoint/2010/main" val="6292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0" y="6218238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Emerging Lithographic Technologies X, edited by Michael J. Lercel,</a:t>
            </a:r>
          </a:p>
          <a:p>
            <a:r>
              <a:rPr lang="en-US" sz="1200"/>
              <a:t>Proc. of SPIE Vol. 6151, 61510J, (2006) · 0277-786X/06/$15 · doi: 10.1117/12.655604</a:t>
            </a:r>
          </a:p>
          <a:p>
            <a:r>
              <a:rPr lang="en-US" sz="1200"/>
              <a:t>Proc. of SPIE Vol. 6151 61510J-1</a:t>
            </a:r>
          </a:p>
        </p:txBody>
      </p:sp>
      <p:pic>
        <p:nvPicPr>
          <p:cNvPr id="135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5595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2" name="Text Box 6"/>
          <p:cNvSpPr txBox="1">
            <a:spLocks noChangeArrowheads="1"/>
          </p:cNvSpPr>
          <p:nvPr/>
        </p:nvSpPr>
        <p:spPr bwMode="auto">
          <a:xfrm>
            <a:off x="2422525" y="39688"/>
            <a:ext cx="540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MultiLayer Step and Flash Lithography</a:t>
            </a:r>
          </a:p>
        </p:txBody>
      </p:sp>
      <p:pic>
        <p:nvPicPr>
          <p:cNvPr id="1351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971800"/>
            <a:ext cx="435451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26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2017713" y="2057400"/>
            <a:ext cx="5108575" cy="2667000"/>
            <a:chOff x="0" y="0"/>
            <a:chExt cx="3218" cy="1680"/>
          </a:xfrm>
        </p:grpSpPr>
        <p:sp>
          <p:nvSpPr>
            <p:cNvPr id="1362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1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62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218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/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690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                                    </a:t>
              </a:r>
            </a:p>
          </p:txBody>
        </p:sp>
      </p:grpSp>
      <p:pic>
        <p:nvPicPr>
          <p:cNvPr id="136196" name="Picture 6" descr="Photo: Inside the DVD manufacturing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138613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6965950" y="6491288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www.panasonic.com</a:t>
            </a:r>
          </a:p>
        </p:txBody>
      </p:sp>
      <p:sp>
        <p:nvSpPr>
          <p:cNvPr id="136198" name="Text Box 8"/>
          <p:cNvSpPr txBox="1">
            <a:spLocks noChangeArrowheads="1"/>
          </p:cNvSpPr>
          <p:nvPr/>
        </p:nvSpPr>
        <p:spPr bwMode="auto">
          <a:xfrm>
            <a:off x="2362200" y="273050"/>
            <a:ext cx="475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DVD6 Disk Replication</a:t>
            </a:r>
          </a:p>
        </p:txBody>
      </p:sp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76200" y="4800600"/>
            <a:ext cx="46291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3 second replication time.</a:t>
            </a:r>
          </a:p>
          <a:p>
            <a:pPr eaLnBrk="1" hangingPunct="1"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~ 3 cents per disk</a:t>
            </a:r>
          </a:p>
          <a:p>
            <a:pPr eaLnBrk="1" hangingPunct="1"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20 GB Data</a:t>
            </a:r>
          </a:p>
          <a:p>
            <a:pPr eaLnBrk="1" hangingPunct="1">
              <a:buFontTx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Pit Size: 0.25 um</a:t>
            </a:r>
          </a:p>
        </p:txBody>
      </p:sp>
    </p:spTree>
    <p:extLst>
      <p:ext uri="{BB962C8B-B14F-4D97-AF65-F5344CB8AC3E}">
        <p14:creationId xmlns:p14="http://schemas.microsoft.com/office/powerpoint/2010/main" val="29054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2700"/>
              <a:t>All-Printed All-Inorganic Transistors </a:t>
            </a:r>
            <a:br>
              <a:rPr lang="en-US" sz="2700"/>
            </a:br>
            <a:r>
              <a:rPr lang="en-US" sz="2700"/>
              <a:t>Solution Based Inorganic </a:t>
            </a:r>
            <a:br>
              <a:rPr lang="en-US" sz="2700"/>
            </a:br>
            <a:r>
              <a:rPr lang="en-US" sz="2700"/>
              <a:t>Semiconductor Chemistry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4267200" y="4724400"/>
            <a:ext cx="485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>
                <a:latin typeface="Times New Roman" pitchFamily="18" charset="0"/>
                <a:cs typeface="Times New Roman" pitchFamily="18" charset="0"/>
              </a:rPr>
              <a:t>Ridley et al.,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286, 746 (1999)</a:t>
            </a:r>
          </a:p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297,416 (2000)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5" name="Picture 5" descr="rxn-cdse-partial-work-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124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6248400" y="274320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6" imgW="2381582" imgH="2228571" progId="Paint.Picture">
                  <p:embed/>
                </p:oleObj>
              </mc:Choice>
              <mc:Fallback>
                <p:oleObj name="Bitmap Image" r:id="rId6" imgW="2381582" imgH="2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1828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954088" y="6172200"/>
            <a:ext cx="780891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25000"/>
              </a:lnSpc>
              <a:buFont typeface="Webdings" pitchFamily="18" charset="2"/>
              <a:buNone/>
            </a:pPr>
            <a:r>
              <a:rPr lang="en-US" sz="1600" b="1">
                <a:solidFill>
                  <a:srgbClr val="FF9900"/>
                </a:solidFill>
                <a:cs typeface="Times New Roman" pitchFamily="18" charset="0"/>
              </a:rPr>
              <a:t>Molecular Machines (Jacobson) Group - MIT</a:t>
            </a:r>
          </a:p>
          <a:p>
            <a:pPr algn="ctr">
              <a:lnSpc>
                <a:spcPct val="125000"/>
              </a:lnSpc>
              <a:buFont typeface="Webdings" pitchFamily="18" charset="2"/>
              <a:buNone/>
            </a:pPr>
            <a:r>
              <a:rPr lang="en-US" sz="1600" b="1">
                <a:solidFill>
                  <a:srgbClr val="FF9900"/>
                </a:solidFill>
                <a:cs typeface="Times New Roman" pitchFamily="18" charset="0"/>
              </a:rPr>
              <a:t>www.media.mit.edu/molecular</a:t>
            </a:r>
          </a:p>
        </p:txBody>
      </p:sp>
      <p:pic>
        <p:nvPicPr>
          <p:cNvPr id="138248" name="Picture 8" descr="The Technology Review T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566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0099"/>
                </a:solidFill>
                <a:cs typeface="Times New Roman" pitchFamily="18" charset="0"/>
              </a:rPr>
              <a:t>NanoTectonics</a:t>
            </a:r>
          </a:p>
        </p:txBody>
      </p:sp>
      <p:pic>
        <p:nvPicPr>
          <p:cNvPr id="138250" name="Picture 10" descr="mit-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1" name="Picture 11" descr="0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2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0" y="882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Offset Liquid Embossing (OLE)</a:t>
            </a:r>
            <a:endParaRPr lang="en-US" sz="3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1371600" y="1524000"/>
            <a:ext cx="6932613" cy="5334000"/>
            <a:chOff x="864" y="960"/>
            <a:chExt cx="4367" cy="3360"/>
          </a:xfrm>
        </p:grpSpPr>
        <p:pic>
          <p:nvPicPr>
            <p:cNvPr id="139273" name="Picture 4" descr="014419APL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928"/>
            <a:stretch>
              <a:fillRect/>
            </a:stretch>
          </p:blipFill>
          <p:spPr bwMode="auto">
            <a:xfrm>
              <a:off x="864" y="960"/>
              <a:ext cx="2303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4" name="Picture 5" descr="014419APL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21"/>
            <a:stretch>
              <a:fillRect/>
            </a:stretch>
          </p:blipFill>
          <p:spPr bwMode="auto">
            <a:xfrm>
              <a:off x="2928" y="999"/>
              <a:ext cx="2303" cy="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9268" name="Picture 6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2514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69" name="Group 7"/>
          <p:cNvGrpSpPr>
            <a:grpSpLocks/>
          </p:cNvGrpSpPr>
          <p:nvPr/>
        </p:nvGrpSpPr>
        <p:grpSpPr bwMode="auto">
          <a:xfrm>
            <a:off x="685800" y="0"/>
            <a:ext cx="4495800" cy="833438"/>
            <a:chOff x="2016" y="3"/>
            <a:chExt cx="2832" cy="525"/>
          </a:xfrm>
        </p:grpSpPr>
        <p:pic>
          <p:nvPicPr>
            <p:cNvPr id="139271" name="Picture 8" descr="mit-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"/>
              <a:ext cx="52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2" name="Text Box 9"/>
            <p:cNvSpPr txBox="1">
              <a:spLocks noChangeArrowheads="1"/>
            </p:cNvSpPr>
            <p:nvPr/>
          </p:nvSpPr>
          <p:spPr bwMode="auto">
            <a:xfrm>
              <a:off x="2496" y="38"/>
              <a:ext cx="23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/>
                <a:t>Department of </a:t>
              </a:r>
            </a:p>
            <a:p>
              <a:pPr eaLnBrk="1" hangingPunct="1"/>
              <a:r>
                <a:rPr lang="en-US" sz="2000" b="1"/>
                <a:t>Mechanical Engineering</a:t>
              </a:r>
            </a:p>
          </p:txBody>
        </p:sp>
      </p:grpSp>
      <p:sp>
        <p:nvSpPr>
          <p:cNvPr id="139270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55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0" y="6461125"/>
            <a:ext cx="5181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sz="2000" i="1">
                <a:latin typeface="Times New Roman" pitchFamily="18" charset="0"/>
              </a:rPr>
              <a:t>Bulthaup et. Al. APL</a:t>
            </a:r>
            <a:r>
              <a:rPr lang="en-US" sz="2000">
                <a:latin typeface="Times New Roman" pitchFamily="18" charset="0"/>
              </a:rPr>
              <a:t> 79(10): 1525 (2001)</a:t>
            </a:r>
            <a:r>
              <a:rPr lang="en-US" sz="1800">
                <a:latin typeface="Helvetica" pitchFamily="34" charset="0"/>
              </a:rPr>
              <a:t> </a:t>
            </a:r>
            <a:endParaRPr lang="en-US" sz="1200" i="1">
              <a:latin typeface="Times New Roman" pitchFamily="18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240338" y="6469063"/>
            <a:ext cx="39036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5000"/>
              </a:lnSpc>
              <a:buFont typeface="Webdings" pitchFamily="18" charset="2"/>
              <a:buNone/>
            </a:pPr>
            <a:r>
              <a:rPr lang="en-US" sz="1600" b="1">
                <a:solidFill>
                  <a:srgbClr val="FF9900"/>
                </a:solidFill>
              </a:rPr>
              <a:t>Molecular Machines (Jacobson) Group</a:t>
            </a:r>
          </a:p>
        </p:txBody>
      </p:sp>
      <p:pic>
        <p:nvPicPr>
          <p:cNvPr id="140292" name="Picture 4" descr="kapton-pr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746250"/>
            <a:ext cx="3206750" cy="2138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85800" y="4038600"/>
          <a:ext cx="32448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Bitmap Image" r:id="rId5" imgW="4067743" imgH="2209524" progId="Paint.Picture">
                  <p:embed/>
                </p:oleObj>
              </mc:Choice>
              <mc:Fallback>
                <p:oleObj name="Bitmap Image" r:id="rId5" imgW="4067743" imgH="2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471"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32448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295400" y="4114800"/>
            <a:ext cx="2798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</a:rPr>
              <a:t>Multilayer Liquid Assembly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082800" y="161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2078038" y="172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41275" y="1733550"/>
          <a:ext cx="32099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7" imgW="6133333" imgH="4315427" progId="Paint.Picture">
                  <p:embed/>
                </p:oleObj>
              </mc:Choice>
              <mc:Fallback>
                <p:oleObj r:id="rId7" imgW="6133333" imgH="43154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733550"/>
                        <a:ext cx="32099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2082800" y="161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6172200" y="1524000"/>
            <a:ext cx="32766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2900" b="1">
              <a:latin typeface="Times New Roman" pitchFamily="18" charset="0"/>
            </a:endParaRPr>
          </a:p>
          <a:p>
            <a:pPr algn="ctr"/>
            <a:r>
              <a:rPr lang="en-US" sz="2900" b="1">
                <a:latin typeface="Times New Roman" pitchFamily="18" charset="0"/>
              </a:rPr>
              <a:t>All Printed-All Inorganic Logic Elements</a:t>
            </a:r>
            <a:endParaRPr lang="en-US" sz="2200" b="1" i="1">
              <a:latin typeface="Times New Roman" pitchFamily="18" charset="0"/>
            </a:endParaRPr>
          </a:p>
          <a:p>
            <a:pPr algn="ctr"/>
            <a:endParaRPr lang="en-US" sz="2900">
              <a:latin typeface="Times New Roman" pitchFamily="18" charset="0"/>
            </a:endParaRPr>
          </a:p>
        </p:txBody>
      </p:sp>
      <p:pic>
        <p:nvPicPr>
          <p:cNvPr id="140300" name="Picture 12" descr="0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2514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301" name="Group 13"/>
          <p:cNvGrpSpPr>
            <a:grpSpLocks/>
          </p:cNvGrpSpPr>
          <p:nvPr/>
        </p:nvGrpSpPr>
        <p:grpSpPr bwMode="auto">
          <a:xfrm>
            <a:off x="685800" y="0"/>
            <a:ext cx="4495800" cy="833438"/>
            <a:chOff x="2016" y="3"/>
            <a:chExt cx="2832" cy="525"/>
          </a:xfrm>
        </p:grpSpPr>
        <p:pic>
          <p:nvPicPr>
            <p:cNvPr id="140306" name="Picture 14" descr="mit-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"/>
              <a:ext cx="52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07" name="Text Box 15"/>
            <p:cNvSpPr txBox="1">
              <a:spLocks noChangeArrowheads="1"/>
            </p:cNvSpPr>
            <p:nvPr/>
          </p:nvSpPr>
          <p:spPr bwMode="auto">
            <a:xfrm>
              <a:off x="2496" y="38"/>
              <a:ext cx="23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/>
                <a:t>Department of </a:t>
              </a:r>
            </a:p>
            <a:p>
              <a:pPr eaLnBrk="1" hangingPunct="1"/>
              <a:r>
                <a:rPr lang="en-US" sz="2000" b="1"/>
                <a:t>Mechanical Engineering</a:t>
              </a:r>
            </a:p>
          </p:txBody>
        </p:sp>
      </p:grpSp>
      <p:sp>
        <p:nvSpPr>
          <p:cNvPr id="140302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3" name="Text Box 17"/>
          <p:cNvSpPr txBox="1">
            <a:spLocks noChangeArrowheads="1"/>
          </p:cNvSpPr>
          <p:nvPr/>
        </p:nvSpPr>
        <p:spPr bwMode="auto">
          <a:xfrm>
            <a:off x="0" y="990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99"/>
                </a:solidFill>
              </a:rPr>
              <a:t>NANOTECTONICS</a:t>
            </a:r>
          </a:p>
        </p:txBody>
      </p:sp>
      <p:pic>
        <p:nvPicPr>
          <p:cNvPr id="140304" name="Picture 18" descr="sog_sem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3" b="53525"/>
          <a:stretch>
            <a:fillRect/>
          </a:stretch>
        </p:blipFill>
        <p:spPr bwMode="auto">
          <a:xfrm>
            <a:off x="3352800" y="3962400"/>
            <a:ext cx="31242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5" name="Picture 19" descr="sample 570 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13163"/>
            <a:ext cx="21336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868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384</Words>
  <Application>Microsoft Office PowerPoint</Application>
  <PresentationFormat>On-screen Show (4:3)</PresentationFormat>
  <Paragraphs>117</Paragraphs>
  <Slides>23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Bitmap Image</vt:lpstr>
      <vt:lpstr>Microsoft Excel Worksheet</vt:lpstr>
      <vt:lpstr>Self Replicating Mechanical Systems MAS.S62 FAB2 3.6.12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Replication Stamp and Shrink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Replicating Mechanical Systems</dc:title>
  <dc:creator>Joe</dc:creator>
  <cp:lastModifiedBy>Joe</cp:lastModifiedBy>
  <cp:revision>32</cp:revision>
  <dcterms:created xsi:type="dcterms:W3CDTF">2012-03-05T21:28:07Z</dcterms:created>
  <dcterms:modified xsi:type="dcterms:W3CDTF">2012-03-06T17:21:15Z</dcterms:modified>
</cp:coreProperties>
</file>