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9" r:id="rId4"/>
    <p:sldId id="274" r:id="rId5"/>
    <p:sldId id="259" r:id="rId6"/>
    <p:sldId id="260" r:id="rId7"/>
    <p:sldId id="266" r:id="rId8"/>
    <p:sldId id="267" r:id="rId9"/>
    <p:sldId id="268" r:id="rId10"/>
    <p:sldId id="275" r:id="rId11"/>
    <p:sldId id="261" r:id="rId12"/>
    <p:sldId id="263" r:id="rId13"/>
    <p:sldId id="264" r:id="rId14"/>
    <p:sldId id="265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3611D-3F68-4EFE-B297-193B86BE4D8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90D2D-A528-4C27-B581-C95C62EF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177E7-1157-4180-8046-3A70951AA0C2}" type="slidenum">
              <a:rPr lang="en-US"/>
              <a:pPr/>
              <a:t>2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B86A80-7327-4FF6-B85D-43A08F270682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3BE338-5546-4C26-AD8F-56148A3ABC78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3F50B-084B-409A-A07E-DE6BEA4680F7}" type="slidenum">
              <a:rPr lang="en-US"/>
              <a:pPr/>
              <a:t>5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C26E-2600-48AB-9F54-A5817F950A1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BB45-6F48-4B26-B815-7590DD96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3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C26E-2600-48AB-9F54-A5817F950A1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BB45-6F48-4B26-B815-7590DD96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9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C26E-2600-48AB-9F54-A5817F950A1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BB45-6F48-4B26-B815-7590DD96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B68A-60BC-4D72-8D48-6362F6BC88BD}" type="datetimeFigureOut">
              <a:rPr lang="en-US"/>
              <a:pPr>
                <a:defRPr/>
              </a:pPr>
              <a:t>5/11/2012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8CC6-A05E-446D-AF24-A661E0E36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6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C26E-2600-48AB-9F54-A5817F950A1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BB45-6F48-4B26-B815-7590DD96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1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C26E-2600-48AB-9F54-A5817F950A1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BB45-6F48-4B26-B815-7590DD96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8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C26E-2600-48AB-9F54-A5817F950A1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BB45-6F48-4B26-B815-7590DD96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C26E-2600-48AB-9F54-A5817F950A1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BB45-6F48-4B26-B815-7590DD96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C26E-2600-48AB-9F54-A5817F950A1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BB45-6F48-4B26-B815-7590DD96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2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C26E-2600-48AB-9F54-A5817F950A1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BB45-6F48-4B26-B815-7590DD96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C26E-2600-48AB-9F54-A5817F950A1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BB45-6F48-4B26-B815-7590DD96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C26E-2600-48AB-9F54-A5817F950A1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BB45-6F48-4B26-B815-7590DD96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0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C26E-2600-48AB-9F54-A5817F950A14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BB45-6F48-4B26-B815-7590DD96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3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ba.mit.edu/media/logo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hyperlink" Target="http://www.sciam.com/subscribe.cfm?lsource=toc_curren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ba.mit.edu/media/logos/" TargetMode="External"/><Relationship Id="rId5" Type="http://schemas.openxmlformats.org/officeDocument/2006/relationships/hyperlink" Target="http://www2.le.ac.uk/departments/genetics/vgec/education/post18/topics/dna-genes-chromosomes" TargetMode="Externa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hyperlink" Target="http://profiles.umassmed.edu/profiles/ProfileDetails.aspx?From=SE&amp;Person=240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hyperlink" Target="http://www.nature.com/nature/journal/v460/n7257/full/nature08187.html" TargetMode="Externa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lickr.com/photos/ajc1/1103490291/" TargetMode="External"/><Relationship Id="rId4" Type="http://schemas.openxmlformats.org/officeDocument/2006/relationships/hyperlink" Target="http://en.wikipedia.org/wiki/File:Conjugation.sv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2.le.ac.uk/departments/genetics/vgec/schoolscolleges/topics/dna-genes-chromosomes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accessexcellence.org/RC/VL/GG/genetic.ph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11" Type="http://schemas.openxmlformats.org/officeDocument/2006/relationships/image" Target="../media/image7.wmf"/><Relationship Id="rId5" Type="http://schemas.openxmlformats.org/officeDocument/2006/relationships/hyperlink" Target="http://cba.mit.edu/media/logos/" TargetMode="External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 descr="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" y="79621"/>
            <a:ext cx="2394255" cy="5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encrypted-tbn1.google.com/images?q=tbn:ANd9GcTn9JBXSjgqvLsu37efSBrG-OLgawGuS9yPqfUw4BYfDTxkH78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2"/>
          <a:stretch/>
        </p:blipFill>
        <p:spPr bwMode="auto">
          <a:xfrm>
            <a:off x="6705600" y="-1"/>
            <a:ext cx="2438400" cy="11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622425"/>
          </a:xfrm>
        </p:spPr>
        <p:txBody>
          <a:bodyPr>
            <a:noAutofit/>
          </a:bodyPr>
          <a:lstStyle/>
          <a:p>
            <a:r>
              <a:rPr lang="en-US" sz="3600" dirty="0" smtClean="0"/>
              <a:t>MAS.S62 FAB2</a:t>
            </a:r>
            <a:br>
              <a:rPr lang="en-US" sz="3600" dirty="0" smtClean="0"/>
            </a:br>
            <a:r>
              <a:rPr lang="en-US" sz="3600" dirty="0" smtClean="0"/>
              <a:t>5.8.12</a:t>
            </a:r>
            <a:br>
              <a:rPr lang="en-US" sz="3600" dirty="0" smtClean="0"/>
            </a:br>
            <a:r>
              <a:rPr lang="en-US" sz="3600" dirty="0" smtClean="0"/>
              <a:t>Synthetic Organisms and Novel Genetic Codes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29"/>
          <a:stretch/>
        </p:blipFill>
        <p:spPr bwMode="auto">
          <a:xfrm>
            <a:off x="1684377" y="2276564"/>
            <a:ext cx="609348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5220655"/>
            <a:ext cx="44862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-Expanding the Genetic Code</a:t>
            </a:r>
          </a:p>
          <a:p>
            <a:r>
              <a:rPr lang="en-US" sz="2800" b="1" dirty="0" smtClean="0"/>
              <a:t>-Minimal Genomes</a:t>
            </a:r>
          </a:p>
          <a:p>
            <a:r>
              <a:rPr lang="en-US" sz="2800" b="1" dirty="0" smtClean="0"/>
              <a:t>-Genome Scale Engineering</a:t>
            </a:r>
          </a:p>
        </p:txBody>
      </p:sp>
    </p:spTree>
    <p:extLst>
      <p:ext uri="{BB962C8B-B14F-4D97-AF65-F5344CB8AC3E}">
        <p14:creationId xmlns:p14="http://schemas.microsoft.com/office/powerpoint/2010/main" val="14432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791200" cy="235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8862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70325"/>
            <a:ext cx="40386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0" y="0"/>
            <a:ext cx="2286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/>
              <a:t>Whole </a:t>
            </a:r>
            <a:r>
              <a:rPr lang="en-US" sz="3200" b="1" dirty="0"/>
              <a:t>Genome Synthesis</a:t>
            </a:r>
          </a:p>
        </p:txBody>
      </p:sp>
    </p:spTree>
    <p:extLst>
      <p:ext uri="{BB962C8B-B14F-4D97-AF65-F5344CB8AC3E}">
        <p14:creationId xmlns:p14="http://schemas.microsoft.com/office/powerpoint/2010/main" val="19960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72720517"/>
              </p:ext>
            </p:extLst>
          </p:nvPr>
        </p:nvGraphicFramePr>
        <p:xfrm>
          <a:off x="5257800" y="1609725"/>
          <a:ext cx="335280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Image" r:id="rId4" imgW="5676190" imgH="5523810" progId="">
                  <p:embed/>
                </p:oleObj>
              </mc:Choice>
              <mc:Fallback>
                <p:oleObj name="Image" r:id="rId4" imgW="5676190" imgH="5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9725"/>
                        <a:ext cx="3352800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2666521"/>
              </p:ext>
            </p:extLst>
          </p:nvPr>
        </p:nvGraphicFramePr>
        <p:xfrm>
          <a:off x="0" y="1457325"/>
          <a:ext cx="5092700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Image" r:id="rId6" imgW="8076190" imgH="5866667" progId="">
                  <p:embed/>
                </p:oleObj>
              </mc:Choice>
              <mc:Fallback>
                <p:oleObj name="Image" r:id="rId6" imgW="8076190" imgH="58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57325"/>
                        <a:ext cx="5092700" cy="369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5410200"/>
            <a:ext cx="6248400" cy="676275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u="sng" dirty="0" smtClean="0">
                <a:solidFill>
                  <a:schemeClr val="accent2"/>
                </a:solidFill>
              </a:rPr>
              <a:t>Up to 1M </a:t>
            </a:r>
            <a:r>
              <a:rPr lang="en-US" sz="3600" b="1" u="sng" dirty="0" err="1" smtClean="0">
                <a:solidFill>
                  <a:schemeClr val="accent2"/>
                </a:solidFill>
              </a:rPr>
              <a:t>Oligos</a:t>
            </a:r>
            <a:r>
              <a:rPr lang="en-US" sz="3600" b="1" u="sng" dirty="0" smtClean="0">
                <a:solidFill>
                  <a:schemeClr val="accent2"/>
                </a:solidFill>
              </a:rPr>
              <a:t>/Chip</a:t>
            </a:r>
            <a:endParaRPr 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0" y="4254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000099"/>
                </a:solidFill>
              </a:rPr>
              <a:t>Chip Based </a:t>
            </a:r>
            <a:r>
              <a:rPr lang="en-US" sz="3600" dirty="0" err="1">
                <a:solidFill>
                  <a:srgbClr val="000099"/>
                </a:solidFill>
              </a:rPr>
              <a:t>Oligo</a:t>
            </a:r>
            <a:r>
              <a:rPr lang="en-US" sz="3600" dirty="0">
                <a:solidFill>
                  <a:srgbClr val="000099"/>
                </a:solidFill>
              </a:rPr>
              <a:t> Nucleotide Synthesis</a:t>
            </a:r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136525" y="6421438"/>
            <a:ext cx="3125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F. Cerrina et. al Nature Biotech 1999 p. 974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914400" y="-76200"/>
            <a:ext cx="9966325" cy="609600"/>
            <a:chOff x="-914400" y="-76200"/>
            <a:chExt cx="9966325" cy="609600"/>
          </a:xfrm>
        </p:grpSpPr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52" r="17818"/>
            <a:stretch>
              <a:fillRect/>
            </a:stretch>
          </p:blipFill>
          <p:spPr bwMode="auto">
            <a:xfrm>
              <a:off x="-914400" y="0"/>
              <a:ext cx="996632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743200" y="-76200"/>
              <a:ext cx="2584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Inventing a Better Future</a:t>
              </a:r>
              <a:endParaRPr lang="en-US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1622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6705600" cy="478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15962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From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Bits to Cells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914400" y="-76200"/>
            <a:ext cx="9966325" cy="609600"/>
            <a:chOff x="-914400" y="-76200"/>
            <a:chExt cx="9966325" cy="609600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52" r="17818"/>
            <a:stretch>
              <a:fillRect/>
            </a:stretch>
          </p:blipFill>
          <p:spPr bwMode="auto">
            <a:xfrm>
              <a:off x="-914400" y="0"/>
              <a:ext cx="996632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743200" y="-76200"/>
              <a:ext cx="2584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Inventing a Better Future</a:t>
              </a:r>
              <a:endParaRPr lang="en-US" b="1" i="1" dirty="0"/>
            </a:p>
          </p:txBody>
        </p:sp>
      </p:grpSp>
      <p:pic>
        <p:nvPicPr>
          <p:cNvPr id="8" name="Picture 7" descr="June 2006 issue content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5907"/>
            <a:ext cx="1410757" cy="18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5686425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b="1" dirty="0"/>
              <a:t>Schematic of </a:t>
            </a:r>
            <a:r>
              <a:rPr lang="en-US" b="1" dirty="0" err="1"/>
              <a:t>BioFab</a:t>
            </a:r>
            <a:r>
              <a:rPr lang="en-US" b="1" dirty="0"/>
              <a:t> Computer to Pathway</a:t>
            </a:r>
            <a:r>
              <a:rPr lang="en-US" dirty="0"/>
              <a:t>. </a:t>
            </a:r>
            <a:r>
              <a:rPr lang="en-US" b="1" dirty="0"/>
              <a:t>A</a:t>
            </a:r>
            <a:r>
              <a:rPr lang="en-US" dirty="0"/>
              <a:t>. Gene pathway sequence.  </a:t>
            </a:r>
            <a:r>
              <a:rPr lang="en-US" b="1" dirty="0"/>
              <a:t>B</a:t>
            </a:r>
            <a:r>
              <a:rPr lang="en-US" dirty="0"/>
              <a:t>. Corresponding array of overlapping oligonucleotides  </a:t>
            </a:r>
            <a:r>
              <a:rPr lang="en-US" b="1" dirty="0"/>
              <a:t>C</a:t>
            </a:r>
            <a:r>
              <a:rPr lang="en-US" dirty="0"/>
              <a:t>. Error correcting assembly in to low error rate pathways. </a:t>
            </a:r>
            <a:r>
              <a:rPr lang="en-US" b="1" dirty="0"/>
              <a:t>D</a:t>
            </a:r>
            <a:r>
              <a:rPr lang="en-US" dirty="0"/>
              <a:t>. Expression in cells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2400" y="3124200"/>
            <a:ext cx="156315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Molecular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Machine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Jacobson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MIT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9" descr="dna_array_m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828799"/>
            <a:ext cx="1555175" cy="14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dna_array_m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9861" y="1828800"/>
            <a:ext cx="1603539" cy="14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27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00891" y="5534561"/>
            <a:ext cx="56800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/>
              <a:t>Precise manipulation of chromosomes in vivo enables genome-wide codon replacement</a:t>
            </a:r>
          </a:p>
          <a:p>
            <a:r>
              <a:rPr lang="en-US" sz="2000" dirty="0" err="1"/>
              <a:t>Farren</a:t>
            </a:r>
            <a:r>
              <a:rPr lang="en-US" sz="2000" dirty="0"/>
              <a:t> J. Isaacs, Peter A. Carr, Harris H. Wang</a:t>
            </a:r>
            <a:r>
              <a:rPr lang="en-US" sz="2000" dirty="0" smtClean="0"/>
              <a:t>,…JM</a:t>
            </a:r>
            <a:r>
              <a:rPr lang="en-US" sz="2000" dirty="0"/>
              <a:t> Jacobson, GM Church - </a:t>
            </a:r>
            <a:r>
              <a:rPr lang="en-US" sz="2000" i="1" dirty="0"/>
              <a:t>Science</a:t>
            </a:r>
            <a:r>
              <a:rPr lang="en-US" sz="2000" dirty="0"/>
              <a:t>, 2011</a:t>
            </a:r>
          </a:p>
        </p:txBody>
      </p:sp>
      <p:pic>
        <p:nvPicPr>
          <p:cNvPr id="8195" name="Picture 2" descr="Fig.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0036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5"/>
          <a:stretch/>
        </p:blipFill>
        <p:spPr bwMode="auto">
          <a:xfrm>
            <a:off x="6248400" y="3685308"/>
            <a:ext cx="2789238" cy="202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2.le.ac.uk/departments/genetics/vgec/diagrams/34%20codon%20ta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2" y="1219200"/>
            <a:ext cx="2775383" cy="224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42"/>
          <p:cNvSpPr>
            <a:spLocks noChangeArrowheads="1"/>
          </p:cNvSpPr>
          <p:nvPr/>
        </p:nvSpPr>
        <p:spPr bwMode="auto">
          <a:xfrm>
            <a:off x="0" y="579437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</a:rPr>
              <a:t>rE.coli</a:t>
            </a:r>
            <a:endParaRPr lang="en-US" sz="54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Engineering The First Organisms with Novel Genetic Codes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5400" y="3450223"/>
            <a:ext cx="281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http://www2.le.ac.uk/departments/genetics/vgec/education/post18/topics/dna-genes-chromosomes</a:t>
            </a:r>
            <a:endParaRPr lang="en-US" sz="800" dirty="0"/>
          </a:p>
        </p:txBody>
      </p:sp>
      <p:pic>
        <p:nvPicPr>
          <p:cNvPr id="9" name="Picture 37" descr="0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27" y="111125"/>
            <a:ext cx="1828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1125"/>
            <a:ext cx="2819400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ture.com/nature/journal/v460/n7257/images/nature08187-f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36481"/>
            <a:ext cx="4263471" cy="33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ature.com/nature/journal/v460/n7257/images/nature08187-f3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66934"/>
            <a:ext cx="5029200" cy="24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ature.com/nature/journal/v460/n7257/images/nature08187-f4.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614748" y="3657600"/>
            <a:ext cx="4084721" cy="31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5"/>
              </a:rPr>
              <a:t>Programming cells by multiplex genome engineering and accelerated evolution</a:t>
            </a:r>
            <a:endParaRPr lang="en-US" b="1" dirty="0"/>
          </a:p>
          <a:p>
            <a:r>
              <a:rPr lang="en-US" dirty="0"/>
              <a:t>Harris H. Wang, </a:t>
            </a:r>
            <a:r>
              <a:rPr lang="en-US" dirty="0" err="1"/>
              <a:t>Farren</a:t>
            </a:r>
            <a:r>
              <a:rPr lang="en-US" dirty="0"/>
              <a:t> J. Isaacs, Peter A. Carr, Zachary Z. Sun, George </a:t>
            </a:r>
            <a:r>
              <a:rPr lang="en-US" dirty="0" err="1"/>
              <a:t>Xu</a:t>
            </a:r>
            <a:r>
              <a:rPr lang="en-US" dirty="0"/>
              <a:t>, Craig R. Forest &amp; George M. </a:t>
            </a:r>
            <a:r>
              <a:rPr lang="en-US" dirty="0" smtClean="0"/>
              <a:t>Church  </a:t>
            </a:r>
            <a:r>
              <a:rPr lang="en-US" i="1" dirty="0" smtClean="0"/>
              <a:t>Nature</a:t>
            </a:r>
            <a:r>
              <a:rPr lang="en-US" i="1" dirty="0"/>
              <a:t> </a:t>
            </a:r>
            <a:r>
              <a:rPr lang="en-US" b="1" dirty="0"/>
              <a:t>460</a:t>
            </a:r>
            <a:r>
              <a:rPr lang="en-US" dirty="0"/>
              <a:t>, 894-898(13 August 2009)</a:t>
            </a:r>
          </a:p>
        </p:txBody>
      </p:sp>
      <p:pic>
        <p:nvPicPr>
          <p:cNvPr id="3080" name="Picture 8" descr="replication Kenan Murphy figure p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9889"/>
            <a:ext cx="2857500" cy="25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19852" y="6668870"/>
            <a:ext cx="3624148" cy="21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7"/>
              </a:rPr>
              <a:t>http://profiles.umassmed.edu/profiles/ProfileDetails.aspx?From=SE&amp;Person=240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81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2667000" y="17208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800" b="1"/>
              <a:t>32 cell lines total, target</a:t>
            </a:r>
          </a:p>
          <a:p>
            <a:pPr algn="ctr" eaLnBrk="1" hangingPunct="1"/>
            <a:r>
              <a:rPr lang="en-US" sz="1800" b="1"/>
              <a:t>~10 modifications per cell line</a:t>
            </a:r>
            <a:r>
              <a:rPr lang="en-US" sz="1800"/>
              <a:t> </a:t>
            </a:r>
          </a:p>
        </p:txBody>
      </p:sp>
      <p:grpSp>
        <p:nvGrpSpPr>
          <p:cNvPr id="22531" name="Group 8"/>
          <p:cNvGrpSpPr>
            <a:grpSpLocks/>
          </p:cNvGrpSpPr>
          <p:nvPr/>
        </p:nvGrpSpPr>
        <p:grpSpPr bwMode="auto">
          <a:xfrm>
            <a:off x="152400" y="0"/>
            <a:ext cx="1763713" cy="1763713"/>
            <a:chOff x="525" y="738"/>
            <a:chExt cx="1111" cy="1111"/>
          </a:xfrm>
        </p:grpSpPr>
        <p:sp>
          <p:nvSpPr>
            <p:cNvPr id="22749" name="Text Box 9"/>
            <p:cNvSpPr txBox="1">
              <a:spLocks noChangeArrowheads="1"/>
            </p:cNvSpPr>
            <p:nvPr/>
          </p:nvSpPr>
          <p:spPr bwMode="auto">
            <a:xfrm>
              <a:off x="724" y="1008"/>
              <a:ext cx="66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800" b="1" i="1"/>
                <a:t>E. Coli</a:t>
              </a:r>
            </a:p>
            <a:p>
              <a:pPr algn="ctr" eaLnBrk="1" hangingPunct="1"/>
              <a:r>
                <a:rPr lang="en-US" sz="1800" b="1" i="1"/>
                <a:t>MG1655</a:t>
              </a:r>
            </a:p>
            <a:p>
              <a:pPr algn="ctr" eaLnBrk="1" hangingPunct="1"/>
              <a:r>
                <a:rPr lang="en-US" sz="1800" b="1"/>
                <a:t>4.6 MB</a:t>
              </a:r>
            </a:p>
          </p:txBody>
        </p:sp>
        <p:grpSp>
          <p:nvGrpSpPr>
            <p:cNvPr id="22750" name="Group 10"/>
            <p:cNvGrpSpPr>
              <a:grpSpLocks noChangeAspect="1"/>
            </p:cNvGrpSpPr>
            <p:nvPr/>
          </p:nvGrpSpPr>
          <p:grpSpPr bwMode="auto">
            <a:xfrm>
              <a:off x="525" y="738"/>
              <a:ext cx="1111" cy="1111"/>
              <a:chOff x="2736" y="2640"/>
              <a:chExt cx="1304" cy="1304"/>
            </a:xfrm>
          </p:grpSpPr>
          <p:sp>
            <p:nvSpPr>
              <p:cNvPr id="22752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3394" y="2681"/>
                <a:ext cx="1" cy="1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3" name="Line 12"/>
              <p:cNvSpPr>
                <a:spLocks noChangeAspect="1" noChangeShapeType="1"/>
              </p:cNvSpPr>
              <p:nvPr/>
            </p:nvSpPr>
            <p:spPr bwMode="auto">
              <a:xfrm>
                <a:off x="3211" y="2666"/>
                <a:ext cx="25" cy="9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4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3800" y="2853"/>
                <a:ext cx="71" cy="6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5" name="Line 14"/>
              <p:cNvSpPr>
                <a:spLocks noChangeAspect="1" noChangeShapeType="1"/>
              </p:cNvSpPr>
              <p:nvPr/>
            </p:nvSpPr>
            <p:spPr bwMode="auto">
              <a:xfrm>
                <a:off x="2786" y="3044"/>
                <a:ext cx="88" cy="3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6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76" y="3564"/>
                <a:ext cx="83" cy="4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7" name="Line 16"/>
              <p:cNvSpPr>
                <a:spLocks noChangeAspect="1" noChangeShapeType="1"/>
              </p:cNvSpPr>
              <p:nvPr/>
            </p:nvSpPr>
            <p:spPr bwMode="auto">
              <a:xfrm>
                <a:off x="3329" y="2643"/>
                <a:ext cx="7" cy="9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8" name="Line 17"/>
              <p:cNvSpPr>
                <a:spLocks noChangeAspect="1" noChangeShapeType="1"/>
              </p:cNvSpPr>
              <p:nvPr/>
            </p:nvSpPr>
            <p:spPr bwMode="auto">
              <a:xfrm>
                <a:off x="3274" y="2651"/>
                <a:ext cx="17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9" name="Line 18"/>
              <p:cNvSpPr>
                <a:spLocks noChangeAspect="1" noChangeShapeType="1"/>
              </p:cNvSpPr>
              <p:nvPr/>
            </p:nvSpPr>
            <p:spPr bwMode="auto">
              <a:xfrm>
                <a:off x="3267" y="2652"/>
                <a:ext cx="18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0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2786" y="3506"/>
                <a:ext cx="88" cy="3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1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2869" y="3630"/>
                <a:ext cx="76" cy="5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2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3218" y="3831"/>
                <a:ext cx="26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3" name="Line 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98" y="3840"/>
                <a:ext cx="18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4" name="Line 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97" y="3521"/>
                <a:ext cx="86" cy="4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5" name="Line 24"/>
              <p:cNvSpPr>
                <a:spLocks noChangeAspect="1" noChangeShapeType="1"/>
              </p:cNvSpPr>
              <p:nvPr/>
            </p:nvSpPr>
            <p:spPr bwMode="auto">
              <a:xfrm flipH="1">
                <a:off x="3945" y="3240"/>
                <a:ext cx="94" cy="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6" name="Line 25"/>
              <p:cNvSpPr>
                <a:spLocks noChangeAspect="1" noChangeShapeType="1"/>
              </p:cNvSpPr>
              <p:nvPr/>
            </p:nvSpPr>
            <p:spPr bwMode="auto">
              <a:xfrm flipH="1">
                <a:off x="3675" y="2732"/>
                <a:ext cx="48" cy="8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7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3669" y="2729"/>
                <a:ext cx="48" cy="8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8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3625" y="2702"/>
                <a:ext cx="39" cy="8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9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3013" y="3748"/>
                <a:ext cx="54" cy="7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0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3013" y="3749"/>
                <a:ext cx="54" cy="7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1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3253" y="3839"/>
                <a:ext cx="20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2" name="Line 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72" y="3819"/>
                <a:ext cx="32" cy="8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3" name="Line 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26" y="3639"/>
                <a:ext cx="74" cy="5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4" name="Line 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32" y="3632"/>
                <a:ext cx="74" cy="5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5" name="Line 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33" y="3629"/>
                <a:ext cx="76" cy="5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6" name="Line 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07" y="3497"/>
                <a:ext cx="88" cy="3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7" name="Line 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09" y="3492"/>
                <a:ext cx="89" cy="3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8" name="Line 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09" y="3492"/>
                <a:ext cx="89" cy="3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9" name="Line 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12" y="3488"/>
                <a:ext cx="88" cy="3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0" name="Line 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13" y="3482"/>
                <a:ext cx="90" cy="3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1" name="Line 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45" y="3337"/>
                <a:ext cx="94" cy="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2" name="Line 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45" y="3331"/>
                <a:ext cx="94" cy="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3" name="Line 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45" y="3331"/>
                <a:ext cx="94" cy="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4" name="Line 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45" y="3329"/>
                <a:ext cx="94" cy="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5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3788" y="2837"/>
                <a:ext cx="66" cy="6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6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3785" y="2834"/>
                <a:ext cx="68" cy="6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7" name="Line 46"/>
              <p:cNvSpPr>
                <a:spLocks noChangeAspect="1" noChangeShapeType="1"/>
              </p:cNvSpPr>
              <p:nvPr/>
            </p:nvSpPr>
            <p:spPr bwMode="auto">
              <a:xfrm flipH="1">
                <a:off x="3780" y="2828"/>
                <a:ext cx="67" cy="6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8" name="Line 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12" y="3488"/>
                <a:ext cx="88" cy="3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9" name="Line 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26" y="3638"/>
                <a:ext cx="75" cy="5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0" name="Line 4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45" y="3334"/>
                <a:ext cx="94" cy="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1" name="Line 50"/>
              <p:cNvSpPr>
                <a:spLocks noChangeAspect="1" noChangeShapeType="1"/>
              </p:cNvSpPr>
              <p:nvPr/>
            </p:nvSpPr>
            <p:spPr bwMode="auto">
              <a:xfrm>
                <a:off x="2801" y="3009"/>
                <a:ext cx="86" cy="4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2" name="Line 51"/>
              <p:cNvSpPr>
                <a:spLocks noChangeAspect="1" noChangeShapeType="1"/>
              </p:cNvSpPr>
              <p:nvPr/>
            </p:nvSpPr>
            <p:spPr bwMode="auto">
              <a:xfrm>
                <a:off x="3326" y="2643"/>
                <a:ext cx="9" cy="9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3" name="Line 52"/>
              <p:cNvSpPr>
                <a:spLocks noChangeAspect="1" noChangeShapeType="1"/>
              </p:cNvSpPr>
              <p:nvPr/>
            </p:nvSpPr>
            <p:spPr bwMode="auto">
              <a:xfrm>
                <a:off x="3162" y="2681"/>
                <a:ext cx="34" cy="8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4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3085" y="3786"/>
                <a:ext cx="44" cy="8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5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3268" y="3840"/>
                <a:ext cx="18" cy="9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6" name="Line 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96" y="3810"/>
                <a:ext cx="35" cy="8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7" name="Line 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02" y="3754"/>
                <a:ext cx="54" cy="7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8" name="Line 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24" y="3642"/>
                <a:ext cx="73" cy="5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9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3891" y="3009"/>
                <a:ext cx="84" cy="4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0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3623" y="2701"/>
                <a:ext cx="41" cy="8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1" name="Line 60"/>
              <p:cNvSpPr>
                <a:spLocks noChangeAspect="1" noChangeShapeType="1"/>
              </p:cNvSpPr>
              <p:nvPr/>
            </p:nvSpPr>
            <p:spPr bwMode="auto">
              <a:xfrm>
                <a:off x="2895" y="2867"/>
                <a:ext cx="71" cy="6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2" name="Line 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52" y="3716"/>
                <a:ext cx="62" cy="7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3" name="Line 62"/>
              <p:cNvSpPr>
                <a:spLocks noChangeAspect="1" noChangeShapeType="1"/>
              </p:cNvSpPr>
              <p:nvPr/>
            </p:nvSpPr>
            <p:spPr bwMode="auto">
              <a:xfrm flipH="1">
                <a:off x="3829" y="2891"/>
                <a:ext cx="74" cy="5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4" name="Line 63"/>
              <p:cNvSpPr>
                <a:spLocks noChangeAspect="1" noChangeShapeType="1"/>
              </p:cNvSpPr>
              <p:nvPr/>
            </p:nvSpPr>
            <p:spPr bwMode="auto">
              <a:xfrm>
                <a:off x="2815" y="2983"/>
                <a:ext cx="83" cy="4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5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2753" y="3418"/>
                <a:ext cx="92" cy="2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6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2756" y="3428"/>
                <a:ext cx="92" cy="2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7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28" y="3736"/>
                <a:ext cx="57" cy="7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8" name="Line 67"/>
              <p:cNvSpPr>
                <a:spLocks noChangeAspect="1" noChangeShapeType="1"/>
              </p:cNvSpPr>
              <p:nvPr/>
            </p:nvSpPr>
            <p:spPr bwMode="auto">
              <a:xfrm flipH="1">
                <a:off x="3922" y="3104"/>
                <a:ext cx="91" cy="2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9" name="Line 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51" y="3846"/>
                <a:ext cx="11" cy="9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0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2747" y="3390"/>
                <a:ext cx="92" cy="1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1" name="Line 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39" y="3621"/>
                <a:ext cx="77" cy="5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2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2878" y="3641"/>
                <a:ext cx="74" cy="5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3" name="Line 72"/>
              <p:cNvSpPr>
                <a:spLocks noChangeAspect="1" noChangeShapeType="1"/>
              </p:cNvSpPr>
              <p:nvPr/>
            </p:nvSpPr>
            <p:spPr bwMode="auto">
              <a:xfrm>
                <a:off x="2739" y="3233"/>
                <a:ext cx="94" cy="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4" name="Line 73"/>
              <p:cNvSpPr>
                <a:spLocks noChangeAspect="1" noChangeShapeType="1"/>
              </p:cNvSpPr>
              <p:nvPr/>
            </p:nvSpPr>
            <p:spPr bwMode="auto">
              <a:xfrm>
                <a:off x="2822" y="2968"/>
                <a:ext cx="83" cy="4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5" name="Line 74"/>
              <p:cNvSpPr>
                <a:spLocks noChangeAspect="1" noChangeShapeType="1"/>
              </p:cNvSpPr>
              <p:nvPr/>
            </p:nvSpPr>
            <p:spPr bwMode="auto">
              <a:xfrm flipV="1">
                <a:off x="3218" y="3831"/>
                <a:ext cx="24" cy="9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6" name="Line 75"/>
              <p:cNvSpPr>
                <a:spLocks noChangeAspect="1" noChangeShapeType="1"/>
              </p:cNvSpPr>
              <p:nvPr/>
            </p:nvSpPr>
            <p:spPr bwMode="auto">
              <a:xfrm>
                <a:off x="2736" y="3291"/>
                <a:ext cx="95" cy="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7" name="Line 76"/>
              <p:cNvSpPr>
                <a:spLocks noChangeAspect="1" noChangeShapeType="1"/>
              </p:cNvSpPr>
              <p:nvPr/>
            </p:nvSpPr>
            <p:spPr bwMode="auto">
              <a:xfrm>
                <a:off x="2812" y="2986"/>
                <a:ext cx="84" cy="4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8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2833" y="3586"/>
                <a:ext cx="81" cy="5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9" name="Line 78"/>
              <p:cNvSpPr>
                <a:spLocks noChangeAspect="1" noChangeShapeType="1"/>
              </p:cNvSpPr>
              <p:nvPr/>
            </p:nvSpPr>
            <p:spPr bwMode="auto">
              <a:xfrm flipH="1">
                <a:off x="3901" y="3036"/>
                <a:ext cx="86" cy="3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0" name="Line 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21" y="3849"/>
                <a:ext cx="4" cy="9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1" name="Line 80"/>
              <p:cNvSpPr>
                <a:spLocks noChangeAspect="1" noChangeShapeType="1"/>
              </p:cNvSpPr>
              <p:nvPr/>
            </p:nvSpPr>
            <p:spPr bwMode="auto">
              <a:xfrm flipH="1">
                <a:off x="3906" y="3050"/>
                <a:ext cx="88" cy="3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2" name="Line 81"/>
              <p:cNvSpPr>
                <a:spLocks noChangeAspect="1" noChangeShapeType="1"/>
              </p:cNvSpPr>
              <p:nvPr/>
            </p:nvSpPr>
            <p:spPr bwMode="auto">
              <a:xfrm flipH="1">
                <a:off x="3892" y="3012"/>
                <a:ext cx="86" cy="4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3" name="Line 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19" y="3849"/>
                <a:ext cx="5" cy="9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4" name="Line 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67" y="3582"/>
                <a:ext cx="80" cy="4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5" name="Line 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21" y="3461"/>
                <a:ext cx="89" cy="2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6" name="Line 85"/>
              <p:cNvSpPr>
                <a:spLocks noChangeAspect="1" noChangeShapeType="1"/>
              </p:cNvSpPr>
              <p:nvPr/>
            </p:nvSpPr>
            <p:spPr bwMode="auto">
              <a:xfrm flipH="1">
                <a:off x="3725" y="2772"/>
                <a:ext cx="57" cy="7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7" name="Line 86"/>
              <p:cNvSpPr>
                <a:spLocks noChangeAspect="1" noChangeShapeType="1"/>
              </p:cNvSpPr>
              <p:nvPr/>
            </p:nvSpPr>
            <p:spPr bwMode="auto">
              <a:xfrm>
                <a:off x="3277" y="2649"/>
                <a:ext cx="15" cy="9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8" name="Line 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35" y="3408"/>
                <a:ext cx="92" cy="2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9" name="Line 88"/>
              <p:cNvSpPr>
                <a:spLocks noChangeAspect="1" noChangeShapeType="1"/>
              </p:cNvSpPr>
              <p:nvPr/>
            </p:nvSpPr>
            <p:spPr bwMode="auto">
              <a:xfrm>
                <a:off x="3359" y="2640"/>
                <a:ext cx="4" cy="9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0" name="Line 89"/>
              <p:cNvSpPr>
                <a:spLocks noChangeAspect="1" noChangeShapeType="1"/>
              </p:cNvSpPr>
              <p:nvPr/>
            </p:nvSpPr>
            <p:spPr bwMode="auto">
              <a:xfrm flipH="1">
                <a:off x="3910" y="3063"/>
                <a:ext cx="90" cy="3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1" name="Line 90"/>
              <p:cNvSpPr>
                <a:spLocks noChangeAspect="1" noChangeShapeType="1"/>
              </p:cNvSpPr>
              <p:nvPr/>
            </p:nvSpPr>
            <p:spPr bwMode="auto">
              <a:xfrm flipH="1">
                <a:off x="3531" y="2661"/>
                <a:ext cx="24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2" name="Line 91"/>
              <p:cNvSpPr>
                <a:spLocks noChangeAspect="1" noChangeShapeType="1"/>
              </p:cNvSpPr>
              <p:nvPr/>
            </p:nvSpPr>
            <p:spPr bwMode="auto">
              <a:xfrm flipH="1">
                <a:off x="3782" y="2829"/>
                <a:ext cx="66" cy="6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3" name="Line 92"/>
              <p:cNvSpPr>
                <a:spLocks noChangeAspect="1" noChangeShapeType="1"/>
              </p:cNvSpPr>
              <p:nvPr/>
            </p:nvSpPr>
            <p:spPr bwMode="auto">
              <a:xfrm flipH="1">
                <a:off x="3667" y="2728"/>
                <a:ext cx="47" cy="8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4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2981" y="3728"/>
                <a:ext cx="59" cy="7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5" name="Line 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88" y="3681"/>
                <a:ext cx="68" cy="6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6" name="Line 95"/>
              <p:cNvSpPr>
                <a:spLocks noChangeAspect="1" noChangeShapeType="1"/>
              </p:cNvSpPr>
              <p:nvPr/>
            </p:nvSpPr>
            <p:spPr bwMode="auto">
              <a:xfrm flipH="1">
                <a:off x="3864" y="2951"/>
                <a:ext cx="80" cy="4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7" name="Line 96"/>
              <p:cNvSpPr>
                <a:spLocks noChangeAspect="1" noChangeShapeType="1"/>
              </p:cNvSpPr>
              <p:nvPr/>
            </p:nvSpPr>
            <p:spPr bwMode="auto">
              <a:xfrm>
                <a:off x="2756" y="3134"/>
                <a:ext cx="92" cy="2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8" name="Line 97"/>
              <p:cNvSpPr>
                <a:spLocks noChangeAspect="1" noChangeShapeType="1"/>
              </p:cNvSpPr>
              <p:nvPr/>
            </p:nvSpPr>
            <p:spPr bwMode="auto">
              <a:xfrm>
                <a:off x="3217" y="2663"/>
                <a:ext cx="25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9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2951" y="3706"/>
                <a:ext cx="63" cy="7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0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2963" y="3715"/>
                <a:ext cx="62" cy="7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1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3389" y="3851"/>
                <a:ext cx="1" cy="9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2" name="Line 101"/>
              <p:cNvSpPr>
                <a:spLocks noChangeAspect="1" noChangeShapeType="1"/>
              </p:cNvSpPr>
              <p:nvPr/>
            </p:nvSpPr>
            <p:spPr bwMode="auto">
              <a:xfrm flipH="1">
                <a:off x="3912" y="3066"/>
                <a:ext cx="89" cy="3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3" name="Line 102"/>
              <p:cNvSpPr>
                <a:spLocks noChangeAspect="1" noChangeShapeType="1"/>
              </p:cNvSpPr>
              <p:nvPr/>
            </p:nvSpPr>
            <p:spPr bwMode="auto">
              <a:xfrm>
                <a:off x="3389" y="2640"/>
                <a:ext cx="1" cy="9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4" name="Line 103"/>
              <p:cNvSpPr>
                <a:spLocks noChangeAspect="1" noChangeShapeType="1"/>
              </p:cNvSpPr>
              <p:nvPr/>
            </p:nvSpPr>
            <p:spPr bwMode="auto">
              <a:xfrm flipV="1">
                <a:off x="3037" y="3762"/>
                <a:ext cx="51" cy="8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5" name="Line 104"/>
              <p:cNvSpPr>
                <a:spLocks noChangeAspect="1" noChangeShapeType="1"/>
              </p:cNvSpPr>
              <p:nvPr/>
            </p:nvSpPr>
            <p:spPr bwMode="auto">
              <a:xfrm flipV="1">
                <a:off x="2896" y="3659"/>
                <a:ext cx="71" cy="6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6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2919" y="3680"/>
                <a:ext cx="68" cy="6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7" name="Line 106"/>
              <p:cNvSpPr>
                <a:spLocks noChangeAspect="1" noChangeShapeType="1"/>
              </p:cNvSpPr>
              <p:nvPr/>
            </p:nvSpPr>
            <p:spPr bwMode="auto">
              <a:xfrm>
                <a:off x="2791" y="3032"/>
                <a:ext cx="87" cy="3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8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2917" y="3678"/>
                <a:ext cx="68" cy="6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9" name="Line 108"/>
              <p:cNvSpPr>
                <a:spLocks noChangeAspect="1" noChangeShapeType="1"/>
              </p:cNvSpPr>
              <p:nvPr/>
            </p:nvSpPr>
            <p:spPr bwMode="auto">
              <a:xfrm>
                <a:off x="2958" y="2802"/>
                <a:ext cx="62" cy="7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0" name="Line 109"/>
              <p:cNvSpPr>
                <a:spLocks noChangeAspect="1" noChangeShapeType="1"/>
              </p:cNvSpPr>
              <p:nvPr/>
            </p:nvSpPr>
            <p:spPr bwMode="auto">
              <a:xfrm flipV="1">
                <a:off x="3206" y="3828"/>
                <a:ext cx="26" cy="9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1" name="Line 1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89" y="3842"/>
                <a:ext cx="18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2" name="Line 1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18" y="3468"/>
                <a:ext cx="89" cy="3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3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2780" y="3492"/>
                <a:ext cx="88" cy="3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4" name="Line 113"/>
              <p:cNvSpPr>
                <a:spLocks noChangeAspect="1" noChangeShapeType="1"/>
              </p:cNvSpPr>
              <p:nvPr/>
            </p:nvSpPr>
            <p:spPr bwMode="auto">
              <a:xfrm flipH="1">
                <a:off x="3894" y="3015"/>
                <a:ext cx="86" cy="4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5" name="Line 1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24" y="3450"/>
                <a:ext cx="91" cy="2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6" name="Line 115"/>
              <p:cNvSpPr>
                <a:spLocks noChangeAspect="1" noChangeShapeType="1"/>
              </p:cNvSpPr>
              <p:nvPr/>
            </p:nvSpPr>
            <p:spPr bwMode="auto">
              <a:xfrm>
                <a:off x="2757" y="3128"/>
                <a:ext cx="92" cy="2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7" name="Line 116"/>
              <p:cNvSpPr>
                <a:spLocks noChangeAspect="1" noChangeShapeType="1"/>
              </p:cNvSpPr>
              <p:nvPr/>
            </p:nvSpPr>
            <p:spPr bwMode="auto">
              <a:xfrm>
                <a:off x="2939" y="2820"/>
                <a:ext cx="65" cy="6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8" name="Line 117"/>
              <p:cNvSpPr>
                <a:spLocks noChangeAspect="1" noChangeShapeType="1"/>
              </p:cNvSpPr>
              <p:nvPr/>
            </p:nvSpPr>
            <p:spPr bwMode="auto">
              <a:xfrm>
                <a:off x="2930" y="2829"/>
                <a:ext cx="66" cy="6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9" name="Line 1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02" y="3839"/>
                <a:ext cx="20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0" name="Line 1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39" y="3621"/>
                <a:ext cx="77" cy="5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1" name="Line 120"/>
              <p:cNvSpPr>
                <a:spLocks noChangeAspect="1" noChangeShapeType="1"/>
              </p:cNvSpPr>
              <p:nvPr/>
            </p:nvSpPr>
            <p:spPr bwMode="auto">
              <a:xfrm>
                <a:off x="2907" y="2853"/>
                <a:ext cx="69" cy="6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2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3864" y="2951"/>
                <a:ext cx="80" cy="4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3" name="Line 122"/>
              <p:cNvSpPr>
                <a:spLocks noChangeAspect="1" noChangeShapeType="1"/>
              </p:cNvSpPr>
              <p:nvPr/>
            </p:nvSpPr>
            <p:spPr bwMode="auto">
              <a:xfrm>
                <a:off x="2804" y="3001"/>
                <a:ext cx="85" cy="4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4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2818" y="3562"/>
                <a:ext cx="83" cy="4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5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2884" y="3645"/>
                <a:ext cx="73" cy="6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6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3129" y="3804"/>
                <a:ext cx="38" cy="8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7" name="Line 126"/>
              <p:cNvSpPr>
                <a:spLocks noChangeAspect="1" noChangeShapeType="1"/>
              </p:cNvSpPr>
              <p:nvPr/>
            </p:nvSpPr>
            <p:spPr bwMode="auto">
              <a:xfrm flipH="1">
                <a:off x="3919" y="3090"/>
                <a:ext cx="90" cy="3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8" name="Line 127"/>
              <p:cNvSpPr>
                <a:spLocks noChangeAspect="1" noChangeShapeType="1"/>
              </p:cNvSpPr>
              <p:nvPr/>
            </p:nvSpPr>
            <p:spPr bwMode="auto">
              <a:xfrm>
                <a:off x="2898" y="2864"/>
                <a:ext cx="71" cy="6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9" name="Line 128"/>
              <p:cNvSpPr>
                <a:spLocks noChangeAspect="1" noChangeShapeType="1"/>
              </p:cNvSpPr>
              <p:nvPr/>
            </p:nvSpPr>
            <p:spPr bwMode="auto">
              <a:xfrm flipH="1">
                <a:off x="3737" y="2782"/>
                <a:ext cx="59" cy="7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0" name="Line 129"/>
              <p:cNvSpPr>
                <a:spLocks noChangeAspect="1" noChangeShapeType="1"/>
              </p:cNvSpPr>
              <p:nvPr/>
            </p:nvSpPr>
            <p:spPr bwMode="auto">
              <a:xfrm>
                <a:off x="3203" y="2667"/>
                <a:ext cx="27" cy="9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1" name="Line 1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23" y="3739"/>
                <a:ext cx="56" cy="7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2" name="Line 131"/>
              <p:cNvSpPr>
                <a:spLocks noChangeAspect="1" noChangeShapeType="1"/>
              </p:cNvSpPr>
              <p:nvPr/>
            </p:nvSpPr>
            <p:spPr bwMode="auto">
              <a:xfrm>
                <a:off x="2806" y="3001"/>
                <a:ext cx="84" cy="4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3" name="Line 132"/>
              <p:cNvSpPr>
                <a:spLocks noChangeAspect="1" noChangeShapeType="1"/>
              </p:cNvSpPr>
              <p:nvPr/>
            </p:nvSpPr>
            <p:spPr bwMode="auto">
              <a:xfrm>
                <a:off x="2884" y="2879"/>
                <a:ext cx="73" cy="6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4" name="Line 1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34" y="3793"/>
                <a:ext cx="41" cy="8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5" name="Line 134"/>
              <p:cNvSpPr>
                <a:spLocks noChangeAspect="1" noChangeShapeType="1"/>
              </p:cNvSpPr>
              <p:nvPr/>
            </p:nvSpPr>
            <p:spPr bwMode="auto">
              <a:xfrm>
                <a:off x="2744" y="3196"/>
                <a:ext cx="93" cy="1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6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3209" y="3830"/>
                <a:ext cx="27" cy="9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7" name="Line 136"/>
              <p:cNvSpPr>
                <a:spLocks noChangeAspect="1" noChangeShapeType="1"/>
              </p:cNvSpPr>
              <p:nvPr/>
            </p:nvSpPr>
            <p:spPr bwMode="auto">
              <a:xfrm flipV="1">
                <a:off x="2917" y="3678"/>
                <a:ext cx="70" cy="6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8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2996" y="3737"/>
                <a:ext cx="56" cy="7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9" name="Line 1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68" y="3701"/>
                <a:ext cx="64" cy="7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0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3478" y="2649"/>
                <a:ext cx="15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1" name="Line 1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23" y="3642"/>
                <a:ext cx="74" cy="6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2" name="Line 141"/>
              <p:cNvSpPr>
                <a:spLocks noChangeAspect="1" noChangeShapeType="1"/>
              </p:cNvSpPr>
              <p:nvPr/>
            </p:nvSpPr>
            <p:spPr bwMode="auto">
              <a:xfrm>
                <a:off x="3203" y="2667"/>
                <a:ext cx="26" cy="9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3" name="Line 1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18" y="3467"/>
                <a:ext cx="91" cy="2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4" name="Line 143"/>
              <p:cNvSpPr>
                <a:spLocks noChangeAspect="1" noChangeShapeType="1"/>
              </p:cNvSpPr>
              <p:nvPr/>
            </p:nvSpPr>
            <p:spPr bwMode="auto">
              <a:xfrm>
                <a:off x="2780" y="3057"/>
                <a:ext cx="89" cy="3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5" name="Line 144"/>
              <p:cNvSpPr>
                <a:spLocks noChangeAspect="1" noChangeShapeType="1"/>
              </p:cNvSpPr>
              <p:nvPr/>
            </p:nvSpPr>
            <p:spPr bwMode="auto">
              <a:xfrm flipH="1">
                <a:off x="3652" y="2717"/>
                <a:ext cx="45" cy="8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6" name="Line 145"/>
              <p:cNvSpPr>
                <a:spLocks noChangeAspect="1" noChangeShapeType="1"/>
              </p:cNvSpPr>
              <p:nvPr/>
            </p:nvSpPr>
            <p:spPr bwMode="auto">
              <a:xfrm>
                <a:off x="2741" y="3214"/>
                <a:ext cx="93" cy="1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7" name="Line 146"/>
              <p:cNvSpPr>
                <a:spLocks noChangeAspect="1" noChangeShapeType="1"/>
              </p:cNvSpPr>
              <p:nvPr/>
            </p:nvSpPr>
            <p:spPr bwMode="auto">
              <a:xfrm flipV="1">
                <a:off x="2975" y="3724"/>
                <a:ext cx="59" cy="7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8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3108" y="3796"/>
                <a:ext cx="41" cy="8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9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3466" y="2646"/>
                <a:ext cx="14" cy="9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0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2739" y="3352"/>
                <a:ext cx="95" cy="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1" name="Line 150"/>
              <p:cNvSpPr>
                <a:spLocks noChangeAspect="1" noChangeShapeType="1"/>
              </p:cNvSpPr>
              <p:nvPr/>
            </p:nvSpPr>
            <p:spPr bwMode="auto">
              <a:xfrm flipV="1">
                <a:off x="2750" y="3403"/>
                <a:ext cx="92" cy="1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2" name="Line 151"/>
              <p:cNvSpPr>
                <a:spLocks noChangeAspect="1" noChangeShapeType="1"/>
              </p:cNvSpPr>
              <p:nvPr/>
            </p:nvSpPr>
            <p:spPr bwMode="auto">
              <a:xfrm>
                <a:off x="2877" y="2889"/>
                <a:ext cx="74" cy="5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3" name="Line 152"/>
              <p:cNvSpPr>
                <a:spLocks noChangeAspect="1" noChangeShapeType="1"/>
              </p:cNvSpPr>
              <p:nvPr/>
            </p:nvSpPr>
            <p:spPr bwMode="auto">
              <a:xfrm flipH="1">
                <a:off x="3929" y="3131"/>
                <a:ext cx="92" cy="2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4" name="Line 1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46" y="3828"/>
                <a:ext cx="27" cy="9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5" name="Line 1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20" y="3834"/>
                <a:ext cx="23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6" name="Line 155"/>
              <p:cNvSpPr>
                <a:spLocks noChangeAspect="1" noChangeShapeType="1"/>
              </p:cNvSpPr>
              <p:nvPr/>
            </p:nvSpPr>
            <p:spPr bwMode="auto">
              <a:xfrm>
                <a:off x="2795" y="3022"/>
                <a:ext cx="86" cy="4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7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3232" y="3834"/>
                <a:ext cx="22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8" name="Line 1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27" y="3833"/>
                <a:ext cx="24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9" name="Line 1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39" y="3830"/>
                <a:ext cx="24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0" name="Line 1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39" y="3830"/>
                <a:ext cx="25" cy="9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1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3387" y="3851"/>
                <a:ext cx="1" cy="9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2" name="Line 161"/>
              <p:cNvSpPr>
                <a:spLocks noChangeAspect="1" noChangeShapeType="1"/>
              </p:cNvSpPr>
              <p:nvPr/>
            </p:nvSpPr>
            <p:spPr bwMode="auto">
              <a:xfrm>
                <a:off x="3303" y="2646"/>
                <a:ext cx="13" cy="9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3" name="Line 1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05" y="3807"/>
                <a:ext cx="36" cy="8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4" name="Line 1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11" y="3804"/>
                <a:ext cx="38" cy="8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5" name="Line 1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05" y="3807"/>
                <a:ext cx="36" cy="8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6" name="Line 1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04" y="3807"/>
                <a:ext cx="37" cy="8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7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2889" y="3651"/>
                <a:ext cx="72" cy="6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8" name="Line 167"/>
              <p:cNvSpPr>
                <a:spLocks noChangeAspect="1" noChangeShapeType="1"/>
              </p:cNvSpPr>
              <p:nvPr/>
            </p:nvSpPr>
            <p:spPr bwMode="auto">
              <a:xfrm flipH="1">
                <a:off x="3947" y="3287"/>
                <a:ext cx="93" cy="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9" name="Line 168"/>
              <p:cNvSpPr>
                <a:spLocks noChangeAspect="1" noChangeShapeType="1"/>
              </p:cNvSpPr>
              <p:nvPr/>
            </p:nvSpPr>
            <p:spPr bwMode="auto">
              <a:xfrm flipH="1">
                <a:off x="3703" y="2755"/>
                <a:ext cx="55" cy="7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0" name="Line 169"/>
              <p:cNvSpPr>
                <a:spLocks noChangeAspect="1" noChangeShapeType="1"/>
              </p:cNvSpPr>
              <p:nvPr/>
            </p:nvSpPr>
            <p:spPr bwMode="auto">
              <a:xfrm>
                <a:off x="3375" y="2640"/>
                <a:ext cx="2" cy="9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1" name="Line 170"/>
              <p:cNvSpPr>
                <a:spLocks noChangeAspect="1" noChangeShapeType="1"/>
              </p:cNvSpPr>
              <p:nvPr/>
            </p:nvSpPr>
            <p:spPr bwMode="auto">
              <a:xfrm flipH="1">
                <a:off x="3947" y="3288"/>
                <a:ext cx="93" cy="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2" name="Line 171"/>
              <p:cNvSpPr>
                <a:spLocks noChangeAspect="1" noChangeShapeType="1"/>
              </p:cNvSpPr>
              <p:nvPr/>
            </p:nvSpPr>
            <p:spPr bwMode="auto">
              <a:xfrm flipH="1">
                <a:off x="3448" y="2645"/>
                <a:ext cx="11" cy="9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3" name="Line 172"/>
              <p:cNvSpPr>
                <a:spLocks noChangeAspect="1" noChangeShapeType="1"/>
              </p:cNvSpPr>
              <p:nvPr/>
            </p:nvSpPr>
            <p:spPr bwMode="auto">
              <a:xfrm flipH="1">
                <a:off x="3891" y="3007"/>
                <a:ext cx="84" cy="4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4" name="Line 173"/>
              <p:cNvSpPr>
                <a:spLocks noChangeAspect="1" noChangeShapeType="1"/>
              </p:cNvSpPr>
              <p:nvPr/>
            </p:nvSpPr>
            <p:spPr bwMode="auto">
              <a:xfrm flipH="1">
                <a:off x="3947" y="3293"/>
                <a:ext cx="93" cy="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5" name="Line 1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50" y="3716"/>
                <a:ext cx="62" cy="7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6" name="Line 175"/>
              <p:cNvSpPr>
                <a:spLocks noChangeAspect="1" noChangeShapeType="1"/>
              </p:cNvSpPr>
              <p:nvPr/>
            </p:nvSpPr>
            <p:spPr bwMode="auto">
              <a:xfrm>
                <a:off x="2886" y="2877"/>
                <a:ext cx="72" cy="6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7" name="Line 176"/>
              <p:cNvSpPr>
                <a:spLocks noChangeAspect="1" noChangeShapeType="1"/>
              </p:cNvSpPr>
              <p:nvPr/>
            </p:nvSpPr>
            <p:spPr bwMode="auto">
              <a:xfrm flipH="1">
                <a:off x="3842" y="2914"/>
                <a:ext cx="77" cy="5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8" name="Line 177"/>
              <p:cNvSpPr>
                <a:spLocks noChangeAspect="1" noChangeShapeType="1"/>
              </p:cNvSpPr>
              <p:nvPr/>
            </p:nvSpPr>
            <p:spPr bwMode="auto">
              <a:xfrm flipH="1">
                <a:off x="3708" y="2758"/>
                <a:ext cx="53" cy="7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9" name="Line 178"/>
              <p:cNvSpPr>
                <a:spLocks noChangeAspect="1" noChangeShapeType="1"/>
              </p:cNvSpPr>
              <p:nvPr/>
            </p:nvSpPr>
            <p:spPr bwMode="auto">
              <a:xfrm>
                <a:off x="2739" y="3234"/>
                <a:ext cx="94" cy="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0" name="Line 179"/>
              <p:cNvSpPr>
                <a:spLocks noChangeAspect="1" noChangeShapeType="1"/>
              </p:cNvSpPr>
              <p:nvPr/>
            </p:nvSpPr>
            <p:spPr bwMode="auto">
              <a:xfrm flipH="1">
                <a:off x="3888" y="3001"/>
                <a:ext cx="84" cy="4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1" name="Line 180"/>
              <p:cNvSpPr>
                <a:spLocks noChangeAspect="1" noChangeShapeType="1"/>
              </p:cNvSpPr>
              <p:nvPr/>
            </p:nvSpPr>
            <p:spPr bwMode="auto">
              <a:xfrm flipH="1">
                <a:off x="3708" y="2758"/>
                <a:ext cx="54" cy="7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2" name="Line 1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22" y="3799"/>
                <a:ext cx="39" cy="8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3" name="Line 182"/>
              <p:cNvSpPr>
                <a:spLocks noChangeAspect="1" noChangeShapeType="1"/>
              </p:cNvSpPr>
              <p:nvPr/>
            </p:nvSpPr>
            <p:spPr bwMode="auto">
              <a:xfrm>
                <a:off x="2819" y="2976"/>
                <a:ext cx="82" cy="4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4" name="Line 183"/>
              <p:cNvSpPr>
                <a:spLocks noChangeAspect="1" noChangeShapeType="1"/>
              </p:cNvSpPr>
              <p:nvPr/>
            </p:nvSpPr>
            <p:spPr bwMode="auto">
              <a:xfrm>
                <a:off x="2866" y="2903"/>
                <a:ext cx="76" cy="5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5" name="Line 184"/>
              <p:cNvSpPr>
                <a:spLocks noChangeAspect="1" noChangeShapeType="1"/>
              </p:cNvSpPr>
              <p:nvPr/>
            </p:nvSpPr>
            <p:spPr bwMode="auto">
              <a:xfrm>
                <a:off x="2869" y="2899"/>
                <a:ext cx="76" cy="5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6" name="Line 1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57" y="3825"/>
                <a:ext cx="28" cy="8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7" name="Line 1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78" y="3817"/>
                <a:ext cx="32" cy="9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8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2930" y="3689"/>
                <a:ext cx="66" cy="6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9" name="Line 188"/>
              <p:cNvSpPr>
                <a:spLocks noChangeAspect="1" noChangeShapeType="1"/>
              </p:cNvSpPr>
              <p:nvPr/>
            </p:nvSpPr>
            <p:spPr bwMode="auto">
              <a:xfrm flipV="1">
                <a:off x="2967" y="3719"/>
                <a:ext cx="61" cy="7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0" name="Line 1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18" y="3648"/>
                <a:ext cx="74" cy="5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1" name="Line 190"/>
              <p:cNvSpPr>
                <a:spLocks noChangeAspect="1" noChangeShapeType="1"/>
              </p:cNvSpPr>
              <p:nvPr/>
            </p:nvSpPr>
            <p:spPr bwMode="auto">
              <a:xfrm>
                <a:off x="2742" y="3204"/>
                <a:ext cx="94" cy="1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2" name="Line 191"/>
              <p:cNvSpPr>
                <a:spLocks noChangeAspect="1" noChangeShapeType="1"/>
              </p:cNvSpPr>
              <p:nvPr/>
            </p:nvSpPr>
            <p:spPr bwMode="auto">
              <a:xfrm>
                <a:off x="2851" y="2924"/>
                <a:ext cx="77" cy="5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3" name="Line 192"/>
              <p:cNvSpPr>
                <a:spLocks noChangeAspect="1" noChangeShapeType="1"/>
              </p:cNvSpPr>
              <p:nvPr/>
            </p:nvSpPr>
            <p:spPr bwMode="auto">
              <a:xfrm flipV="1">
                <a:off x="3333" y="3848"/>
                <a:ext cx="8" cy="9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4" name="Line 193"/>
              <p:cNvSpPr>
                <a:spLocks noChangeAspect="1" noChangeShapeType="1"/>
              </p:cNvSpPr>
              <p:nvPr/>
            </p:nvSpPr>
            <p:spPr bwMode="auto">
              <a:xfrm>
                <a:off x="2791" y="3032"/>
                <a:ext cx="86" cy="3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5" name="Line 194"/>
              <p:cNvSpPr>
                <a:spLocks noChangeAspect="1" noChangeShapeType="1"/>
              </p:cNvSpPr>
              <p:nvPr/>
            </p:nvSpPr>
            <p:spPr bwMode="auto">
              <a:xfrm flipV="1">
                <a:off x="2957" y="3710"/>
                <a:ext cx="62" cy="7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6" name="Line 195"/>
              <p:cNvSpPr>
                <a:spLocks noChangeAspect="1" noChangeShapeType="1"/>
              </p:cNvSpPr>
              <p:nvPr/>
            </p:nvSpPr>
            <p:spPr bwMode="auto">
              <a:xfrm>
                <a:off x="3028" y="2749"/>
                <a:ext cx="51" cy="7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7" name="Line 196"/>
              <p:cNvSpPr>
                <a:spLocks noChangeAspect="1" noChangeShapeType="1"/>
              </p:cNvSpPr>
              <p:nvPr/>
            </p:nvSpPr>
            <p:spPr bwMode="auto">
              <a:xfrm flipH="1">
                <a:off x="3870" y="2964"/>
                <a:ext cx="81" cy="4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8" name="Line 197"/>
              <p:cNvSpPr>
                <a:spLocks noChangeAspect="1" noChangeShapeType="1"/>
              </p:cNvSpPr>
              <p:nvPr/>
            </p:nvSpPr>
            <p:spPr bwMode="auto">
              <a:xfrm flipH="1">
                <a:off x="3486" y="2651"/>
                <a:ext cx="16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9" name="Line 1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26" y="3441"/>
                <a:ext cx="92" cy="2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0" name="Line 199"/>
              <p:cNvSpPr>
                <a:spLocks noChangeAspect="1" noChangeShapeType="1"/>
              </p:cNvSpPr>
              <p:nvPr/>
            </p:nvSpPr>
            <p:spPr bwMode="auto">
              <a:xfrm flipH="1">
                <a:off x="3718" y="2767"/>
                <a:ext cx="56" cy="7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1" name="Line 2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69" y="3775"/>
                <a:ext cx="48" cy="8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2" name="Line 201"/>
              <p:cNvSpPr>
                <a:spLocks noChangeAspect="1" noChangeShapeType="1"/>
              </p:cNvSpPr>
              <p:nvPr/>
            </p:nvSpPr>
            <p:spPr bwMode="auto">
              <a:xfrm flipV="1">
                <a:off x="2849" y="3606"/>
                <a:ext cx="78" cy="5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3" name="Line 202"/>
              <p:cNvSpPr>
                <a:spLocks noChangeAspect="1" noChangeShapeType="1"/>
              </p:cNvSpPr>
              <p:nvPr/>
            </p:nvSpPr>
            <p:spPr bwMode="auto">
              <a:xfrm>
                <a:off x="3336" y="2642"/>
                <a:ext cx="8" cy="9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4" name="Line 203"/>
              <p:cNvSpPr>
                <a:spLocks noChangeAspect="1" noChangeShapeType="1"/>
              </p:cNvSpPr>
              <p:nvPr/>
            </p:nvSpPr>
            <p:spPr bwMode="auto">
              <a:xfrm>
                <a:off x="2804" y="3004"/>
                <a:ext cx="85" cy="4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5" name="Line 204"/>
              <p:cNvSpPr>
                <a:spLocks noChangeAspect="1" noChangeShapeType="1"/>
              </p:cNvSpPr>
              <p:nvPr/>
            </p:nvSpPr>
            <p:spPr bwMode="auto">
              <a:xfrm flipV="1">
                <a:off x="2763" y="3450"/>
                <a:ext cx="91" cy="2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6" name="Line 205"/>
              <p:cNvSpPr>
                <a:spLocks noChangeAspect="1" noChangeShapeType="1"/>
              </p:cNvSpPr>
              <p:nvPr/>
            </p:nvSpPr>
            <p:spPr bwMode="auto">
              <a:xfrm flipH="1">
                <a:off x="3650" y="2717"/>
                <a:ext cx="44" cy="8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7" name="Line 2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98" y="3840"/>
                <a:ext cx="19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8" name="Line 207"/>
              <p:cNvSpPr>
                <a:spLocks noChangeAspect="1" noChangeShapeType="1"/>
              </p:cNvSpPr>
              <p:nvPr/>
            </p:nvSpPr>
            <p:spPr bwMode="auto">
              <a:xfrm>
                <a:off x="3259" y="2654"/>
                <a:ext cx="18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9" name="Line 208"/>
              <p:cNvSpPr>
                <a:spLocks noChangeAspect="1" noChangeShapeType="1"/>
              </p:cNvSpPr>
              <p:nvPr/>
            </p:nvSpPr>
            <p:spPr bwMode="auto">
              <a:xfrm>
                <a:off x="2736" y="3269"/>
                <a:ext cx="95" cy="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0" name="Line 209"/>
              <p:cNvSpPr>
                <a:spLocks noChangeAspect="1" noChangeShapeType="1"/>
              </p:cNvSpPr>
              <p:nvPr/>
            </p:nvSpPr>
            <p:spPr bwMode="auto">
              <a:xfrm flipV="1">
                <a:off x="2807" y="3545"/>
                <a:ext cx="85" cy="4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1" name="Line 210"/>
              <p:cNvSpPr>
                <a:spLocks noChangeAspect="1" noChangeShapeType="1"/>
              </p:cNvSpPr>
              <p:nvPr/>
            </p:nvSpPr>
            <p:spPr bwMode="auto">
              <a:xfrm flipV="1">
                <a:off x="2877" y="3638"/>
                <a:ext cx="74" cy="5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2" name="Line 2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98" y="3520"/>
                <a:ext cx="86" cy="3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3" name="Line 2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00" y="3515"/>
                <a:ext cx="87" cy="3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4" name="Line 213"/>
              <p:cNvSpPr>
                <a:spLocks noChangeAspect="1" noChangeShapeType="1"/>
              </p:cNvSpPr>
              <p:nvPr/>
            </p:nvSpPr>
            <p:spPr bwMode="auto">
              <a:xfrm>
                <a:off x="2775" y="3069"/>
                <a:ext cx="90" cy="3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5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2886" y="3648"/>
                <a:ext cx="72" cy="6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6" name="Line 215"/>
              <p:cNvSpPr>
                <a:spLocks noChangeAspect="1" noChangeShapeType="1"/>
              </p:cNvSpPr>
              <p:nvPr/>
            </p:nvSpPr>
            <p:spPr bwMode="auto">
              <a:xfrm>
                <a:off x="2987" y="2779"/>
                <a:ext cx="57" cy="7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7" name="Line 2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41" y="3619"/>
                <a:ext cx="77" cy="5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8" name="Line 217"/>
              <p:cNvSpPr>
                <a:spLocks noChangeAspect="1" noChangeShapeType="1"/>
              </p:cNvSpPr>
              <p:nvPr/>
            </p:nvSpPr>
            <p:spPr bwMode="auto">
              <a:xfrm flipH="1">
                <a:off x="3741" y="2787"/>
                <a:ext cx="61" cy="7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9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2972" y="3722"/>
                <a:ext cx="60" cy="7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0" name="Line 219"/>
              <p:cNvSpPr>
                <a:spLocks noChangeAspect="1" noChangeShapeType="1"/>
              </p:cNvSpPr>
              <p:nvPr/>
            </p:nvSpPr>
            <p:spPr bwMode="auto">
              <a:xfrm flipH="1">
                <a:off x="3514" y="2657"/>
                <a:ext cx="22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1" name="Line 220"/>
              <p:cNvSpPr>
                <a:spLocks noChangeAspect="1" noChangeShapeType="1"/>
              </p:cNvSpPr>
              <p:nvPr/>
            </p:nvSpPr>
            <p:spPr bwMode="auto">
              <a:xfrm>
                <a:off x="2860" y="2911"/>
                <a:ext cx="76" cy="5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2" name="Line 221"/>
              <p:cNvSpPr>
                <a:spLocks noChangeAspect="1" noChangeShapeType="1"/>
              </p:cNvSpPr>
              <p:nvPr/>
            </p:nvSpPr>
            <p:spPr bwMode="auto">
              <a:xfrm>
                <a:off x="2859" y="2912"/>
                <a:ext cx="77" cy="5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3" name="Line 222"/>
              <p:cNvSpPr>
                <a:spLocks noChangeAspect="1" noChangeShapeType="1"/>
              </p:cNvSpPr>
              <p:nvPr/>
            </p:nvSpPr>
            <p:spPr bwMode="auto">
              <a:xfrm>
                <a:off x="2739" y="3230"/>
                <a:ext cx="94" cy="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4" name="Line 223"/>
              <p:cNvSpPr>
                <a:spLocks noChangeAspect="1" noChangeShapeType="1"/>
              </p:cNvSpPr>
              <p:nvPr/>
            </p:nvSpPr>
            <p:spPr bwMode="auto">
              <a:xfrm flipV="1">
                <a:off x="3046" y="3768"/>
                <a:ext cx="50" cy="8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5" name="Line 224"/>
              <p:cNvSpPr>
                <a:spLocks noChangeAspect="1" noChangeShapeType="1"/>
              </p:cNvSpPr>
              <p:nvPr/>
            </p:nvSpPr>
            <p:spPr bwMode="auto">
              <a:xfrm flipV="1">
                <a:off x="2963" y="3715"/>
                <a:ext cx="62" cy="7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6" name="Line 225"/>
              <p:cNvSpPr>
                <a:spLocks noChangeAspect="1" noChangeShapeType="1"/>
              </p:cNvSpPr>
              <p:nvPr/>
            </p:nvSpPr>
            <p:spPr bwMode="auto">
              <a:xfrm flipH="1">
                <a:off x="3687" y="2741"/>
                <a:ext cx="51" cy="8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7" name="Line 2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55" y="3846"/>
                <a:ext cx="13" cy="9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8" name="Line 227"/>
              <p:cNvSpPr>
                <a:spLocks noChangeAspect="1" noChangeShapeType="1"/>
              </p:cNvSpPr>
              <p:nvPr/>
            </p:nvSpPr>
            <p:spPr bwMode="auto">
              <a:xfrm flipH="1">
                <a:off x="3430" y="2642"/>
                <a:ext cx="7" cy="9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9" name="Line 228"/>
              <p:cNvSpPr>
                <a:spLocks noChangeAspect="1" noChangeShapeType="1"/>
              </p:cNvSpPr>
              <p:nvPr/>
            </p:nvSpPr>
            <p:spPr bwMode="auto">
              <a:xfrm>
                <a:off x="2794" y="3025"/>
                <a:ext cx="86" cy="4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0" name="Line 229"/>
              <p:cNvSpPr>
                <a:spLocks noChangeAspect="1" noChangeShapeType="1"/>
              </p:cNvSpPr>
              <p:nvPr/>
            </p:nvSpPr>
            <p:spPr bwMode="auto">
              <a:xfrm>
                <a:off x="3223" y="2661"/>
                <a:ext cx="24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1" name="Line 230"/>
              <p:cNvSpPr>
                <a:spLocks noChangeAspect="1" noChangeShapeType="1"/>
              </p:cNvSpPr>
              <p:nvPr/>
            </p:nvSpPr>
            <p:spPr bwMode="auto">
              <a:xfrm>
                <a:off x="3206" y="2666"/>
                <a:ext cx="26" cy="9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2" name="Line 231"/>
              <p:cNvSpPr>
                <a:spLocks noChangeAspect="1" noChangeShapeType="1"/>
              </p:cNvSpPr>
              <p:nvPr/>
            </p:nvSpPr>
            <p:spPr bwMode="auto">
              <a:xfrm flipV="1">
                <a:off x="2741" y="3361"/>
                <a:ext cx="93" cy="1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3" name="Line 232"/>
              <p:cNvSpPr>
                <a:spLocks noChangeAspect="1" noChangeShapeType="1"/>
              </p:cNvSpPr>
              <p:nvPr/>
            </p:nvSpPr>
            <p:spPr bwMode="auto">
              <a:xfrm flipV="1">
                <a:off x="2784" y="3503"/>
                <a:ext cx="88" cy="3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4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2860" y="3619"/>
                <a:ext cx="76" cy="5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5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2860" y="3619"/>
                <a:ext cx="77" cy="5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6" name="Line 2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62" y="3586"/>
                <a:ext cx="82" cy="5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7" name="Line 236"/>
              <p:cNvSpPr>
                <a:spLocks noChangeAspect="1" noChangeShapeType="1"/>
              </p:cNvSpPr>
              <p:nvPr/>
            </p:nvSpPr>
            <p:spPr bwMode="auto">
              <a:xfrm flipH="1">
                <a:off x="3907" y="3053"/>
                <a:ext cx="88" cy="3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8" name="Line 237"/>
              <p:cNvSpPr>
                <a:spLocks noChangeAspect="1" noChangeShapeType="1"/>
              </p:cNvSpPr>
              <p:nvPr/>
            </p:nvSpPr>
            <p:spPr bwMode="auto">
              <a:xfrm flipH="1">
                <a:off x="3814" y="2871"/>
                <a:ext cx="72" cy="6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9" name="Line 238"/>
              <p:cNvSpPr>
                <a:spLocks noChangeAspect="1" noChangeShapeType="1"/>
              </p:cNvSpPr>
              <p:nvPr/>
            </p:nvSpPr>
            <p:spPr bwMode="auto">
              <a:xfrm flipH="1">
                <a:off x="3531" y="2661"/>
                <a:ext cx="24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0" name="Line 239"/>
              <p:cNvSpPr>
                <a:spLocks noChangeAspect="1" noChangeShapeType="1"/>
              </p:cNvSpPr>
              <p:nvPr/>
            </p:nvSpPr>
            <p:spPr bwMode="auto">
              <a:xfrm>
                <a:off x="2762" y="3113"/>
                <a:ext cx="90" cy="2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1" name="Line 2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68" y="3845"/>
                <a:ext cx="13" cy="9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2" name="Line 241"/>
              <p:cNvSpPr>
                <a:spLocks noChangeAspect="1" noChangeShapeType="1"/>
              </p:cNvSpPr>
              <p:nvPr/>
            </p:nvSpPr>
            <p:spPr bwMode="auto">
              <a:xfrm flipH="1">
                <a:off x="3861" y="2945"/>
                <a:ext cx="80" cy="5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3" name="Line 242"/>
              <p:cNvSpPr>
                <a:spLocks noChangeAspect="1" noChangeShapeType="1"/>
              </p:cNvSpPr>
              <p:nvPr/>
            </p:nvSpPr>
            <p:spPr bwMode="auto">
              <a:xfrm>
                <a:off x="2904" y="2856"/>
                <a:ext cx="69" cy="6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4" name="Line 243"/>
              <p:cNvSpPr>
                <a:spLocks noChangeAspect="1" noChangeShapeType="1"/>
              </p:cNvSpPr>
              <p:nvPr/>
            </p:nvSpPr>
            <p:spPr bwMode="auto">
              <a:xfrm flipH="1">
                <a:off x="3947" y="3285"/>
                <a:ext cx="93" cy="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5" name="Line 244"/>
              <p:cNvSpPr>
                <a:spLocks noChangeAspect="1" noChangeShapeType="1"/>
              </p:cNvSpPr>
              <p:nvPr/>
            </p:nvSpPr>
            <p:spPr bwMode="auto">
              <a:xfrm flipV="1">
                <a:off x="2762" y="3447"/>
                <a:ext cx="90" cy="2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6" name="Line 2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55" y="3715"/>
                <a:ext cx="62" cy="7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7" name="Line 246"/>
              <p:cNvSpPr>
                <a:spLocks noChangeAspect="1" noChangeShapeType="1"/>
              </p:cNvSpPr>
              <p:nvPr/>
            </p:nvSpPr>
            <p:spPr bwMode="auto">
              <a:xfrm>
                <a:off x="3301" y="2646"/>
                <a:ext cx="12" cy="9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8" name="Line 247"/>
              <p:cNvSpPr>
                <a:spLocks noChangeAspect="1" noChangeShapeType="1"/>
              </p:cNvSpPr>
              <p:nvPr/>
            </p:nvSpPr>
            <p:spPr bwMode="auto">
              <a:xfrm>
                <a:off x="3203" y="2667"/>
                <a:ext cx="27" cy="9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9" name="Line 248"/>
              <p:cNvSpPr>
                <a:spLocks noChangeAspect="1" noChangeShapeType="1"/>
              </p:cNvSpPr>
              <p:nvPr/>
            </p:nvSpPr>
            <p:spPr bwMode="auto">
              <a:xfrm>
                <a:off x="2742" y="3199"/>
                <a:ext cx="94" cy="1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0" name="Line 249"/>
              <p:cNvSpPr>
                <a:spLocks noChangeAspect="1" noChangeShapeType="1"/>
              </p:cNvSpPr>
              <p:nvPr/>
            </p:nvSpPr>
            <p:spPr bwMode="auto">
              <a:xfrm flipV="1">
                <a:off x="2765" y="3458"/>
                <a:ext cx="91" cy="2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1" name="Line 250"/>
              <p:cNvSpPr>
                <a:spLocks noChangeAspect="1" noChangeShapeType="1"/>
              </p:cNvSpPr>
              <p:nvPr/>
            </p:nvSpPr>
            <p:spPr bwMode="auto">
              <a:xfrm flipV="1">
                <a:off x="2791" y="3517"/>
                <a:ext cx="87" cy="3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2" name="Line 251"/>
              <p:cNvSpPr>
                <a:spLocks noChangeAspect="1" noChangeShapeType="1"/>
              </p:cNvSpPr>
              <p:nvPr/>
            </p:nvSpPr>
            <p:spPr bwMode="auto">
              <a:xfrm flipV="1">
                <a:off x="2821" y="3567"/>
                <a:ext cx="83" cy="4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3" name="Line 252"/>
              <p:cNvSpPr>
                <a:spLocks noChangeAspect="1" noChangeShapeType="1"/>
              </p:cNvSpPr>
              <p:nvPr/>
            </p:nvSpPr>
            <p:spPr bwMode="auto">
              <a:xfrm flipV="1">
                <a:off x="2992" y="3734"/>
                <a:ext cx="57" cy="7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4" name="Line 253"/>
              <p:cNvSpPr>
                <a:spLocks noChangeAspect="1" noChangeShapeType="1"/>
              </p:cNvSpPr>
              <p:nvPr/>
            </p:nvSpPr>
            <p:spPr bwMode="auto">
              <a:xfrm flipV="1">
                <a:off x="2995" y="3737"/>
                <a:ext cx="57" cy="7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5" name="Line 254"/>
              <p:cNvSpPr>
                <a:spLocks noChangeAspect="1" noChangeShapeType="1"/>
              </p:cNvSpPr>
              <p:nvPr/>
            </p:nvSpPr>
            <p:spPr bwMode="auto">
              <a:xfrm flipV="1">
                <a:off x="3273" y="3842"/>
                <a:ext cx="16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6" name="Line 255"/>
              <p:cNvSpPr>
                <a:spLocks noChangeAspect="1" noChangeShapeType="1"/>
              </p:cNvSpPr>
              <p:nvPr/>
            </p:nvSpPr>
            <p:spPr bwMode="auto">
              <a:xfrm flipV="1">
                <a:off x="3372" y="3851"/>
                <a:ext cx="3" cy="9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7" name="Line 2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70" y="3775"/>
                <a:ext cx="47" cy="8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8" name="Line 2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86" y="3545"/>
                <a:ext cx="85" cy="4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9" name="Line 258"/>
              <p:cNvSpPr>
                <a:spLocks noChangeAspect="1" noChangeShapeType="1"/>
              </p:cNvSpPr>
              <p:nvPr/>
            </p:nvSpPr>
            <p:spPr bwMode="auto">
              <a:xfrm flipH="1">
                <a:off x="3932" y="3143"/>
                <a:ext cx="92" cy="2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0" name="Line 259"/>
              <p:cNvSpPr>
                <a:spLocks noChangeAspect="1" noChangeShapeType="1"/>
              </p:cNvSpPr>
              <p:nvPr/>
            </p:nvSpPr>
            <p:spPr bwMode="auto">
              <a:xfrm flipH="1">
                <a:off x="3833" y="2899"/>
                <a:ext cx="76" cy="5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1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3670" y="2729"/>
                <a:ext cx="47" cy="8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2" name="Line 261"/>
              <p:cNvSpPr>
                <a:spLocks noChangeAspect="1" noChangeShapeType="1"/>
              </p:cNvSpPr>
              <p:nvPr/>
            </p:nvSpPr>
            <p:spPr bwMode="auto">
              <a:xfrm flipH="1">
                <a:off x="3644" y="2713"/>
                <a:ext cx="43" cy="8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3" name="Line 262"/>
              <p:cNvSpPr>
                <a:spLocks noChangeAspect="1" noChangeShapeType="1"/>
              </p:cNvSpPr>
              <p:nvPr/>
            </p:nvSpPr>
            <p:spPr bwMode="auto">
              <a:xfrm flipH="1">
                <a:off x="3620" y="2699"/>
                <a:ext cx="40" cy="8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4" name="Line 263"/>
              <p:cNvSpPr>
                <a:spLocks noChangeAspect="1" noChangeShapeType="1"/>
              </p:cNvSpPr>
              <p:nvPr/>
            </p:nvSpPr>
            <p:spPr bwMode="auto">
              <a:xfrm flipH="1">
                <a:off x="3731" y="2776"/>
                <a:ext cx="57" cy="7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5" name="Line 2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53" y="3715"/>
                <a:ext cx="62" cy="7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6" name="Line 265"/>
              <p:cNvSpPr>
                <a:spLocks noChangeAspect="1" noChangeShapeType="1"/>
              </p:cNvSpPr>
              <p:nvPr/>
            </p:nvSpPr>
            <p:spPr bwMode="auto">
              <a:xfrm flipV="1">
                <a:off x="2738" y="3322"/>
                <a:ext cx="93" cy="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7" name="Line 266"/>
              <p:cNvSpPr>
                <a:spLocks noChangeAspect="1" noChangeShapeType="1"/>
              </p:cNvSpPr>
              <p:nvPr/>
            </p:nvSpPr>
            <p:spPr bwMode="auto">
              <a:xfrm flipH="1">
                <a:off x="3851" y="2929"/>
                <a:ext cx="79" cy="5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8" name="Line 267"/>
              <p:cNvSpPr>
                <a:spLocks noChangeAspect="1" noChangeShapeType="1"/>
              </p:cNvSpPr>
              <p:nvPr/>
            </p:nvSpPr>
            <p:spPr bwMode="auto">
              <a:xfrm>
                <a:off x="2839" y="2941"/>
                <a:ext cx="80" cy="5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9" name="Line 268"/>
              <p:cNvSpPr>
                <a:spLocks noChangeAspect="1" noChangeShapeType="1"/>
              </p:cNvSpPr>
              <p:nvPr/>
            </p:nvSpPr>
            <p:spPr bwMode="auto">
              <a:xfrm>
                <a:off x="2819" y="2973"/>
                <a:ext cx="83" cy="4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0" name="Line 269"/>
              <p:cNvSpPr>
                <a:spLocks noChangeAspect="1" noChangeShapeType="1"/>
              </p:cNvSpPr>
              <p:nvPr/>
            </p:nvSpPr>
            <p:spPr bwMode="auto">
              <a:xfrm flipV="1">
                <a:off x="3067" y="3778"/>
                <a:ext cx="47" cy="8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1" name="Line 270"/>
              <p:cNvSpPr>
                <a:spLocks noChangeAspect="1" noChangeShapeType="1"/>
              </p:cNvSpPr>
              <p:nvPr/>
            </p:nvSpPr>
            <p:spPr bwMode="auto">
              <a:xfrm flipV="1">
                <a:off x="2954" y="3709"/>
                <a:ext cx="62" cy="6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2" name="Line 271"/>
              <p:cNvSpPr>
                <a:spLocks noChangeAspect="1" noChangeShapeType="1"/>
              </p:cNvSpPr>
              <p:nvPr/>
            </p:nvSpPr>
            <p:spPr bwMode="auto">
              <a:xfrm flipH="1">
                <a:off x="3728" y="2775"/>
                <a:ext cx="57" cy="7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3" name="Line 272"/>
              <p:cNvSpPr>
                <a:spLocks noChangeAspect="1" noChangeShapeType="1"/>
              </p:cNvSpPr>
              <p:nvPr/>
            </p:nvSpPr>
            <p:spPr bwMode="auto">
              <a:xfrm>
                <a:off x="3368" y="2640"/>
                <a:ext cx="3" cy="9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4" name="Line 273"/>
              <p:cNvSpPr>
                <a:spLocks noChangeAspect="1" noChangeShapeType="1"/>
              </p:cNvSpPr>
              <p:nvPr/>
            </p:nvSpPr>
            <p:spPr bwMode="auto">
              <a:xfrm>
                <a:off x="3268" y="2652"/>
                <a:ext cx="17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5" name="Line 274"/>
              <p:cNvSpPr>
                <a:spLocks noChangeAspect="1" noChangeShapeType="1"/>
              </p:cNvSpPr>
              <p:nvPr/>
            </p:nvSpPr>
            <p:spPr bwMode="auto">
              <a:xfrm>
                <a:off x="3245" y="2657"/>
                <a:ext cx="22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6" name="Line 275"/>
              <p:cNvSpPr>
                <a:spLocks noChangeAspect="1" noChangeShapeType="1"/>
              </p:cNvSpPr>
              <p:nvPr/>
            </p:nvSpPr>
            <p:spPr bwMode="auto">
              <a:xfrm>
                <a:off x="3143" y="2688"/>
                <a:ext cx="36" cy="8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7" name="Line 276"/>
              <p:cNvSpPr>
                <a:spLocks noChangeAspect="1" noChangeShapeType="1"/>
              </p:cNvSpPr>
              <p:nvPr/>
            </p:nvSpPr>
            <p:spPr bwMode="auto">
              <a:xfrm flipV="1">
                <a:off x="2744" y="3376"/>
                <a:ext cx="93" cy="1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8" name="Line 277"/>
              <p:cNvSpPr>
                <a:spLocks noChangeAspect="1" noChangeShapeType="1"/>
              </p:cNvSpPr>
              <p:nvPr/>
            </p:nvSpPr>
            <p:spPr bwMode="auto">
              <a:xfrm flipV="1">
                <a:off x="2745" y="3385"/>
                <a:ext cx="94" cy="1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9" name="Line 278"/>
              <p:cNvSpPr>
                <a:spLocks noChangeAspect="1" noChangeShapeType="1"/>
              </p:cNvSpPr>
              <p:nvPr/>
            </p:nvSpPr>
            <p:spPr bwMode="auto">
              <a:xfrm flipV="1">
                <a:off x="2754" y="3421"/>
                <a:ext cx="92" cy="2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0" name="Line 279"/>
              <p:cNvSpPr>
                <a:spLocks noChangeAspect="1" noChangeShapeType="1"/>
              </p:cNvSpPr>
              <p:nvPr/>
            </p:nvSpPr>
            <p:spPr bwMode="auto">
              <a:xfrm flipV="1">
                <a:off x="2789" y="3514"/>
                <a:ext cx="88" cy="3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1" name="Line 280"/>
              <p:cNvSpPr>
                <a:spLocks noChangeAspect="1" noChangeShapeType="1"/>
              </p:cNvSpPr>
              <p:nvPr/>
            </p:nvSpPr>
            <p:spPr bwMode="auto">
              <a:xfrm flipV="1">
                <a:off x="2806" y="3542"/>
                <a:ext cx="84" cy="4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2" name="Line 281"/>
              <p:cNvSpPr>
                <a:spLocks noChangeAspect="1" noChangeShapeType="1"/>
              </p:cNvSpPr>
              <p:nvPr/>
            </p:nvSpPr>
            <p:spPr bwMode="auto">
              <a:xfrm flipV="1">
                <a:off x="2806" y="3544"/>
                <a:ext cx="84" cy="4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3" name="Line 282"/>
              <p:cNvSpPr>
                <a:spLocks noChangeAspect="1" noChangeShapeType="1"/>
              </p:cNvSpPr>
              <p:nvPr/>
            </p:nvSpPr>
            <p:spPr bwMode="auto">
              <a:xfrm flipV="1">
                <a:off x="2869" y="3630"/>
                <a:ext cx="76" cy="5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4" name="Line 283"/>
              <p:cNvSpPr>
                <a:spLocks noChangeAspect="1" noChangeShapeType="1"/>
              </p:cNvSpPr>
              <p:nvPr/>
            </p:nvSpPr>
            <p:spPr bwMode="auto">
              <a:xfrm flipV="1">
                <a:off x="2871" y="3632"/>
                <a:ext cx="74" cy="5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5" name="Line 284"/>
              <p:cNvSpPr>
                <a:spLocks noChangeAspect="1" noChangeShapeType="1"/>
              </p:cNvSpPr>
              <p:nvPr/>
            </p:nvSpPr>
            <p:spPr bwMode="auto">
              <a:xfrm flipV="1">
                <a:off x="2871" y="3632"/>
                <a:ext cx="75" cy="5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6" name="Line 285"/>
              <p:cNvSpPr>
                <a:spLocks noChangeAspect="1" noChangeShapeType="1"/>
              </p:cNvSpPr>
              <p:nvPr/>
            </p:nvSpPr>
            <p:spPr bwMode="auto">
              <a:xfrm flipV="1">
                <a:off x="2871" y="3632"/>
                <a:ext cx="75" cy="5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7" name="Line 286"/>
              <p:cNvSpPr>
                <a:spLocks noChangeAspect="1" noChangeShapeType="1"/>
              </p:cNvSpPr>
              <p:nvPr/>
            </p:nvSpPr>
            <p:spPr bwMode="auto">
              <a:xfrm flipV="1">
                <a:off x="2877" y="3638"/>
                <a:ext cx="74" cy="5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8" name="Line 287"/>
              <p:cNvSpPr>
                <a:spLocks noChangeAspect="1" noChangeShapeType="1"/>
              </p:cNvSpPr>
              <p:nvPr/>
            </p:nvSpPr>
            <p:spPr bwMode="auto">
              <a:xfrm flipV="1">
                <a:off x="2999" y="3740"/>
                <a:ext cx="58" cy="7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9" name="Line 288"/>
              <p:cNvSpPr>
                <a:spLocks noChangeAspect="1" noChangeShapeType="1"/>
              </p:cNvSpPr>
              <p:nvPr/>
            </p:nvSpPr>
            <p:spPr bwMode="auto">
              <a:xfrm flipV="1">
                <a:off x="3001" y="3740"/>
                <a:ext cx="56" cy="7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0" name="Line 289"/>
              <p:cNvSpPr>
                <a:spLocks noChangeAspect="1" noChangeShapeType="1"/>
              </p:cNvSpPr>
              <p:nvPr/>
            </p:nvSpPr>
            <p:spPr bwMode="auto">
              <a:xfrm flipV="1">
                <a:off x="3001" y="3742"/>
                <a:ext cx="56" cy="7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1" name="Line 290"/>
              <p:cNvSpPr>
                <a:spLocks noChangeAspect="1" noChangeShapeType="1"/>
              </p:cNvSpPr>
              <p:nvPr/>
            </p:nvSpPr>
            <p:spPr bwMode="auto">
              <a:xfrm flipV="1">
                <a:off x="3002" y="3742"/>
                <a:ext cx="56" cy="7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2" name="Line 291"/>
              <p:cNvSpPr>
                <a:spLocks noChangeAspect="1" noChangeShapeType="1"/>
              </p:cNvSpPr>
              <p:nvPr/>
            </p:nvSpPr>
            <p:spPr bwMode="auto">
              <a:xfrm flipV="1">
                <a:off x="3120" y="3801"/>
                <a:ext cx="39" cy="8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3" name="Line 292"/>
              <p:cNvSpPr>
                <a:spLocks noChangeAspect="1" noChangeShapeType="1"/>
              </p:cNvSpPr>
              <p:nvPr/>
            </p:nvSpPr>
            <p:spPr bwMode="auto">
              <a:xfrm flipV="1">
                <a:off x="3232" y="3834"/>
                <a:ext cx="22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4" name="Line 2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09" y="3851"/>
                <a:ext cx="4" cy="9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5" name="Line 2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89" y="3842"/>
                <a:ext cx="18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6" name="Line 2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11" y="3804"/>
                <a:ext cx="39" cy="8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7" name="Line 2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52" y="3784"/>
                <a:ext cx="45" cy="8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8" name="Line 2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94" y="3758"/>
                <a:ext cx="53" cy="8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9" name="Line 2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03" y="3754"/>
                <a:ext cx="53" cy="7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0" name="Line 2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46" y="3721"/>
                <a:ext cx="60" cy="7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1" name="Line 3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71" y="3698"/>
                <a:ext cx="65" cy="7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2" name="Line 3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48" y="3607"/>
                <a:ext cx="79" cy="5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3" name="Line 3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71" y="3573"/>
                <a:ext cx="82" cy="4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4" name="Line 3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21" y="3461"/>
                <a:ext cx="91" cy="2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5" name="Line 3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38" y="3393"/>
                <a:ext cx="92" cy="1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6" name="Line 3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42" y="3361"/>
                <a:ext cx="94" cy="1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7" name="Line 3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44" y="3340"/>
                <a:ext cx="95" cy="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8" name="Line 307"/>
              <p:cNvSpPr>
                <a:spLocks noChangeAspect="1" noChangeShapeType="1"/>
              </p:cNvSpPr>
              <p:nvPr/>
            </p:nvSpPr>
            <p:spPr bwMode="auto">
              <a:xfrm flipH="1">
                <a:off x="3945" y="3261"/>
                <a:ext cx="95" cy="5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9" name="Line 308"/>
              <p:cNvSpPr>
                <a:spLocks noChangeAspect="1" noChangeShapeType="1"/>
              </p:cNvSpPr>
              <p:nvPr/>
            </p:nvSpPr>
            <p:spPr bwMode="auto">
              <a:xfrm flipH="1">
                <a:off x="3935" y="3163"/>
                <a:ext cx="93" cy="18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0" name="Line 309"/>
              <p:cNvSpPr>
                <a:spLocks noChangeAspect="1" noChangeShapeType="1"/>
              </p:cNvSpPr>
              <p:nvPr/>
            </p:nvSpPr>
            <p:spPr bwMode="auto">
              <a:xfrm flipH="1">
                <a:off x="3915" y="3077"/>
                <a:ext cx="89" cy="3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1" name="Line 310"/>
              <p:cNvSpPr>
                <a:spLocks noChangeAspect="1" noChangeShapeType="1"/>
              </p:cNvSpPr>
              <p:nvPr/>
            </p:nvSpPr>
            <p:spPr bwMode="auto">
              <a:xfrm flipH="1">
                <a:off x="3909" y="3056"/>
                <a:ext cx="88" cy="3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2" name="Line 311"/>
              <p:cNvSpPr>
                <a:spLocks noChangeAspect="1" noChangeShapeType="1"/>
              </p:cNvSpPr>
              <p:nvPr/>
            </p:nvSpPr>
            <p:spPr bwMode="auto">
              <a:xfrm flipH="1">
                <a:off x="3814" y="2871"/>
                <a:ext cx="72" cy="6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3" name="Line 312"/>
              <p:cNvSpPr>
                <a:spLocks noChangeAspect="1" noChangeShapeType="1"/>
              </p:cNvSpPr>
              <p:nvPr/>
            </p:nvSpPr>
            <p:spPr bwMode="auto">
              <a:xfrm flipH="1">
                <a:off x="3644" y="2713"/>
                <a:ext cx="44" cy="8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4" name="Line 313"/>
              <p:cNvSpPr>
                <a:spLocks noChangeAspect="1" noChangeShapeType="1"/>
              </p:cNvSpPr>
              <p:nvPr/>
            </p:nvSpPr>
            <p:spPr bwMode="auto">
              <a:xfrm flipH="1">
                <a:off x="3576" y="2678"/>
                <a:ext cx="34" cy="8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5" name="Line 314"/>
              <p:cNvSpPr>
                <a:spLocks noChangeAspect="1" noChangeShapeType="1"/>
              </p:cNvSpPr>
              <p:nvPr/>
            </p:nvSpPr>
            <p:spPr bwMode="auto">
              <a:xfrm>
                <a:off x="2771" y="3083"/>
                <a:ext cx="89" cy="3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6" name="Line 315"/>
              <p:cNvSpPr>
                <a:spLocks noChangeAspect="1" noChangeShapeType="1"/>
              </p:cNvSpPr>
              <p:nvPr/>
            </p:nvSpPr>
            <p:spPr bwMode="auto">
              <a:xfrm flipH="1">
                <a:off x="3771" y="2817"/>
                <a:ext cx="65" cy="69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7" name="Line 316"/>
              <p:cNvSpPr>
                <a:spLocks noChangeAspect="1" noChangeShapeType="1"/>
              </p:cNvSpPr>
              <p:nvPr/>
            </p:nvSpPr>
            <p:spPr bwMode="auto">
              <a:xfrm flipH="1">
                <a:off x="3929" y="3128"/>
                <a:ext cx="92" cy="2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8" name="Line 317"/>
              <p:cNvSpPr>
                <a:spLocks noChangeAspect="1" noChangeShapeType="1"/>
              </p:cNvSpPr>
              <p:nvPr/>
            </p:nvSpPr>
            <p:spPr bwMode="auto">
              <a:xfrm flipH="1">
                <a:off x="3527" y="2660"/>
                <a:ext cx="24" cy="92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9" name="Line 318"/>
              <p:cNvSpPr>
                <a:spLocks noChangeAspect="1" noChangeShapeType="1"/>
              </p:cNvSpPr>
              <p:nvPr/>
            </p:nvSpPr>
            <p:spPr bwMode="auto">
              <a:xfrm>
                <a:off x="2765" y="3103"/>
                <a:ext cx="91" cy="2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0" name="Line 3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57" y="3846"/>
                <a:ext cx="12" cy="94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1" name="Line 320"/>
              <p:cNvSpPr>
                <a:spLocks noChangeAspect="1" noChangeShapeType="1"/>
              </p:cNvSpPr>
              <p:nvPr/>
            </p:nvSpPr>
            <p:spPr bwMode="auto">
              <a:xfrm>
                <a:off x="2940" y="2818"/>
                <a:ext cx="65" cy="7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2" name="Line 321"/>
              <p:cNvSpPr>
                <a:spLocks noChangeAspect="1" noChangeShapeType="1"/>
              </p:cNvSpPr>
              <p:nvPr/>
            </p:nvSpPr>
            <p:spPr bwMode="auto">
              <a:xfrm>
                <a:off x="2839" y="2941"/>
                <a:ext cx="80" cy="51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3" name="Line 322"/>
              <p:cNvSpPr>
                <a:spLocks noChangeAspect="1" noChangeShapeType="1"/>
              </p:cNvSpPr>
              <p:nvPr/>
            </p:nvSpPr>
            <p:spPr bwMode="auto">
              <a:xfrm>
                <a:off x="2827" y="2962"/>
                <a:ext cx="81" cy="47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4" name="Line 323"/>
              <p:cNvSpPr>
                <a:spLocks noChangeAspect="1" noChangeShapeType="1"/>
              </p:cNvSpPr>
              <p:nvPr/>
            </p:nvSpPr>
            <p:spPr bwMode="auto">
              <a:xfrm flipH="1">
                <a:off x="3448" y="2645"/>
                <a:ext cx="11" cy="93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5" name="Line 324"/>
              <p:cNvSpPr>
                <a:spLocks noChangeAspect="1" noChangeShapeType="1"/>
              </p:cNvSpPr>
              <p:nvPr/>
            </p:nvSpPr>
            <p:spPr bwMode="auto">
              <a:xfrm>
                <a:off x="3034" y="2744"/>
                <a:ext cx="51" cy="8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6" name="Line 325"/>
              <p:cNvSpPr>
                <a:spLocks noChangeAspect="1" noChangeShapeType="1"/>
              </p:cNvSpPr>
              <p:nvPr/>
            </p:nvSpPr>
            <p:spPr bwMode="auto">
              <a:xfrm>
                <a:off x="2786" y="3044"/>
                <a:ext cx="88" cy="36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7" name="Line 326"/>
              <p:cNvSpPr>
                <a:spLocks noChangeAspect="1" noChangeShapeType="1"/>
              </p:cNvSpPr>
              <p:nvPr/>
            </p:nvSpPr>
            <p:spPr bwMode="auto">
              <a:xfrm flipV="1">
                <a:off x="3152" y="3811"/>
                <a:ext cx="33" cy="9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751" name="Oval 327"/>
            <p:cNvSpPr>
              <a:spLocks noChangeArrowheads="1"/>
            </p:cNvSpPr>
            <p:nvPr/>
          </p:nvSpPr>
          <p:spPr bwMode="auto">
            <a:xfrm>
              <a:off x="605" y="818"/>
              <a:ext cx="950" cy="95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768" name="Group 328"/>
          <p:cNvGrpSpPr>
            <a:grpSpLocks/>
          </p:cNvGrpSpPr>
          <p:nvPr/>
        </p:nvGrpSpPr>
        <p:grpSpPr bwMode="auto">
          <a:xfrm>
            <a:off x="481013" y="1524000"/>
            <a:ext cx="357187" cy="1257300"/>
            <a:chOff x="111" y="960"/>
            <a:chExt cx="225" cy="792"/>
          </a:xfrm>
        </p:grpSpPr>
        <p:grpSp>
          <p:nvGrpSpPr>
            <p:cNvPr id="22745" name="Group 329"/>
            <p:cNvGrpSpPr>
              <a:grpSpLocks/>
            </p:cNvGrpSpPr>
            <p:nvPr/>
          </p:nvGrpSpPr>
          <p:grpSpPr bwMode="auto">
            <a:xfrm>
              <a:off x="111" y="960"/>
              <a:ext cx="225" cy="678"/>
              <a:chOff x="111" y="960"/>
              <a:chExt cx="225" cy="678"/>
            </a:xfrm>
          </p:grpSpPr>
          <p:sp>
            <p:nvSpPr>
              <p:cNvPr id="22747" name="Line 330"/>
              <p:cNvSpPr>
                <a:spLocks noChangeShapeType="1"/>
              </p:cNvSpPr>
              <p:nvPr/>
            </p:nvSpPr>
            <p:spPr bwMode="auto">
              <a:xfrm flipV="1">
                <a:off x="186" y="1056"/>
                <a:ext cx="150" cy="5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8" name="Line 331"/>
              <p:cNvSpPr>
                <a:spLocks noChangeShapeType="1"/>
              </p:cNvSpPr>
              <p:nvPr/>
            </p:nvSpPr>
            <p:spPr bwMode="auto">
              <a:xfrm flipV="1">
                <a:off x="111" y="960"/>
                <a:ext cx="129" cy="6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746" name="Rectangle 332"/>
            <p:cNvSpPr>
              <a:spLocks noChangeAspect="1" noChangeArrowheads="1"/>
            </p:cNvSpPr>
            <p:nvPr/>
          </p:nvSpPr>
          <p:spPr bwMode="auto">
            <a:xfrm>
              <a:off x="112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3" name="Rectangle 542"/>
          <p:cNvSpPr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i="1">
                <a:solidFill>
                  <a:srgbClr val="FF0000"/>
                </a:solidFill>
                <a:latin typeface="Times New Roman" pitchFamily="18" charset="0"/>
              </a:rPr>
              <a:t>rE.coli - 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Recoding </a:t>
            </a: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</a:rPr>
              <a:t>E.coli</a:t>
            </a: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2534" name="Picture 543" descr="m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45" descr="harv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762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986" name="Picture 546" descr="Ecoli_genetic_cod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31242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988" name="Group 548"/>
          <p:cNvGrpSpPr>
            <a:grpSpLocks/>
          </p:cNvGrpSpPr>
          <p:nvPr/>
        </p:nvGrpSpPr>
        <p:grpSpPr bwMode="auto">
          <a:xfrm>
            <a:off x="2995613" y="3060700"/>
            <a:ext cx="2759075" cy="685800"/>
            <a:chOff x="3196" y="2114"/>
            <a:chExt cx="1738" cy="432"/>
          </a:xfrm>
        </p:grpSpPr>
        <p:sp>
          <p:nvSpPr>
            <p:cNvPr id="22742" name="AutoShape 549"/>
            <p:cNvSpPr>
              <a:spLocks noChangeArrowheads="1"/>
            </p:cNvSpPr>
            <p:nvPr/>
          </p:nvSpPr>
          <p:spPr bwMode="auto">
            <a:xfrm>
              <a:off x="3196" y="211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DF4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3" name="AutoShape 550"/>
            <p:cNvSpPr>
              <a:spLocks noChangeArrowheads="1"/>
            </p:cNvSpPr>
            <p:nvPr/>
          </p:nvSpPr>
          <p:spPr bwMode="auto">
            <a:xfrm>
              <a:off x="4790" y="211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DF4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4" name="Text Box 551"/>
            <p:cNvSpPr txBox="1">
              <a:spLocks noChangeArrowheads="1"/>
            </p:cNvSpPr>
            <p:nvPr/>
          </p:nvSpPr>
          <p:spPr bwMode="auto">
            <a:xfrm>
              <a:off x="3507" y="2129"/>
              <a:ext cx="11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800" b="1"/>
                <a:t>oligo shotgun:</a:t>
              </a:r>
            </a:p>
            <a:p>
              <a:pPr algn="ctr" eaLnBrk="1" hangingPunct="1"/>
              <a:r>
                <a:rPr lang="en-US" sz="1800" b="1"/>
                <a:t>parallel cycles</a:t>
              </a:r>
            </a:p>
          </p:txBody>
        </p:sp>
      </p:grpSp>
      <p:grpSp>
        <p:nvGrpSpPr>
          <p:cNvPr id="573992" name="Group 552"/>
          <p:cNvGrpSpPr>
            <a:grpSpLocks/>
          </p:cNvGrpSpPr>
          <p:nvPr/>
        </p:nvGrpSpPr>
        <p:grpSpPr bwMode="auto">
          <a:xfrm>
            <a:off x="504825" y="1504950"/>
            <a:ext cx="357188" cy="1257300"/>
            <a:chOff x="111" y="960"/>
            <a:chExt cx="225" cy="792"/>
          </a:xfrm>
        </p:grpSpPr>
        <p:grpSp>
          <p:nvGrpSpPr>
            <p:cNvPr id="22738" name="Group 553"/>
            <p:cNvGrpSpPr>
              <a:grpSpLocks/>
            </p:cNvGrpSpPr>
            <p:nvPr/>
          </p:nvGrpSpPr>
          <p:grpSpPr bwMode="auto">
            <a:xfrm>
              <a:off x="111" y="960"/>
              <a:ext cx="225" cy="678"/>
              <a:chOff x="111" y="960"/>
              <a:chExt cx="225" cy="678"/>
            </a:xfrm>
          </p:grpSpPr>
          <p:sp>
            <p:nvSpPr>
              <p:cNvPr id="22740" name="Line 554"/>
              <p:cNvSpPr>
                <a:spLocks noChangeShapeType="1"/>
              </p:cNvSpPr>
              <p:nvPr/>
            </p:nvSpPr>
            <p:spPr bwMode="auto">
              <a:xfrm flipV="1">
                <a:off x="186" y="1056"/>
                <a:ext cx="150" cy="5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1" name="Line 555"/>
              <p:cNvSpPr>
                <a:spLocks noChangeShapeType="1"/>
              </p:cNvSpPr>
              <p:nvPr/>
            </p:nvSpPr>
            <p:spPr bwMode="auto">
              <a:xfrm flipV="1">
                <a:off x="111" y="960"/>
                <a:ext cx="129" cy="6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739" name="Rectangle 556"/>
            <p:cNvSpPr>
              <a:spLocks noChangeAspect="1" noChangeArrowheads="1"/>
            </p:cNvSpPr>
            <p:nvPr/>
          </p:nvSpPr>
          <p:spPr bwMode="auto">
            <a:xfrm>
              <a:off x="112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997" name="Group 557"/>
          <p:cNvGrpSpPr>
            <a:grpSpLocks/>
          </p:cNvGrpSpPr>
          <p:nvPr/>
        </p:nvGrpSpPr>
        <p:grpSpPr bwMode="auto">
          <a:xfrm>
            <a:off x="747713" y="2571750"/>
            <a:ext cx="7513637" cy="190500"/>
            <a:chOff x="264" y="1632"/>
            <a:chExt cx="4733" cy="120"/>
          </a:xfrm>
        </p:grpSpPr>
        <p:sp>
          <p:nvSpPr>
            <p:cNvPr id="22707" name="Rectangle 558"/>
            <p:cNvSpPr>
              <a:spLocks noChangeAspect="1" noChangeArrowheads="1"/>
            </p:cNvSpPr>
            <p:nvPr/>
          </p:nvSpPr>
          <p:spPr bwMode="auto">
            <a:xfrm>
              <a:off x="2602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8" name="Rectangle 559"/>
            <p:cNvSpPr>
              <a:spLocks noChangeAspect="1" noChangeArrowheads="1"/>
            </p:cNvSpPr>
            <p:nvPr/>
          </p:nvSpPr>
          <p:spPr bwMode="auto">
            <a:xfrm>
              <a:off x="2754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9" name="Rectangle 560"/>
            <p:cNvSpPr>
              <a:spLocks noChangeAspect="1" noChangeArrowheads="1"/>
            </p:cNvSpPr>
            <p:nvPr/>
          </p:nvSpPr>
          <p:spPr bwMode="auto">
            <a:xfrm>
              <a:off x="2906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0" name="Rectangle 561"/>
            <p:cNvSpPr>
              <a:spLocks noChangeAspect="1" noChangeArrowheads="1"/>
            </p:cNvSpPr>
            <p:nvPr/>
          </p:nvSpPr>
          <p:spPr bwMode="auto">
            <a:xfrm>
              <a:off x="3058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1" name="Rectangle 562"/>
            <p:cNvSpPr>
              <a:spLocks noChangeAspect="1" noChangeArrowheads="1"/>
            </p:cNvSpPr>
            <p:nvPr/>
          </p:nvSpPr>
          <p:spPr bwMode="auto">
            <a:xfrm>
              <a:off x="3210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2" name="Rectangle 563"/>
            <p:cNvSpPr>
              <a:spLocks noChangeAspect="1" noChangeArrowheads="1"/>
            </p:cNvSpPr>
            <p:nvPr/>
          </p:nvSpPr>
          <p:spPr bwMode="auto">
            <a:xfrm>
              <a:off x="3362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3" name="Rectangle 564"/>
            <p:cNvSpPr>
              <a:spLocks noChangeAspect="1" noChangeArrowheads="1"/>
            </p:cNvSpPr>
            <p:nvPr/>
          </p:nvSpPr>
          <p:spPr bwMode="auto">
            <a:xfrm>
              <a:off x="3514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4" name="Rectangle 565"/>
            <p:cNvSpPr>
              <a:spLocks noChangeAspect="1" noChangeArrowheads="1"/>
            </p:cNvSpPr>
            <p:nvPr/>
          </p:nvSpPr>
          <p:spPr bwMode="auto">
            <a:xfrm>
              <a:off x="3666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5" name="Rectangle 566"/>
            <p:cNvSpPr>
              <a:spLocks noChangeAspect="1" noChangeArrowheads="1"/>
            </p:cNvSpPr>
            <p:nvPr/>
          </p:nvSpPr>
          <p:spPr bwMode="auto">
            <a:xfrm>
              <a:off x="3857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6" name="Rectangle 567"/>
            <p:cNvSpPr>
              <a:spLocks noChangeAspect="1" noChangeArrowheads="1"/>
            </p:cNvSpPr>
            <p:nvPr/>
          </p:nvSpPr>
          <p:spPr bwMode="auto">
            <a:xfrm>
              <a:off x="4009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7" name="Rectangle 568"/>
            <p:cNvSpPr>
              <a:spLocks noChangeAspect="1" noChangeArrowheads="1"/>
            </p:cNvSpPr>
            <p:nvPr/>
          </p:nvSpPr>
          <p:spPr bwMode="auto">
            <a:xfrm>
              <a:off x="4161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8" name="Rectangle 569"/>
            <p:cNvSpPr>
              <a:spLocks noChangeAspect="1" noChangeArrowheads="1"/>
            </p:cNvSpPr>
            <p:nvPr/>
          </p:nvSpPr>
          <p:spPr bwMode="auto">
            <a:xfrm>
              <a:off x="4313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9" name="Rectangle 570"/>
            <p:cNvSpPr>
              <a:spLocks noChangeAspect="1" noChangeArrowheads="1"/>
            </p:cNvSpPr>
            <p:nvPr/>
          </p:nvSpPr>
          <p:spPr bwMode="auto">
            <a:xfrm>
              <a:off x="4465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0" name="Rectangle 571"/>
            <p:cNvSpPr>
              <a:spLocks noChangeAspect="1" noChangeArrowheads="1"/>
            </p:cNvSpPr>
            <p:nvPr/>
          </p:nvSpPr>
          <p:spPr bwMode="auto">
            <a:xfrm>
              <a:off x="4617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1" name="Rectangle 572"/>
            <p:cNvSpPr>
              <a:spLocks noChangeAspect="1" noChangeArrowheads="1"/>
            </p:cNvSpPr>
            <p:nvPr/>
          </p:nvSpPr>
          <p:spPr bwMode="auto">
            <a:xfrm>
              <a:off x="4769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2" name="Rectangle 573"/>
            <p:cNvSpPr>
              <a:spLocks noChangeAspect="1" noChangeArrowheads="1"/>
            </p:cNvSpPr>
            <p:nvPr/>
          </p:nvSpPr>
          <p:spPr bwMode="auto">
            <a:xfrm>
              <a:off x="4921" y="1632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3" name="Rectangle 574"/>
            <p:cNvSpPr>
              <a:spLocks noChangeAspect="1" noChangeArrowheads="1"/>
            </p:cNvSpPr>
            <p:nvPr/>
          </p:nvSpPr>
          <p:spPr bwMode="auto">
            <a:xfrm>
              <a:off x="264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4" name="Rectangle 575"/>
            <p:cNvSpPr>
              <a:spLocks noChangeAspect="1" noChangeArrowheads="1"/>
            </p:cNvSpPr>
            <p:nvPr/>
          </p:nvSpPr>
          <p:spPr bwMode="auto">
            <a:xfrm>
              <a:off x="416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5" name="Rectangle 576"/>
            <p:cNvSpPr>
              <a:spLocks noChangeAspect="1" noChangeArrowheads="1"/>
            </p:cNvSpPr>
            <p:nvPr/>
          </p:nvSpPr>
          <p:spPr bwMode="auto">
            <a:xfrm>
              <a:off x="568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6" name="Rectangle 577"/>
            <p:cNvSpPr>
              <a:spLocks noChangeAspect="1" noChangeArrowheads="1"/>
            </p:cNvSpPr>
            <p:nvPr/>
          </p:nvSpPr>
          <p:spPr bwMode="auto">
            <a:xfrm>
              <a:off x="720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7" name="Rectangle 578"/>
            <p:cNvSpPr>
              <a:spLocks noChangeAspect="1" noChangeArrowheads="1"/>
            </p:cNvSpPr>
            <p:nvPr/>
          </p:nvSpPr>
          <p:spPr bwMode="auto">
            <a:xfrm>
              <a:off x="872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8" name="Rectangle 579"/>
            <p:cNvSpPr>
              <a:spLocks noChangeAspect="1" noChangeArrowheads="1"/>
            </p:cNvSpPr>
            <p:nvPr/>
          </p:nvSpPr>
          <p:spPr bwMode="auto">
            <a:xfrm>
              <a:off x="1024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9" name="Rectangle 580"/>
            <p:cNvSpPr>
              <a:spLocks noChangeAspect="1" noChangeArrowheads="1"/>
            </p:cNvSpPr>
            <p:nvPr/>
          </p:nvSpPr>
          <p:spPr bwMode="auto">
            <a:xfrm>
              <a:off x="1176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0" name="Rectangle 581"/>
            <p:cNvSpPr>
              <a:spLocks noChangeAspect="1" noChangeArrowheads="1"/>
            </p:cNvSpPr>
            <p:nvPr/>
          </p:nvSpPr>
          <p:spPr bwMode="auto">
            <a:xfrm>
              <a:off x="1367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1" name="Rectangle 582"/>
            <p:cNvSpPr>
              <a:spLocks noChangeAspect="1" noChangeArrowheads="1"/>
            </p:cNvSpPr>
            <p:nvPr/>
          </p:nvSpPr>
          <p:spPr bwMode="auto">
            <a:xfrm>
              <a:off x="1519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2" name="Rectangle 583"/>
            <p:cNvSpPr>
              <a:spLocks noChangeAspect="1" noChangeArrowheads="1"/>
            </p:cNvSpPr>
            <p:nvPr/>
          </p:nvSpPr>
          <p:spPr bwMode="auto">
            <a:xfrm>
              <a:off x="1671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3" name="Rectangle 584"/>
            <p:cNvSpPr>
              <a:spLocks noChangeAspect="1" noChangeArrowheads="1"/>
            </p:cNvSpPr>
            <p:nvPr/>
          </p:nvSpPr>
          <p:spPr bwMode="auto">
            <a:xfrm>
              <a:off x="1823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" name="Rectangle 585"/>
            <p:cNvSpPr>
              <a:spLocks noChangeAspect="1" noChangeArrowheads="1"/>
            </p:cNvSpPr>
            <p:nvPr/>
          </p:nvSpPr>
          <p:spPr bwMode="auto">
            <a:xfrm>
              <a:off x="1975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5" name="Rectangle 586"/>
            <p:cNvSpPr>
              <a:spLocks noChangeAspect="1" noChangeArrowheads="1"/>
            </p:cNvSpPr>
            <p:nvPr/>
          </p:nvSpPr>
          <p:spPr bwMode="auto">
            <a:xfrm>
              <a:off x="2127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6" name="Rectangle 587"/>
            <p:cNvSpPr>
              <a:spLocks noChangeAspect="1" noChangeArrowheads="1"/>
            </p:cNvSpPr>
            <p:nvPr/>
          </p:nvSpPr>
          <p:spPr bwMode="auto">
            <a:xfrm>
              <a:off x="2279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7" name="Rectangle 588"/>
            <p:cNvSpPr>
              <a:spLocks noChangeAspect="1" noChangeArrowheads="1"/>
            </p:cNvSpPr>
            <p:nvPr/>
          </p:nvSpPr>
          <p:spPr bwMode="auto">
            <a:xfrm>
              <a:off x="2431" y="1638"/>
              <a:ext cx="76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029" name="Group 589"/>
          <p:cNvGrpSpPr>
            <a:grpSpLocks/>
          </p:cNvGrpSpPr>
          <p:nvPr/>
        </p:nvGrpSpPr>
        <p:grpSpPr bwMode="auto">
          <a:xfrm>
            <a:off x="481013" y="3794125"/>
            <a:ext cx="8434387" cy="336550"/>
            <a:chOff x="96" y="2402"/>
            <a:chExt cx="5313" cy="212"/>
          </a:xfrm>
        </p:grpSpPr>
        <p:grpSp>
          <p:nvGrpSpPr>
            <p:cNvPr id="22670" name="Group 590"/>
            <p:cNvGrpSpPr>
              <a:grpSpLocks noChangeAspect="1"/>
            </p:cNvGrpSpPr>
            <p:nvPr/>
          </p:nvGrpSpPr>
          <p:grpSpPr bwMode="auto">
            <a:xfrm>
              <a:off x="2598" y="2466"/>
              <a:ext cx="1151" cy="115"/>
              <a:chOff x="2544" y="1488"/>
              <a:chExt cx="1440" cy="144"/>
            </a:xfrm>
          </p:grpSpPr>
          <p:sp>
            <p:nvSpPr>
              <p:cNvPr id="22699" name="Rectangle 591"/>
              <p:cNvSpPr>
                <a:spLocks noChangeAspect="1" noChangeArrowheads="1"/>
              </p:cNvSpPr>
              <p:nvPr/>
            </p:nvSpPr>
            <p:spPr bwMode="auto">
              <a:xfrm>
                <a:off x="2544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0" name="Rectangle 592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1" name="Rectangle 593"/>
              <p:cNvSpPr>
                <a:spLocks noChangeAspect="1" noChangeArrowheads="1"/>
              </p:cNvSpPr>
              <p:nvPr/>
            </p:nvSpPr>
            <p:spPr bwMode="auto">
              <a:xfrm>
                <a:off x="2928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2" name="Rectangle 594"/>
              <p:cNvSpPr>
                <a:spLocks noChangeAspect="1" noChangeArrowheads="1"/>
              </p:cNvSpPr>
              <p:nvPr/>
            </p:nvSpPr>
            <p:spPr bwMode="auto">
              <a:xfrm>
                <a:off x="3120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3" name="Rectangle 595"/>
              <p:cNvSpPr>
                <a:spLocks noChangeAspect="1" noChangeArrowheads="1"/>
              </p:cNvSpPr>
              <p:nvPr/>
            </p:nvSpPr>
            <p:spPr bwMode="auto">
              <a:xfrm>
                <a:off x="3312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4" name="Rectangle 596"/>
              <p:cNvSpPr>
                <a:spLocks noChangeAspect="1" noChangeArrowheads="1"/>
              </p:cNvSpPr>
              <p:nvPr/>
            </p:nvSpPr>
            <p:spPr bwMode="auto">
              <a:xfrm>
                <a:off x="3504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5" name="Rectangle 597"/>
              <p:cNvSpPr>
                <a:spLocks noChangeAspect="1" noChangeArrowheads="1"/>
              </p:cNvSpPr>
              <p:nvPr/>
            </p:nvSpPr>
            <p:spPr bwMode="auto">
              <a:xfrm>
                <a:off x="3696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6" name="Rectangle 598"/>
              <p:cNvSpPr>
                <a:spLocks noChangeAspect="1" noChangeArrowheads="1"/>
              </p:cNvSpPr>
              <p:nvPr/>
            </p:nvSpPr>
            <p:spPr bwMode="auto">
              <a:xfrm>
                <a:off x="3888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71" name="Group 599"/>
            <p:cNvGrpSpPr>
              <a:grpSpLocks noChangeAspect="1"/>
            </p:cNvGrpSpPr>
            <p:nvPr/>
          </p:nvGrpSpPr>
          <p:grpSpPr bwMode="auto">
            <a:xfrm>
              <a:off x="3865" y="2466"/>
              <a:ext cx="1151" cy="115"/>
              <a:chOff x="2544" y="1488"/>
              <a:chExt cx="1440" cy="144"/>
            </a:xfrm>
          </p:grpSpPr>
          <p:sp>
            <p:nvSpPr>
              <p:cNvPr id="22691" name="Rectangle 600"/>
              <p:cNvSpPr>
                <a:spLocks noChangeAspect="1" noChangeArrowheads="1"/>
              </p:cNvSpPr>
              <p:nvPr/>
            </p:nvSpPr>
            <p:spPr bwMode="auto">
              <a:xfrm>
                <a:off x="2544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2" name="Rectangle 601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3" name="Rectangle 602"/>
              <p:cNvSpPr>
                <a:spLocks noChangeAspect="1" noChangeArrowheads="1"/>
              </p:cNvSpPr>
              <p:nvPr/>
            </p:nvSpPr>
            <p:spPr bwMode="auto">
              <a:xfrm>
                <a:off x="2928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4" name="Rectangle 603"/>
              <p:cNvSpPr>
                <a:spLocks noChangeAspect="1" noChangeArrowheads="1"/>
              </p:cNvSpPr>
              <p:nvPr/>
            </p:nvSpPr>
            <p:spPr bwMode="auto">
              <a:xfrm>
                <a:off x="3120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5" name="Rectangle 604"/>
              <p:cNvSpPr>
                <a:spLocks noChangeAspect="1" noChangeArrowheads="1"/>
              </p:cNvSpPr>
              <p:nvPr/>
            </p:nvSpPr>
            <p:spPr bwMode="auto">
              <a:xfrm>
                <a:off x="3312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6" name="Rectangle 605"/>
              <p:cNvSpPr>
                <a:spLocks noChangeAspect="1" noChangeArrowheads="1"/>
              </p:cNvSpPr>
              <p:nvPr/>
            </p:nvSpPr>
            <p:spPr bwMode="auto">
              <a:xfrm>
                <a:off x="3504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7" name="Rectangle 606"/>
              <p:cNvSpPr>
                <a:spLocks noChangeAspect="1" noChangeArrowheads="1"/>
              </p:cNvSpPr>
              <p:nvPr/>
            </p:nvSpPr>
            <p:spPr bwMode="auto">
              <a:xfrm>
                <a:off x="3696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8" name="Rectangle 607"/>
              <p:cNvSpPr>
                <a:spLocks noChangeAspect="1" noChangeArrowheads="1"/>
              </p:cNvSpPr>
              <p:nvPr/>
            </p:nvSpPr>
            <p:spPr bwMode="auto">
              <a:xfrm>
                <a:off x="3888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72" name="Group 608"/>
            <p:cNvGrpSpPr>
              <a:grpSpLocks noChangeAspect="1"/>
            </p:cNvGrpSpPr>
            <p:nvPr/>
          </p:nvGrpSpPr>
          <p:grpSpPr bwMode="auto">
            <a:xfrm>
              <a:off x="96" y="2466"/>
              <a:ext cx="1151" cy="115"/>
              <a:chOff x="2544" y="1488"/>
              <a:chExt cx="1440" cy="144"/>
            </a:xfrm>
          </p:grpSpPr>
          <p:sp>
            <p:nvSpPr>
              <p:cNvPr id="22683" name="Rectangle 609"/>
              <p:cNvSpPr>
                <a:spLocks noChangeAspect="1" noChangeArrowheads="1"/>
              </p:cNvSpPr>
              <p:nvPr/>
            </p:nvSpPr>
            <p:spPr bwMode="auto">
              <a:xfrm>
                <a:off x="2544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4" name="Rectangle 610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5" name="Rectangle 611"/>
              <p:cNvSpPr>
                <a:spLocks noChangeAspect="1" noChangeArrowheads="1"/>
              </p:cNvSpPr>
              <p:nvPr/>
            </p:nvSpPr>
            <p:spPr bwMode="auto">
              <a:xfrm>
                <a:off x="2928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6" name="Rectangle 612"/>
              <p:cNvSpPr>
                <a:spLocks noChangeAspect="1" noChangeArrowheads="1"/>
              </p:cNvSpPr>
              <p:nvPr/>
            </p:nvSpPr>
            <p:spPr bwMode="auto">
              <a:xfrm>
                <a:off x="3120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7" name="Rectangle 613"/>
              <p:cNvSpPr>
                <a:spLocks noChangeAspect="1" noChangeArrowheads="1"/>
              </p:cNvSpPr>
              <p:nvPr/>
            </p:nvSpPr>
            <p:spPr bwMode="auto">
              <a:xfrm>
                <a:off x="3312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8" name="Rectangle 614"/>
              <p:cNvSpPr>
                <a:spLocks noChangeAspect="1" noChangeArrowheads="1"/>
              </p:cNvSpPr>
              <p:nvPr/>
            </p:nvSpPr>
            <p:spPr bwMode="auto">
              <a:xfrm>
                <a:off x="3504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9" name="Rectangle 615"/>
              <p:cNvSpPr>
                <a:spLocks noChangeAspect="1" noChangeArrowheads="1"/>
              </p:cNvSpPr>
              <p:nvPr/>
            </p:nvSpPr>
            <p:spPr bwMode="auto">
              <a:xfrm>
                <a:off x="3696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0" name="Rectangle 616"/>
              <p:cNvSpPr>
                <a:spLocks noChangeAspect="1" noChangeArrowheads="1"/>
              </p:cNvSpPr>
              <p:nvPr/>
            </p:nvSpPr>
            <p:spPr bwMode="auto">
              <a:xfrm>
                <a:off x="3888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73" name="Group 617"/>
            <p:cNvGrpSpPr>
              <a:grpSpLocks noChangeAspect="1"/>
            </p:cNvGrpSpPr>
            <p:nvPr/>
          </p:nvGrpSpPr>
          <p:grpSpPr bwMode="auto">
            <a:xfrm>
              <a:off x="1363" y="2466"/>
              <a:ext cx="1151" cy="115"/>
              <a:chOff x="2544" y="1488"/>
              <a:chExt cx="1440" cy="144"/>
            </a:xfrm>
          </p:grpSpPr>
          <p:sp>
            <p:nvSpPr>
              <p:cNvPr id="22675" name="Rectangle 618"/>
              <p:cNvSpPr>
                <a:spLocks noChangeAspect="1" noChangeArrowheads="1"/>
              </p:cNvSpPr>
              <p:nvPr/>
            </p:nvSpPr>
            <p:spPr bwMode="auto">
              <a:xfrm>
                <a:off x="2544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6" name="Rectangle 619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7" name="Rectangle 620"/>
              <p:cNvSpPr>
                <a:spLocks noChangeAspect="1" noChangeArrowheads="1"/>
              </p:cNvSpPr>
              <p:nvPr/>
            </p:nvSpPr>
            <p:spPr bwMode="auto">
              <a:xfrm>
                <a:off x="2928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8" name="Rectangle 621"/>
              <p:cNvSpPr>
                <a:spLocks noChangeAspect="1" noChangeArrowheads="1"/>
              </p:cNvSpPr>
              <p:nvPr/>
            </p:nvSpPr>
            <p:spPr bwMode="auto">
              <a:xfrm>
                <a:off x="3120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9" name="Rectangle 622"/>
              <p:cNvSpPr>
                <a:spLocks noChangeAspect="1" noChangeArrowheads="1"/>
              </p:cNvSpPr>
              <p:nvPr/>
            </p:nvSpPr>
            <p:spPr bwMode="auto">
              <a:xfrm>
                <a:off x="3312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0" name="Rectangle 623"/>
              <p:cNvSpPr>
                <a:spLocks noChangeAspect="1" noChangeArrowheads="1"/>
              </p:cNvSpPr>
              <p:nvPr/>
            </p:nvSpPr>
            <p:spPr bwMode="auto">
              <a:xfrm>
                <a:off x="3504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1" name="Rectangle 624"/>
              <p:cNvSpPr>
                <a:spLocks noChangeAspect="1" noChangeArrowheads="1"/>
              </p:cNvSpPr>
              <p:nvPr/>
            </p:nvSpPr>
            <p:spPr bwMode="auto">
              <a:xfrm>
                <a:off x="3696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2" name="Rectangle 625"/>
              <p:cNvSpPr>
                <a:spLocks noChangeAspect="1" noChangeArrowheads="1"/>
              </p:cNvSpPr>
              <p:nvPr/>
            </p:nvSpPr>
            <p:spPr bwMode="auto">
              <a:xfrm>
                <a:off x="3888" y="1488"/>
                <a:ext cx="96" cy="144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74" name="Text Box 626"/>
            <p:cNvSpPr txBox="1">
              <a:spLocks noChangeArrowheads="1"/>
            </p:cNvSpPr>
            <p:nvPr/>
          </p:nvSpPr>
          <p:spPr bwMode="auto">
            <a:xfrm>
              <a:off x="5151" y="2402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 b="1"/>
                <a:t>32</a:t>
              </a:r>
            </a:p>
          </p:txBody>
        </p:sp>
      </p:grpSp>
      <p:grpSp>
        <p:nvGrpSpPr>
          <p:cNvPr id="574067" name="Group 627"/>
          <p:cNvGrpSpPr>
            <a:grpSpLocks/>
          </p:cNvGrpSpPr>
          <p:nvPr/>
        </p:nvGrpSpPr>
        <p:grpSpPr bwMode="auto">
          <a:xfrm>
            <a:off x="541338" y="4078288"/>
            <a:ext cx="8374062" cy="506412"/>
            <a:chOff x="134" y="2581"/>
            <a:chExt cx="5275" cy="319"/>
          </a:xfrm>
        </p:grpSpPr>
        <p:grpSp>
          <p:nvGrpSpPr>
            <p:cNvPr id="22604" name="Group 628"/>
            <p:cNvGrpSpPr>
              <a:grpSpLocks/>
            </p:cNvGrpSpPr>
            <p:nvPr/>
          </p:nvGrpSpPr>
          <p:grpSpPr bwMode="auto">
            <a:xfrm>
              <a:off x="134" y="2581"/>
              <a:ext cx="4844" cy="269"/>
              <a:chOff x="134" y="2581"/>
              <a:chExt cx="4844" cy="269"/>
            </a:xfrm>
          </p:grpSpPr>
          <p:grpSp>
            <p:nvGrpSpPr>
              <p:cNvPr id="22606" name="Group 629"/>
              <p:cNvGrpSpPr>
                <a:grpSpLocks noChangeAspect="1"/>
              </p:cNvGrpSpPr>
              <p:nvPr/>
            </p:nvGrpSpPr>
            <p:grpSpPr bwMode="auto">
              <a:xfrm>
                <a:off x="2636" y="2581"/>
                <a:ext cx="154" cy="154"/>
                <a:chOff x="2592" y="3168"/>
                <a:chExt cx="192" cy="192"/>
              </a:xfrm>
            </p:grpSpPr>
            <p:sp>
              <p:nvSpPr>
                <p:cNvPr id="22668" name="Line 630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9" name="Line 63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07" name="Group 632"/>
              <p:cNvGrpSpPr>
                <a:grpSpLocks noChangeAspect="1"/>
              </p:cNvGrpSpPr>
              <p:nvPr/>
            </p:nvGrpSpPr>
            <p:grpSpPr bwMode="auto">
              <a:xfrm>
                <a:off x="2943" y="2581"/>
                <a:ext cx="154" cy="154"/>
                <a:chOff x="2592" y="3168"/>
                <a:chExt cx="192" cy="192"/>
              </a:xfrm>
            </p:grpSpPr>
            <p:sp>
              <p:nvSpPr>
                <p:cNvPr id="22666" name="Line 633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7" name="Line 6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08" name="Group 635"/>
              <p:cNvGrpSpPr>
                <a:grpSpLocks noChangeAspect="1"/>
              </p:cNvGrpSpPr>
              <p:nvPr/>
            </p:nvGrpSpPr>
            <p:grpSpPr bwMode="auto">
              <a:xfrm>
                <a:off x="3250" y="2581"/>
                <a:ext cx="154" cy="154"/>
                <a:chOff x="2592" y="3168"/>
                <a:chExt cx="192" cy="192"/>
              </a:xfrm>
            </p:grpSpPr>
            <p:sp>
              <p:nvSpPr>
                <p:cNvPr id="22664" name="Line 636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5" name="Line 63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09" name="Group 638"/>
              <p:cNvGrpSpPr>
                <a:grpSpLocks noChangeAspect="1"/>
              </p:cNvGrpSpPr>
              <p:nvPr/>
            </p:nvGrpSpPr>
            <p:grpSpPr bwMode="auto">
              <a:xfrm>
                <a:off x="3557" y="2581"/>
                <a:ext cx="154" cy="154"/>
                <a:chOff x="2592" y="3168"/>
                <a:chExt cx="192" cy="192"/>
              </a:xfrm>
            </p:grpSpPr>
            <p:sp>
              <p:nvSpPr>
                <p:cNvPr id="22662" name="Line 639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3" name="Line 64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10" name="Group 641"/>
              <p:cNvGrpSpPr>
                <a:grpSpLocks noChangeAspect="1"/>
              </p:cNvGrpSpPr>
              <p:nvPr/>
            </p:nvGrpSpPr>
            <p:grpSpPr bwMode="auto">
              <a:xfrm>
                <a:off x="3903" y="2581"/>
                <a:ext cx="154" cy="154"/>
                <a:chOff x="2592" y="3168"/>
                <a:chExt cx="192" cy="192"/>
              </a:xfrm>
            </p:grpSpPr>
            <p:sp>
              <p:nvSpPr>
                <p:cNvPr id="22660" name="Line 642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1" name="Line 64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11" name="Group 644"/>
              <p:cNvGrpSpPr>
                <a:grpSpLocks noChangeAspect="1"/>
              </p:cNvGrpSpPr>
              <p:nvPr/>
            </p:nvGrpSpPr>
            <p:grpSpPr bwMode="auto">
              <a:xfrm>
                <a:off x="4210" y="2581"/>
                <a:ext cx="154" cy="154"/>
                <a:chOff x="2592" y="3168"/>
                <a:chExt cx="192" cy="192"/>
              </a:xfrm>
            </p:grpSpPr>
            <p:sp>
              <p:nvSpPr>
                <p:cNvPr id="22658" name="Line 645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9" name="Line 6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12" name="Group 647"/>
              <p:cNvGrpSpPr>
                <a:grpSpLocks noChangeAspect="1"/>
              </p:cNvGrpSpPr>
              <p:nvPr/>
            </p:nvGrpSpPr>
            <p:grpSpPr bwMode="auto">
              <a:xfrm>
                <a:off x="4517" y="2581"/>
                <a:ext cx="154" cy="154"/>
                <a:chOff x="2592" y="3168"/>
                <a:chExt cx="192" cy="192"/>
              </a:xfrm>
            </p:grpSpPr>
            <p:sp>
              <p:nvSpPr>
                <p:cNvPr id="22656" name="Line 6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7" name="Line 6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13" name="Group 650"/>
              <p:cNvGrpSpPr>
                <a:grpSpLocks noChangeAspect="1"/>
              </p:cNvGrpSpPr>
              <p:nvPr/>
            </p:nvGrpSpPr>
            <p:grpSpPr bwMode="auto">
              <a:xfrm>
                <a:off x="4824" y="2581"/>
                <a:ext cx="154" cy="154"/>
                <a:chOff x="2592" y="3168"/>
                <a:chExt cx="192" cy="192"/>
              </a:xfrm>
            </p:grpSpPr>
            <p:sp>
              <p:nvSpPr>
                <p:cNvPr id="22654" name="Line 651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5" name="Line 6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14" name="Rectangle 653"/>
              <p:cNvSpPr>
                <a:spLocks noChangeAspect="1" noChangeArrowheads="1"/>
              </p:cNvSpPr>
              <p:nvPr/>
            </p:nvSpPr>
            <p:spPr bwMode="auto">
              <a:xfrm>
                <a:off x="2675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5" name="Rectangle 654"/>
              <p:cNvSpPr>
                <a:spLocks noChangeAspect="1" noChangeArrowheads="1"/>
              </p:cNvSpPr>
              <p:nvPr/>
            </p:nvSpPr>
            <p:spPr bwMode="auto">
              <a:xfrm>
                <a:off x="2982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6" name="Rectangle 655"/>
              <p:cNvSpPr>
                <a:spLocks noChangeAspect="1" noChangeArrowheads="1"/>
              </p:cNvSpPr>
              <p:nvPr/>
            </p:nvSpPr>
            <p:spPr bwMode="auto">
              <a:xfrm>
                <a:off x="3289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7" name="Rectangle 656"/>
              <p:cNvSpPr>
                <a:spLocks noChangeAspect="1" noChangeArrowheads="1"/>
              </p:cNvSpPr>
              <p:nvPr/>
            </p:nvSpPr>
            <p:spPr bwMode="auto">
              <a:xfrm>
                <a:off x="3596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8" name="Rectangle 657"/>
              <p:cNvSpPr>
                <a:spLocks noChangeAspect="1" noChangeArrowheads="1"/>
              </p:cNvSpPr>
              <p:nvPr/>
            </p:nvSpPr>
            <p:spPr bwMode="auto">
              <a:xfrm>
                <a:off x="3941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9" name="Rectangle 658"/>
              <p:cNvSpPr>
                <a:spLocks noChangeAspect="1" noChangeArrowheads="1"/>
              </p:cNvSpPr>
              <p:nvPr/>
            </p:nvSpPr>
            <p:spPr bwMode="auto">
              <a:xfrm>
                <a:off x="4248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0" name="Rectangle 659"/>
              <p:cNvSpPr>
                <a:spLocks noChangeAspect="1" noChangeArrowheads="1"/>
              </p:cNvSpPr>
              <p:nvPr/>
            </p:nvSpPr>
            <p:spPr bwMode="auto">
              <a:xfrm>
                <a:off x="4555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Rectangle 660"/>
              <p:cNvSpPr>
                <a:spLocks noChangeAspect="1" noChangeArrowheads="1"/>
              </p:cNvSpPr>
              <p:nvPr/>
            </p:nvSpPr>
            <p:spPr bwMode="auto">
              <a:xfrm>
                <a:off x="4862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622" name="Group 661"/>
              <p:cNvGrpSpPr>
                <a:grpSpLocks noChangeAspect="1"/>
              </p:cNvGrpSpPr>
              <p:nvPr/>
            </p:nvGrpSpPr>
            <p:grpSpPr bwMode="auto">
              <a:xfrm>
                <a:off x="134" y="2581"/>
                <a:ext cx="154" cy="154"/>
                <a:chOff x="2592" y="3168"/>
                <a:chExt cx="192" cy="192"/>
              </a:xfrm>
            </p:grpSpPr>
            <p:sp>
              <p:nvSpPr>
                <p:cNvPr id="22652" name="Line 662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3" name="Line 66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23" name="Group 664"/>
              <p:cNvGrpSpPr>
                <a:grpSpLocks noChangeAspect="1"/>
              </p:cNvGrpSpPr>
              <p:nvPr/>
            </p:nvGrpSpPr>
            <p:grpSpPr bwMode="auto">
              <a:xfrm>
                <a:off x="441" y="2581"/>
                <a:ext cx="154" cy="154"/>
                <a:chOff x="2592" y="3168"/>
                <a:chExt cx="192" cy="192"/>
              </a:xfrm>
            </p:grpSpPr>
            <p:sp>
              <p:nvSpPr>
                <p:cNvPr id="22650" name="Line 665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1" name="Line 6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24" name="Group 667"/>
              <p:cNvGrpSpPr>
                <a:grpSpLocks noChangeAspect="1"/>
              </p:cNvGrpSpPr>
              <p:nvPr/>
            </p:nvGrpSpPr>
            <p:grpSpPr bwMode="auto">
              <a:xfrm>
                <a:off x="748" y="2581"/>
                <a:ext cx="154" cy="154"/>
                <a:chOff x="2592" y="3168"/>
                <a:chExt cx="192" cy="192"/>
              </a:xfrm>
            </p:grpSpPr>
            <p:sp>
              <p:nvSpPr>
                <p:cNvPr id="22648" name="Line 66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9" name="Line 66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25" name="Group 670"/>
              <p:cNvGrpSpPr>
                <a:grpSpLocks noChangeAspect="1"/>
              </p:cNvGrpSpPr>
              <p:nvPr/>
            </p:nvGrpSpPr>
            <p:grpSpPr bwMode="auto">
              <a:xfrm>
                <a:off x="1055" y="2581"/>
                <a:ext cx="154" cy="154"/>
                <a:chOff x="2592" y="3168"/>
                <a:chExt cx="192" cy="192"/>
              </a:xfrm>
            </p:grpSpPr>
            <p:sp>
              <p:nvSpPr>
                <p:cNvPr id="22646" name="Line 671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7" name="Line 67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26" name="Group 673"/>
              <p:cNvGrpSpPr>
                <a:grpSpLocks noChangeAspect="1"/>
              </p:cNvGrpSpPr>
              <p:nvPr/>
            </p:nvGrpSpPr>
            <p:grpSpPr bwMode="auto">
              <a:xfrm>
                <a:off x="1401" y="2581"/>
                <a:ext cx="154" cy="154"/>
                <a:chOff x="2592" y="3168"/>
                <a:chExt cx="192" cy="192"/>
              </a:xfrm>
            </p:grpSpPr>
            <p:sp>
              <p:nvSpPr>
                <p:cNvPr id="22644" name="Line 674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5" name="Line 6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27" name="Group 676"/>
              <p:cNvGrpSpPr>
                <a:grpSpLocks noChangeAspect="1"/>
              </p:cNvGrpSpPr>
              <p:nvPr/>
            </p:nvGrpSpPr>
            <p:grpSpPr bwMode="auto">
              <a:xfrm>
                <a:off x="1708" y="2581"/>
                <a:ext cx="154" cy="154"/>
                <a:chOff x="2592" y="3168"/>
                <a:chExt cx="192" cy="192"/>
              </a:xfrm>
            </p:grpSpPr>
            <p:sp>
              <p:nvSpPr>
                <p:cNvPr id="22642" name="Line 677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3" name="Line 6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28" name="Group 679"/>
              <p:cNvGrpSpPr>
                <a:grpSpLocks noChangeAspect="1"/>
              </p:cNvGrpSpPr>
              <p:nvPr/>
            </p:nvGrpSpPr>
            <p:grpSpPr bwMode="auto">
              <a:xfrm>
                <a:off x="2015" y="2581"/>
                <a:ext cx="154" cy="154"/>
                <a:chOff x="2592" y="3168"/>
                <a:chExt cx="192" cy="192"/>
              </a:xfrm>
            </p:grpSpPr>
            <p:sp>
              <p:nvSpPr>
                <p:cNvPr id="22640" name="Line 680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1" name="Line 6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29" name="Group 682"/>
              <p:cNvGrpSpPr>
                <a:grpSpLocks noChangeAspect="1"/>
              </p:cNvGrpSpPr>
              <p:nvPr/>
            </p:nvGrpSpPr>
            <p:grpSpPr bwMode="auto">
              <a:xfrm>
                <a:off x="2322" y="2581"/>
                <a:ext cx="154" cy="154"/>
                <a:chOff x="2592" y="3168"/>
                <a:chExt cx="192" cy="192"/>
              </a:xfrm>
            </p:grpSpPr>
            <p:sp>
              <p:nvSpPr>
                <p:cNvPr id="22638" name="Line 683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9" name="Line 68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88" y="3168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30" name="Rectangle 685"/>
              <p:cNvSpPr>
                <a:spLocks noChangeAspect="1" noChangeArrowheads="1"/>
              </p:cNvSpPr>
              <p:nvPr/>
            </p:nvSpPr>
            <p:spPr bwMode="auto">
              <a:xfrm>
                <a:off x="173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" name="Rectangle 686"/>
              <p:cNvSpPr>
                <a:spLocks noChangeAspect="1" noChangeArrowheads="1"/>
              </p:cNvSpPr>
              <p:nvPr/>
            </p:nvSpPr>
            <p:spPr bwMode="auto">
              <a:xfrm>
                <a:off x="480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" name="Rectangle 687"/>
              <p:cNvSpPr>
                <a:spLocks noChangeAspect="1" noChangeArrowheads="1"/>
              </p:cNvSpPr>
              <p:nvPr/>
            </p:nvSpPr>
            <p:spPr bwMode="auto">
              <a:xfrm>
                <a:off x="787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" name="Rectangle 688"/>
              <p:cNvSpPr>
                <a:spLocks noChangeAspect="1" noChangeArrowheads="1"/>
              </p:cNvSpPr>
              <p:nvPr/>
            </p:nvSpPr>
            <p:spPr bwMode="auto">
              <a:xfrm>
                <a:off x="1094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4" name="Rectangle 689"/>
              <p:cNvSpPr>
                <a:spLocks noChangeAspect="1" noChangeArrowheads="1"/>
              </p:cNvSpPr>
              <p:nvPr/>
            </p:nvSpPr>
            <p:spPr bwMode="auto">
              <a:xfrm>
                <a:off x="1439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" name="Rectangle 690"/>
              <p:cNvSpPr>
                <a:spLocks noChangeAspect="1" noChangeArrowheads="1"/>
              </p:cNvSpPr>
              <p:nvPr/>
            </p:nvSpPr>
            <p:spPr bwMode="auto">
              <a:xfrm>
                <a:off x="1746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" name="Rectangle 691"/>
              <p:cNvSpPr>
                <a:spLocks noChangeAspect="1" noChangeArrowheads="1"/>
              </p:cNvSpPr>
              <p:nvPr/>
            </p:nvSpPr>
            <p:spPr bwMode="auto">
              <a:xfrm>
                <a:off x="2053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7" name="Rectangle 692"/>
              <p:cNvSpPr>
                <a:spLocks noChangeAspect="1" noChangeArrowheads="1"/>
              </p:cNvSpPr>
              <p:nvPr/>
            </p:nvSpPr>
            <p:spPr bwMode="auto">
              <a:xfrm>
                <a:off x="2360" y="2735"/>
                <a:ext cx="77" cy="11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05" name="Text Box 693"/>
            <p:cNvSpPr txBox="1">
              <a:spLocks noChangeArrowheads="1"/>
            </p:cNvSpPr>
            <p:nvPr/>
          </p:nvSpPr>
          <p:spPr bwMode="auto">
            <a:xfrm>
              <a:off x="5151" y="2688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 b="1"/>
                <a:t>16</a:t>
              </a:r>
            </a:p>
          </p:txBody>
        </p:sp>
      </p:grpSp>
      <p:grpSp>
        <p:nvGrpSpPr>
          <p:cNvPr id="574134" name="Group 694"/>
          <p:cNvGrpSpPr>
            <a:grpSpLocks/>
          </p:cNvGrpSpPr>
          <p:nvPr/>
        </p:nvGrpSpPr>
        <p:grpSpPr bwMode="auto">
          <a:xfrm>
            <a:off x="663575" y="4505325"/>
            <a:ext cx="8194675" cy="533400"/>
            <a:chOff x="211" y="2850"/>
            <a:chExt cx="5162" cy="336"/>
          </a:xfrm>
        </p:grpSpPr>
        <p:sp>
          <p:nvSpPr>
            <p:cNvPr id="22571" name="Rectangle 695"/>
            <p:cNvSpPr>
              <a:spLocks noChangeAspect="1" noChangeArrowheads="1"/>
            </p:cNvSpPr>
            <p:nvPr/>
          </p:nvSpPr>
          <p:spPr bwMode="auto">
            <a:xfrm>
              <a:off x="2828" y="3003"/>
              <a:ext cx="77" cy="11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Rectangle 696"/>
            <p:cNvSpPr>
              <a:spLocks noChangeAspect="1" noChangeArrowheads="1"/>
            </p:cNvSpPr>
            <p:nvPr/>
          </p:nvSpPr>
          <p:spPr bwMode="auto">
            <a:xfrm>
              <a:off x="3442" y="3003"/>
              <a:ext cx="77" cy="11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Rectangle 697"/>
            <p:cNvSpPr>
              <a:spLocks noChangeAspect="1" noChangeArrowheads="1"/>
            </p:cNvSpPr>
            <p:nvPr/>
          </p:nvSpPr>
          <p:spPr bwMode="auto">
            <a:xfrm>
              <a:off x="4095" y="3003"/>
              <a:ext cx="77" cy="11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Rectangle 698"/>
            <p:cNvSpPr>
              <a:spLocks noChangeAspect="1" noChangeArrowheads="1"/>
            </p:cNvSpPr>
            <p:nvPr/>
          </p:nvSpPr>
          <p:spPr bwMode="auto">
            <a:xfrm>
              <a:off x="4709" y="3003"/>
              <a:ext cx="77" cy="11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75" name="Group 699"/>
            <p:cNvGrpSpPr>
              <a:grpSpLocks noChangeAspect="1"/>
            </p:cNvGrpSpPr>
            <p:nvPr/>
          </p:nvGrpSpPr>
          <p:grpSpPr bwMode="auto">
            <a:xfrm>
              <a:off x="2713" y="2850"/>
              <a:ext cx="307" cy="153"/>
              <a:chOff x="2592" y="3168"/>
              <a:chExt cx="192" cy="192"/>
            </a:xfrm>
          </p:grpSpPr>
          <p:sp>
            <p:nvSpPr>
              <p:cNvPr id="22602" name="Line 700"/>
              <p:cNvSpPr>
                <a:spLocks noChangeAspect="1" noChangeShapeType="1"/>
              </p:cNvSpPr>
              <p:nvPr/>
            </p:nvSpPr>
            <p:spPr bwMode="auto">
              <a:xfrm>
                <a:off x="2592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Line 701"/>
              <p:cNvSpPr>
                <a:spLocks noChangeAspect="1" noChangeShapeType="1"/>
              </p:cNvSpPr>
              <p:nvPr/>
            </p:nvSpPr>
            <p:spPr bwMode="auto">
              <a:xfrm flipH="1">
                <a:off x="2688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76" name="Group 702"/>
            <p:cNvGrpSpPr>
              <a:grpSpLocks noChangeAspect="1"/>
            </p:cNvGrpSpPr>
            <p:nvPr/>
          </p:nvGrpSpPr>
          <p:grpSpPr bwMode="auto">
            <a:xfrm>
              <a:off x="3327" y="2850"/>
              <a:ext cx="307" cy="153"/>
              <a:chOff x="2592" y="3168"/>
              <a:chExt cx="192" cy="192"/>
            </a:xfrm>
          </p:grpSpPr>
          <p:sp>
            <p:nvSpPr>
              <p:cNvPr id="22600" name="Line 703"/>
              <p:cNvSpPr>
                <a:spLocks noChangeAspect="1" noChangeShapeType="1"/>
              </p:cNvSpPr>
              <p:nvPr/>
            </p:nvSpPr>
            <p:spPr bwMode="auto">
              <a:xfrm>
                <a:off x="2592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Line 704"/>
              <p:cNvSpPr>
                <a:spLocks noChangeAspect="1" noChangeShapeType="1"/>
              </p:cNvSpPr>
              <p:nvPr/>
            </p:nvSpPr>
            <p:spPr bwMode="auto">
              <a:xfrm flipH="1">
                <a:off x="2688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77" name="Group 705"/>
            <p:cNvGrpSpPr>
              <a:grpSpLocks noChangeAspect="1"/>
            </p:cNvGrpSpPr>
            <p:nvPr/>
          </p:nvGrpSpPr>
          <p:grpSpPr bwMode="auto">
            <a:xfrm>
              <a:off x="3980" y="2850"/>
              <a:ext cx="307" cy="153"/>
              <a:chOff x="2592" y="3168"/>
              <a:chExt cx="192" cy="192"/>
            </a:xfrm>
          </p:grpSpPr>
          <p:sp>
            <p:nvSpPr>
              <p:cNvPr id="22598" name="Line 706"/>
              <p:cNvSpPr>
                <a:spLocks noChangeAspect="1" noChangeShapeType="1"/>
              </p:cNvSpPr>
              <p:nvPr/>
            </p:nvSpPr>
            <p:spPr bwMode="auto">
              <a:xfrm>
                <a:off x="2592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9" name="Line 707"/>
              <p:cNvSpPr>
                <a:spLocks noChangeAspect="1" noChangeShapeType="1"/>
              </p:cNvSpPr>
              <p:nvPr/>
            </p:nvSpPr>
            <p:spPr bwMode="auto">
              <a:xfrm flipH="1">
                <a:off x="2688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78" name="Group 708"/>
            <p:cNvGrpSpPr>
              <a:grpSpLocks noChangeAspect="1"/>
            </p:cNvGrpSpPr>
            <p:nvPr/>
          </p:nvGrpSpPr>
          <p:grpSpPr bwMode="auto">
            <a:xfrm>
              <a:off x="4594" y="2850"/>
              <a:ext cx="307" cy="153"/>
              <a:chOff x="2592" y="3168"/>
              <a:chExt cx="192" cy="192"/>
            </a:xfrm>
          </p:grpSpPr>
          <p:sp>
            <p:nvSpPr>
              <p:cNvPr id="22596" name="Line 709"/>
              <p:cNvSpPr>
                <a:spLocks noChangeAspect="1" noChangeShapeType="1"/>
              </p:cNvSpPr>
              <p:nvPr/>
            </p:nvSpPr>
            <p:spPr bwMode="auto">
              <a:xfrm>
                <a:off x="2592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7" name="Line 710"/>
              <p:cNvSpPr>
                <a:spLocks noChangeAspect="1" noChangeShapeType="1"/>
              </p:cNvSpPr>
              <p:nvPr/>
            </p:nvSpPr>
            <p:spPr bwMode="auto">
              <a:xfrm flipH="1">
                <a:off x="2688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79" name="Rectangle 711"/>
            <p:cNvSpPr>
              <a:spLocks noChangeAspect="1" noChangeArrowheads="1"/>
            </p:cNvSpPr>
            <p:nvPr/>
          </p:nvSpPr>
          <p:spPr bwMode="auto">
            <a:xfrm>
              <a:off x="326" y="3003"/>
              <a:ext cx="77" cy="11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Rectangle 712"/>
            <p:cNvSpPr>
              <a:spLocks noChangeAspect="1" noChangeArrowheads="1"/>
            </p:cNvSpPr>
            <p:nvPr/>
          </p:nvSpPr>
          <p:spPr bwMode="auto">
            <a:xfrm>
              <a:off x="940" y="3003"/>
              <a:ext cx="77" cy="11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Rectangle 713"/>
            <p:cNvSpPr>
              <a:spLocks noChangeAspect="1" noChangeArrowheads="1"/>
            </p:cNvSpPr>
            <p:nvPr/>
          </p:nvSpPr>
          <p:spPr bwMode="auto">
            <a:xfrm>
              <a:off x="1593" y="3003"/>
              <a:ext cx="77" cy="11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2" name="Rectangle 714"/>
            <p:cNvSpPr>
              <a:spLocks noChangeAspect="1" noChangeArrowheads="1"/>
            </p:cNvSpPr>
            <p:nvPr/>
          </p:nvSpPr>
          <p:spPr bwMode="auto">
            <a:xfrm>
              <a:off x="2207" y="3003"/>
              <a:ext cx="77" cy="11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83" name="Group 715"/>
            <p:cNvGrpSpPr>
              <a:grpSpLocks noChangeAspect="1"/>
            </p:cNvGrpSpPr>
            <p:nvPr/>
          </p:nvGrpSpPr>
          <p:grpSpPr bwMode="auto">
            <a:xfrm>
              <a:off x="211" y="2850"/>
              <a:ext cx="307" cy="153"/>
              <a:chOff x="2592" y="3168"/>
              <a:chExt cx="192" cy="192"/>
            </a:xfrm>
          </p:grpSpPr>
          <p:sp>
            <p:nvSpPr>
              <p:cNvPr id="22594" name="Line 716"/>
              <p:cNvSpPr>
                <a:spLocks noChangeAspect="1" noChangeShapeType="1"/>
              </p:cNvSpPr>
              <p:nvPr/>
            </p:nvSpPr>
            <p:spPr bwMode="auto">
              <a:xfrm>
                <a:off x="2592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5" name="Line 717"/>
              <p:cNvSpPr>
                <a:spLocks noChangeAspect="1" noChangeShapeType="1"/>
              </p:cNvSpPr>
              <p:nvPr/>
            </p:nvSpPr>
            <p:spPr bwMode="auto">
              <a:xfrm flipH="1">
                <a:off x="2688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4" name="Group 718"/>
            <p:cNvGrpSpPr>
              <a:grpSpLocks noChangeAspect="1"/>
            </p:cNvGrpSpPr>
            <p:nvPr/>
          </p:nvGrpSpPr>
          <p:grpSpPr bwMode="auto">
            <a:xfrm>
              <a:off x="825" y="2850"/>
              <a:ext cx="307" cy="153"/>
              <a:chOff x="2592" y="3168"/>
              <a:chExt cx="192" cy="192"/>
            </a:xfrm>
          </p:grpSpPr>
          <p:sp>
            <p:nvSpPr>
              <p:cNvPr id="22592" name="Line 719"/>
              <p:cNvSpPr>
                <a:spLocks noChangeAspect="1" noChangeShapeType="1"/>
              </p:cNvSpPr>
              <p:nvPr/>
            </p:nvSpPr>
            <p:spPr bwMode="auto">
              <a:xfrm>
                <a:off x="2592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3" name="Line 720"/>
              <p:cNvSpPr>
                <a:spLocks noChangeAspect="1" noChangeShapeType="1"/>
              </p:cNvSpPr>
              <p:nvPr/>
            </p:nvSpPr>
            <p:spPr bwMode="auto">
              <a:xfrm flipH="1">
                <a:off x="2688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5" name="Group 721"/>
            <p:cNvGrpSpPr>
              <a:grpSpLocks noChangeAspect="1"/>
            </p:cNvGrpSpPr>
            <p:nvPr/>
          </p:nvGrpSpPr>
          <p:grpSpPr bwMode="auto">
            <a:xfrm>
              <a:off x="1478" y="2850"/>
              <a:ext cx="307" cy="153"/>
              <a:chOff x="2592" y="3168"/>
              <a:chExt cx="192" cy="192"/>
            </a:xfrm>
          </p:grpSpPr>
          <p:sp>
            <p:nvSpPr>
              <p:cNvPr id="22590" name="Line 722"/>
              <p:cNvSpPr>
                <a:spLocks noChangeAspect="1" noChangeShapeType="1"/>
              </p:cNvSpPr>
              <p:nvPr/>
            </p:nvSpPr>
            <p:spPr bwMode="auto">
              <a:xfrm>
                <a:off x="2592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Line 723"/>
              <p:cNvSpPr>
                <a:spLocks noChangeAspect="1" noChangeShapeType="1"/>
              </p:cNvSpPr>
              <p:nvPr/>
            </p:nvSpPr>
            <p:spPr bwMode="auto">
              <a:xfrm flipH="1">
                <a:off x="2688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6" name="Group 724"/>
            <p:cNvGrpSpPr>
              <a:grpSpLocks noChangeAspect="1"/>
            </p:cNvGrpSpPr>
            <p:nvPr/>
          </p:nvGrpSpPr>
          <p:grpSpPr bwMode="auto">
            <a:xfrm>
              <a:off x="2092" y="2850"/>
              <a:ext cx="307" cy="153"/>
              <a:chOff x="2592" y="3168"/>
              <a:chExt cx="192" cy="192"/>
            </a:xfrm>
          </p:grpSpPr>
          <p:sp>
            <p:nvSpPr>
              <p:cNvPr id="22588" name="Line 725"/>
              <p:cNvSpPr>
                <a:spLocks noChangeAspect="1" noChangeShapeType="1"/>
              </p:cNvSpPr>
              <p:nvPr/>
            </p:nvSpPr>
            <p:spPr bwMode="auto">
              <a:xfrm>
                <a:off x="2592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9" name="Line 726"/>
              <p:cNvSpPr>
                <a:spLocks noChangeAspect="1" noChangeShapeType="1"/>
              </p:cNvSpPr>
              <p:nvPr/>
            </p:nvSpPr>
            <p:spPr bwMode="auto">
              <a:xfrm flipH="1">
                <a:off x="2688" y="316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7" name="Text Box 727"/>
            <p:cNvSpPr txBox="1">
              <a:spLocks noChangeArrowheads="1"/>
            </p:cNvSpPr>
            <p:nvPr/>
          </p:nvSpPr>
          <p:spPr bwMode="auto">
            <a:xfrm>
              <a:off x="5186" y="297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 b="1"/>
                <a:t>8</a:t>
              </a:r>
            </a:p>
          </p:txBody>
        </p:sp>
      </p:grpSp>
      <p:grpSp>
        <p:nvGrpSpPr>
          <p:cNvPr id="574168" name="Group 728"/>
          <p:cNvGrpSpPr>
            <a:grpSpLocks/>
          </p:cNvGrpSpPr>
          <p:nvPr/>
        </p:nvGrpSpPr>
        <p:grpSpPr bwMode="auto">
          <a:xfrm>
            <a:off x="908050" y="4930775"/>
            <a:ext cx="7950200" cy="593725"/>
            <a:chOff x="365" y="3118"/>
            <a:chExt cx="5008" cy="374"/>
          </a:xfrm>
        </p:grpSpPr>
        <p:sp>
          <p:nvSpPr>
            <p:cNvPr id="22558" name="Line 729"/>
            <p:cNvSpPr>
              <a:spLocks noChangeAspect="1" noChangeShapeType="1"/>
            </p:cNvSpPr>
            <p:nvPr/>
          </p:nvSpPr>
          <p:spPr bwMode="auto">
            <a:xfrm>
              <a:off x="2867" y="3118"/>
              <a:ext cx="30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730"/>
            <p:cNvSpPr>
              <a:spLocks noChangeAspect="1" noChangeShapeType="1"/>
            </p:cNvSpPr>
            <p:nvPr/>
          </p:nvSpPr>
          <p:spPr bwMode="auto">
            <a:xfrm flipH="1">
              <a:off x="3174" y="3118"/>
              <a:ext cx="30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Rectangle 731"/>
            <p:cNvSpPr>
              <a:spLocks noChangeAspect="1" noChangeArrowheads="1"/>
            </p:cNvSpPr>
            <p:nvPr/>
          </p:nvSpPr>
          <p:spPr bwMode="auto">
            <a:xfrm>
              <a:off x="3135" y="3310"/>
              <a:ext cx="77" cy="11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Rectangle 732"/>
            <p:cNvSpPr>
              <a:spLocks noChangeAspect="1" noChangeArrowheads="1"/>
            </p:cNvSpPr>
            <p:nvPr/>
          </p:nvSpPr>
          <p:spPr bwMode="auto">
            <a:xfrm>
              <a:off x="4402" y="3310"/>
              <a:ext cx="77" cy="11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733"/>
            <p:cNvSpPr>
              <a:spLocks noChangeAspect="1" noChangeShapeType="1"/>
            </p:cNvSpPr>
            <p:nvPr/>
          </p:nvSpPr>
          <p:spPr bwMode="auto">
            <a:xfrm>
              <a:off x="4133" y="3118"/>
              <a:ext cx="30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734"/>
            <p:cNvSpPr>
              <a:spLocks noChangeAspect="1" noChangeShapeType="1"/>
            </p:cNvSpPr>
            <p:nvPr/>
          </p:nvSpPr>
          <p:spPr bwMode="auto">
            <a:xfrm flipH="1">
              <a:off x="4440" y="3118"/>
              <a:ext cx="30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735"/>
            <p:cNvSpPr>
              <a:spLocks noChangeAspect="1" noChangeShapeType="1"/>
            </p:cNvSpPr>
            <p:nvPr/>
          </p:nvSpPr>
          <p:spPr bwMode="auto">
            <a:xfrm>
              <a:off x="365" y="3118"/>
              <a:ext cx="30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Line 736"/>
            <p:cNvSpPr>
              <a:spLocks noChangeAspect="1" noChangeShapeType="1"/>
            </p:cNvSpPr>
            <p:nvPr/>
          </p:nvSpPr>
          <p:spPr bwMode="auto">
            <a:xfrm flipH="1">
              <a:off x="672" y="3118"/>
              <a:ext cx="30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Rectangle 737"/>
            <p:cNvSpPr>
              <a:spLocks noChangeAspect="1" noChangeArrowheads="1"/>
            </p:cNvSpPr>
            <p:nvPr/>
          </p:nvSpPr>
          <p:spPr bwMode="auto">
            <a:xfrm>
              <a:off x="633" y="3310"/>
              <a:ext cx="77" cy="11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Rectangle 738"/>
            <p:cNvSpPr>
              <a:spLocks noChangeAspect="1" noChangeArrowheads="1"/>
            </p:cNvSpPr>
            <p:nvPr/>
          </p:nvSpPr>
          <p:spPr bwMode="auto">
            <a:xfrm>
              <a:off x="1900" y="3310"/>
              <a:ext cx="77" cy="11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739"/>
            <p:cNvSpPr>
              <a:spLocks noChangeAspect="1" noChangeShapeType="1"/>
            </p:cNvSpPr>
            <p:nvPr/>
          </p:nvSpPr>
          <p:spPr bwMode="auto">
            <a:xfrm>
              <a:off x="1631" y="3118"/>
              <a:ext cx="30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740"/>
            <p:cNvSpPr>
              <a:spLocks noChangeAspect="1" noChangeShapeType="1"/>
            </p:cNvSpPr>
            <p:nvPr/>
          </p:nvSpPr>
          <p:spPr bwMode="auto">
            <a:xfrm flipH="1">
              <a:off x="1938" y="3118"/>
              <a:ext cx="30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Text Box 741"/>
            <p:cNvSpPr txBox="1">
              <a:spLocks noChangeArrowheads="1"/>
            </p:cNvSpPr>
            <p:nvPr/>
          </p:nvSpPr>
          <p:spPr bwMode="auto">
            <a:xfrm>
              <a:off x="5186" y="3280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 b="1"/>
                <a:t>4</a:t>
              </a:r>
            </a:p>
          </p:txBody>
        </p:sp>
      </p:grpSp>
      <p:grpSp>
        <p:nvGrpSpPr>
          <p:cNvPr id="574182" name="Group 742"/>
          <p:cNvGrpSpPr>
            <a:grpSpLocks/>
          </p:cNvGrpSpPr>
          <p:nvPr/>
        </p:nvGrpSpPr>
        <p:grpSpPr bwMode="auto">
          <a:xfrm>
            <a:off x="1395413" y="5418138"/>
            <a:ext cx="7462837" cy="592137"/>
            <a:chOff x="672" y="3425"/>
            <a:chExt cx="4701" cy="373"/>
          </a:xfrm>
        </p:grpSpPr>
        <p:sp>
          <p:nvSpPr>
            <p:cNvPr id="22551" name="Line 743"/>
            <p:cNvSpPr>
              <a:spLocks noChangeAspect="1" noChangeShapeType="1"/>
            </p:cNvSpPr>
            <p:nvPr/>
          </p:nvSpPr>
          <p:spPr bwMode="auto">
            <a:xfrm>
              <a:off x="3174" y="3425"/>
              <a:ext cx="633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744"/>
            <p:cNvSpPr>
              <a:spLocks noChangeAspect="1" noChangeShapeType="1"/>
            </p:cNvSpPr>
            <p:nvPr/>
          </p:nvSpPr>
          <p:spPr bwMode="auto">
            <a:xfrm flipH="1">
              <a:off x="3807" y="3425"/>
              <a:ext cx="633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Rectangle 745"/>
            <p:cNvSpPr>
              <a:spLocks noChangeAspect="1" noChangeArrowheads="1"/>
            </p:cNvSpPr>
            <p:nvPr/>
          </p:nvSpPr>
          <p:spPr bwMode="auto">
            <a:xfrm>
              <a:off x="3769" y="3617"/>
              <a:ext cx="76" cy="115"/>
            </a:xfrm>
            <a:prstGeom prst="rect">
              <a:avLst/>
            </a:prstGeom>
            <a:solidFill>
              <a:srgbClr val="F2771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746"/>
            <p:cNvSpPr>
              <a:spLocks noChangeAspect="1" noChangeShapeType="1"/>
            </p:cNvSpPr>
            <p:nvPr/>
          </p:nvSpPr>
          <p:spPr bwMode="auto">
            <a:xfrm>
              <a:off x="672" y="3425"/>
              <a:ext cx="633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747"/>
            <p:cNvSpPr>
              <a:spLocks noChangeAspect="1" noChangeShapeType="1"/>
            </p:cNvSpPr>
            <p:nvPr/>
          </p:nvSpPr>
          <p:spPr bwMode="auto">
            <a:xfrm flipH="1">
              <a:off x="1305" y="3425"/>
              <a:ext cx="633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Rectangle 748"/>
            <p:cNvSpPr>
              <a:spLocks noChangeAspect="1" noChangeArrowheads="1"/>
            </p:cNvSpPr>
            <p:nvPr/>
          </p:nvSpPr>
          <p:spPr bwMode="auto">
            <a:xfrm>
              <a:off x="1267" y="3617"/>
              <a:ext cx="76" cy="115"/>
            </a:xfrm>
            <a:prstGeom prst="rect">
              <a:avLst/>
            </a:prstGeom>
            <a:solidFill>
              <a:srgbClr val="F2771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Text Box 749"/>
            <p:cNvSpPr txBox="1">
              <a:spLocks noChangeArrowheads="1"/>
            </p:cNvSpPr>
            <p:nvPr/>
          </p:nvSpPr>
          <p:spPr bwMode="auto">
            <a:xfrm>
              <a:off x="5186" y="358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 b="1"/>
                <a:t>2</a:t>
              </a:r>
            </a:p>
          </p:txBody>
        </p:sp>
      </p:grpSp>
      <p:grpSp>
        <p:nvGrpSpPr>
          <p:cNvPr id="574190" name="Group 750"/>
          <p:cNvGrpSpPr>
            <a:grpSpLocks/>
          </p:cNvGrpSpPr>
          <p:nvPr/>
        </p:nvGrpSpPr>
        <p:grpSpPr bwMode="auto">
          <a:xfrm>
            <a:off x="2459038" y="5905500"/>
            <a:ext cx="6399212" cy="876300"/>
            <a:chOff x="1342" y="3732"/>
            <a:chExt cx="4031" cy="552"/>
          </a:xfrm>
        </p:grpSpPr>
        <p:sp>
          <p:nvSpPr>
            <p:cNvPr id="22547" name="Rectangle 751"/>
            <p:cNvSpPr>
              <a:spLocks noChangeAspect="1" noChangeArrowheads="1"/>
            </p:cNvSpPr>
            <p:nvPr/>
          </p:nvSpPr>
          <p:spPr bwMode="auto">
            <a:xfrm>
              <a:off x="2522" y="4111"/>
              <a:ext cx="76" cy="115"/>
            </a:xfrm>
            <a:prstGeom prst="rect">
              <a:avLst/>
            </a:prstGeom>
            <a:solidFill>
              <a:srgbClr val="FE06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752"/>
            <p:cNvSpPr>
              <a:spLocks noChangeAspect="1" noChangeShapeType="1"/>
            </p:cNvSpPr>
            <p:nvPr/>
          </p:nvSpPr>
          <p:spPr bwMode="auto">
            <a:xfrm>
              <a:off x="1342" y="3732"/>
              <a:ext cx="1209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753"/>
            <p:cNvSpPr>
              <a:spLocks noChangeAspect="1" noChangeShapeType="1"/>
            </p:cNvSpPr>
            <p:nvPr/>
          </p:nvSpPr>
          <p:spPr bwMode="auto">
            <a:xfrm flipH="1">
              <a:off x="2551" y="3732"/>
              <a:ext cx="1209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Text Box 754"/>
            <p:cNvSpPr txBox="1">
              <a:spLocks noChangeArrowheads="1"/>
            </p:cNvSpPr>
            <p:nvPr/>
          </p:nvSpPr>
          <p:spPr bwMode="auto">
            <a:xfrm>
              <a:off x="5186" y="4072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 b="1"/>
                <a:t>1</a:t>
              </a:r>
            </a:p>
          </p:txBody>
        </p:sp>
      </p:grpSp>
      <p:sp>
        <p:nvSpPr>
          <p:cNvPr id="22546" name="Rectangle 757"/>
          <p:cNvSpPr>
            <a:spLocks noChangeArrowheads="1"/>
          </p:cNvSpPr>
          <p:nvPr/>
        </p:nvSpPr>
        <p:spPr bwMode="auto">
          <a:xfrm>
            <a:off x="328613" y="3714750"/>
            <a:ext cx="2057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76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7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7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7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1103490291_9ef8ee4c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230086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0" y="39688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 smtClean="0"/>
              <a:t>Bacterial Conjugation</a:t>
            </a:r>
            <a:endParaRPr lang="en-US" sz="3600" dirty="0"/>
          </a:p>
        </p:txBody>
      </p:sp>
      <p:pic>
        <p:nvPicPr>
          <p:cNvPr id="14338" name="Picture 2" descr="File:Conjuga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1030288"/>
            <a:ext cx="5611091" cy="50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0291" y="6642556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http://en.wikipedia.org/wiki/File:Conjugation.svg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6711228" y="6440967"/>
            <a:ext cx="2405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http://www.flickr.com/photos/ajc1/1103490291/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489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514725" y="6096000"/>
            <a:ext cx="568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/>
              <a:t>Precise manipulation of chromosomes in vivo enables genome-wide codon replacement</a:t>
            </a:r>
          </a:p>
          <a:p>
            <a:r>
              <a:rPr lang="en-US" sz="1400"/>
              <a:t>SJ Hwang, MC Jewett, JM </a:t>
            </a:r>
            <a:r>
              <a:rPr lang="en-US" sz="1400" b="1"/>
              <a:t>Jacobson</a:t>
            </a:r>
            <a:r>
              <a:rPr lang="en-US" sz="1400"/>
              <a:t>, GM </a:t>
            </a:r>
            <a:r>
              <a:rPr lang="en-US" sz="1400" b="1"/>
              <a:t>Church</a:t>
            </a:r>
            <a:r>
              <a:rPr lang="en-US" sz="1400"/>
              <a:t> - Science, 2011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-133529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Conjugative Assembly Genome Engineering (CAGE)</a:t>
            </a:r>
            <a:endParaRPr lang="en-US" sz="3600" dirty="0"/>
          </a:p>
        </p:txBody>
      </p:sp>
      <p:pic>
        <p:nvPicPr>
          <p:cNvPr id="25604" name="Picture 2" descr="Fig.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5963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9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04801" y="1123950"/>
            <a:ext cx="215741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2672" y="3581400"/>
            <a:ext cx="215741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07" y="6400800"/>
            <a:ext cx="274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http://www.accessexcellence.org/RC/VL/GG/genetic.php</a:t>
            </a:r>
            <a:endParaRPr lang="en-US" sz="800" dirty="0"/>
          </a:p>
        </p:txBody>
      </p:sp>
      <p:pic>
        <p:nvPicPr>
          <p:cNvPr id="13316" name="Picture 4" descr="34 codon 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81073"/>
            <a:ext cx="560806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907" y="661108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6"/>
              </a:rPr>
              <a:t>http://www2.le.ac.uk/departments/genetics/vgec/schoolscolleges/topics/dna-genes-chromosomes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1908" y="0"/>
            <a:ext cx="9132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Codon Table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472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958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000099"/>
                </a:solidFill>
              </a:rPr>
              <a:t>Fabricational Complexity</a:t>
            </a:r>
          </a:p>
          <a:p>
            <a:pPr algn="ctr"/>
            <a:r>
              <a:rPr lang="en-US" b="1">
                <a:solidFill>
                  <a:srgbClr val="000099"/>
                </a:solidFill>
              </a:rPr>
              <a:t>Application: Why Are There 20 Amino Acids in Biology?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(What is the right balance between Codon code redundancy and diversity?)</a:t>
            </a:r>
          </a:p>
        </p:txBody>
      </p:sp>
      <p:pic>
        <p:nvPicPr>
          <p:cNvPr id="21508" name="Picture 4" descr="0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9" name="Object 35"/>
          <p:cNvGraphicFramePr>
            <a:graphicFrameLocks noChangeAspect="1"/>
          </p:cNvGraphicFramePr>
          <p:nvPr/>
        </p:nvGraphicFramePr>
        <p:xfrm>
          <a:off x="6096000" y="2971800"/>
          <a:ext cx="19050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7" imgW="1345616" imgH="495085" progId="Equation.3">
                  <p:embed/>
                </p:oleObj>
              </mc:Choice>
              <mc:Fallback>
                <p:oleObj name="Equation" r:id="rId7" imgW="1345616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71800"/>
                        <a:ext cx="19050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0" name="Group 29"/>
          <p:cNvGrpSpPr>
            <a:grpSpLocks/>
          </p:cNvGrpSpPr>
          <p:nvPr/>
        </p:nvGrpSpPr>
        <p:grpSpPr bwMode="auto">
          <a:xfrm>
            <a:off x="4114800" y="4419600"/>
            <a:ext cx="3810000" cy="2438400"/>
            <a:chOff x="3240" y="9648"/>
            <a:chExt cx="5820" cy="3515"/>
          </a:xfrm>
        </p:grpSpPr>
        <p:pic>
          <p:nvPicPr>
            <p:cNvPr id="21520" name="Picture 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9648"/>
              <a:ext cx="5100" cy="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1521" name="Object 31"/>
            <p:cNvGraphicFramePr>
              <a:graphicFrameLocks noChangeAspect="1"/>
            </p:cNvGraphicFramePr>
            <p:nvPr/>
          </p:nvGraphicFramePr>
          <p:xfrm>
            <a:off x="6480" y="12888"/>
            <a:ext cx="279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1" name="Equation" r:id="rId10" imgW="177492" imgH="177492" progId="Equation.3">
                    <p:embed/>
                  </p:oleObj>
                </mc:Choice>
                <mc:Fallback>
                  <p:oleObj name="Equation" r:id="rId10" imgW="17749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0" y="12888"/>
                          <a:ext cx="279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2" name="Object 30"/>
            <p:cNvGraphicFramePr>
              <a:graphicFrameLocks noChangeAspect="1"/>
            </p:cNvGraphicFramePr>
            <p:nvPr/>
          </p:nvGraphicFramePr>
          <p:xfrm>
            <a:off x="3240" y="11004"/>
            <a:ext cx="380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2" name="Equation" r:id="rId12" imgW="241195" imgH="203112" progId="Equation.3">
                    <p:embed/>
                  </p:oleObj>
                </mc:Choice>
                <mc:Fallback>
                  <p:oleObj name="Equation" r:id="rId12" imgW="241195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1004"/>
                          <a:ext cx="380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1" name="Rectangle 37"/>
          <p:cNvSpPr>
            <a:spLocks noChangeArrowheads="1"/>
          </p:cNvSpPr>
          <p:nvPr/>
        </p:nvSpPr>
        <p:spPr bwMode="auto">
          <a:xfrm>
            <a:off x="0" y="1447800"/>
            <a:ext cx="4648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 b="1" u="sng">
                <a:latin typeface="Times New Roman" pitchFamily="18" charset="0"/>
                <a:cs typeface="Times New Roman" pitchFamily="18" charset="0"/>
              </a:rPr>
              <a:t>Question: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Given N monomeric building blocks of Q different types, what is the optimal number of different types of building blocks Q which maximizes the complexity of the ensemble of all possible constructs? 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21512" name="Rectangle 38"/>
          <p:cNvSpPr>
            <a:spLocks noChangeArrowheads="1"/>
          </p:cNvSpPr>
          <p:nvPr/>
        </p:nvSpPr>
        <p:spPr bwMode="auto">
          <a:xfrm>
            <a:off x="0" y="2927350"/>
            <a:ext cx="57229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eaLnBrk="0" hangingPunct="0"/>
            <a:r>
              <a:rPr lang="en-US" sz="1800">
                <a:latin typeface="Times New Roman" pitchFamily="18" charset="0"/>
                <a:cs typeface="Times New Roman" pitchFamily="18" charset="0"/>
              </a:rPr>
              <a:t>The complexion for the total number of different ways to arrange N blocks of Q different types (where each type has the same number) is given by:	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21513" name="Rectangle 39"/>
          <p:cNvSpPr>
            <a:spLocks noChangeArrowheads="1"/>
          </p:cNvSpPr>
          <p:nvPr/>
        </p:nvSpPr>
        <p:spPr bwMode="auto">
          <a:xfrm>
            <a:off x="0" y="3917950"/>
            <a:ext cx="227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And the complexity is: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21514" name="Text Box 43"/>
          <p:cNvSpPr txBox="1">
            <a:spLocks noChangeArrowheads="1"/>
          </p:cNvSpPr>
          <p:nvPr/>
        </p:nvSpPr>
        <p:spPr bwMode="auto">
          <a:xfrm>
            <a:off x="6080125" y="1331913"/>
            <a:ext cx="226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/>
              <a:t>N Blocks of Q Types</a:t>
            </a:r>
          </a:p>
        </p:txBody>
      </p:sp>
      <p:graphicFrame>
        <p:nvGraphicFramePr>
          <p:cNvPr id="21515" name="Object 44"/>
          <p:cNvGraphicFramePr>
            <a:graphicFrameLocks noChangeAspect="1"/>
          </p:cNvGraphicFramePr>
          <p:nvPr/>
        </p:nvGraphicFramePr>
        <p:xfrm>
          <a:off x="2379663" y="3962400"/>
          <a:ext cx="43830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quation" r:id="rId14" imgW="2997200" imgH="215900" progId="Equation.3">
                  <p:embed/>
                </p:oleObj>
              </mc:Choice>
              <mc:Fallback>
                <p:oleObj name="Equation" r:id="rId14" imgW="2997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3962400"/>
                        <a:ext cx="43830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ectangle 47"/>
          <p:cNvSpPr>
            <a:spLocks noChangeArrowheads="1"/>
          </p:cNvSpPr>
          <p:nvPr/>
        </p:nvSpPr>
        <p:spPr bwMode="auto">
          <a:xfrm>
            <a:off x="457200" y="4724400"/>
            <a:ext cx="289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For a given polymer length N we can ask which Q* achieves the half max for complexity such that: </a:t>
            </a:r>
            <a:endParaRPr lang="en-US" sz="1800">
              <a:latin typeface="Times New Roman" pitchFamily="18" charset="0"/>
            </a:endParaRPr>
          </a:p>
        </p:txBody>
      </p:sp>
      <p:graphicFrame>
        <p:nvGraphicFramePr>
          <p:cNvPr id="21517" name="Object 46"/>
          <p:cNvGraphicFramePr>
            <a:graphicFrameLocks noChangeAspect="1"/>
          </p:cNvGraphicFramePr>
          <p:nvPr/>
        </p:nvGraphicFramePr>
        <p:xfrm>
          <a:off x="369888" y="6019800"/>
          <a:ext cx="26130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Equation" r:id="rId16" imgW="1497950" imgH="203112" progId="Equation.3">
                  <p:embed/>
                </p:oleObj>
              </mc:Choice>
              <mc:Fallback>
                <p:oleObj name="Equation" r:id="rId16" imgW="149795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6019800"/>
                        <a:ext cx="26130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48"/>
          <p:cNvSpPr>
            <a:spLocks noChangeArrowheads="1"/>
          </p:cNvSpPr>
          <p:nvPr/>
        </p:nvSpPr>
        <p:spPr bwMode="auto">
          <a:xfrm>
            <a:off x="1414463" y="35290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.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19" name="Line 49"/>
          <p:cNvSpPr>
            <a:spLocks noChangeShapeType="1"/>
          </p:cNvSpPr>
          <p:nvPr/>
        </p:nvSpPr>
        <p:spPr bwMode="auto">
          <a:xfrm flipV="1">
            <a:off x="5486400" y="4800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477000"/>
            <a:ext cx="12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J. Jacobson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7885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00"/>
                </a:solidFill>
              </a:rPr>
              <a:t>Expanding the Genetic Code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255588" y="1120775"/>
            <a:ext cx="4483100" cy="3048000"/>
            <a:chOff x="161" y="706"/>
            <a:chExt cx="2824" cy="1920"/>
          </a:xfrm>
        </p:grpSpPr>
        <p:sp>
          <p:nvSpPr>
            <p:cNvPr id="31758" name="Text Box 4"/>
            <p:cNvSpPr txBox="1">
              <a:spLocks noChangeArrowheads="1"/>
            </p:cNvSpPr>
            <p:nvPr/>
          </p:nvSpPr>
          <p:spPr bwMode="auto">
            <a:xfrm>
              <a:off x="735" y="751"/>
              <a:ext cx="1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 u="sng"/>
                <a:t>Nonnatural amino acids</a:t>
              </a:r>
            </a:p>
          </p:txBody>
        </p:sp>
        <p:pic>
          <p:nvPicPr>
            <p:cNvPr id="31759" name="Picture 5" descr="Schultz-21st_a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1053"/>
              <a:ext cx="2693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0" name="Text Box 6"/>
            <p:cNvSpPr txBox="1">
              <a:spLocks noChangeArrowheads="1"/>
            </p:cNvSpPr>
            <p:nvPr/>
          </p:nvSpPr>
          <p:spPr bwMode="auto">
            <a:xfrm>
              <a:off x="517" y="2329"/>
              <a:ext cx="2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>
                  <a:latin typeface="Times New Roman" pitchFamily="18" charset="0"/>
                </a:rPr>
                <a:t>Mehl, Schultz et al. </a:t>
              </a:r>
              <a:r>
                <a:rPr lang="en-US" sz="1800" i="1">
                  <a:latin typeface="Times New Roman" pitchFamily="18" charset="0"/>
                </a:rPr>
                <a:t>JACS</a:t>
              </a:r>
              <a:r>
                <a:rPr lang="en-US" sz="1800">
                  <a:latin typeface="Times New Roman" pitchFamily="18" charset="0"/>
                </a:rPr>
                <a:t> (2003)</a:t>
              </a:r>
            </a:p>
          </p:txBody>
        </p:sp>
        <p:sp>
          <p:nvSpPr>
            <p:cNvPr id="31761" name="Rectangle 7"/>
            <p:cNvSpPr>
              <a:spLocks noChangeArrowheads="1"/>
            </p:cNvSpPr>
            <p:nvPr/>
          </p:nvSpPr>
          <p:spPr bwMode="auto">
            <a:xfrm>
              <a:off x="161" y="706"/>
              <a:ext cx="2824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48" name="Group 8"/>
          <p:cNvGrpSpPr>
            <a:grpSpLocks/>
          </p:cNvGrpSpPr>
          <p:nvPr/>
        </p:nvGrpSpPr>
        <p:grpSpPr bwMode="auto">
          <a:xfrm>
            <a:off x="5181600" y="1143000"/>
            <a:ext cx="3352800" cy="4572000"/>
            <a:chOff x="3264" y="720"/>
            <a:chExt cx="2112" cy="2880"/>
          </a:xfrm>
        </p:grpSpPr>
        <p:pic>
          <p:nvPicPr>
            <p:cNvPr id="31754" name="Picture 9" descr="Benner-unnat-base-pai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1097"/>
              <a:ext cx="1802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Text Box 10"/>
            <p:cNvSpPr txBox="1">
              <a:spLocks noChangeArrowheads="1"/>
            </p:cNvSpPr>
            <p:nvPr/>
          </p:nvSpPr>
          <p:spPr bwMode="auto">
            <a:xfrm>
              <a:off x="3502" y="768"/>
              <a:ext cx="16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 u="sng"/>
                <a:t>Nonnatural DNA bases</a:t>
              </a:r>
            </a:p>
          </p:txBody>
        </p:sp>
        <p:sp>
          <p:nvSpPr>
            <p:cNvPr id="31756" name="Text Box 11"/>
            <p:cNvSpPr txBox="1">
              <a:spLocks noChangeArrowheads="1"/>
            </p:cNvSpPr>
            <p:nvPr/>
          </p:nvSpPr>
          <p:spPr bwMode="auto">
            <a:xfrm>
              <a:off x="3408" y="3052"/>
              <a:ext cx="18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>
                  <a:latin typeface="Times New Roman" pitchFamily="18" charset="0"/>
                </a:rPr>
                <a:t>Geyer, Battersby, and Benner</a:t>
              </a:r>
            </a:p>
            <a:p>
              <a:pPr eaLnBrk="1" hangingPunct="1"/>
              <a:r>
                <a:rPr lang="en-US" sz="1800" i="1">
                  <a:latin typeface="Times New Roman" pitchFamily="18" charset="0"/>
                </a:rPr>
                <a:t>Structure</a:t>
              </a:r>
              <a:r>
                <a:rPr lang="en-US" sz="1800">
                  <a:latin typeface="Times New Roman" pitchFamily="18" charset="0"/>
                </a:rPr>
                <a:t> (2003)</a:t>
              </a:r>
            </a:p>
          </p:txBody>
        </p:sp>
        <p:sp>
          <p:nvSpPr>
            <p:cNvPr id="31757" name="Rectangle 12"/>
            <p:cNvSpPr>
              <a:spLocks noChangeArrowheads="1"/>
            </p:cNvSpPr>
            <p:nvPr/>
          </p:nvSpPr>
          <p:spPr bwMode="auto">
            <a:xfrm>
              <a:off x="3264" y="720"/>
              <a:ext cx="2112" cy="28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49" name="Group 13"/>
          <p:cNvGrpSpPr>
            <a:grpSpLocks/>
          </p:cNvGrpSpPr>
          <p:nvPr/>
        </p:nvGrpSpPr>
        <p:grpSpPr bwMode="auto">
          <a:xfrm>
            <a:off x="685800" y="4365625"/>
            <a:ext cx="3810000" cy="2286000"/>
            <a:chOff x="288" y="2831"/>
            <a:chExt cx="2400" cy="1440"/>
          </a:xfrm>
        </p:grpSpPr>
        <p:sp>
          <p:nvSpPr>
            <p:cNvPr id="31750" name="Text Box 14"/>
            <p:cNvSpPr txBox="1">
              <a:spLocks noChangeArrowheads="1"/>
            </p:cNvSpPr>
            <p:nvPr/>
          </p:nvSpPr>
          <p:spPr bwMode="auto">
            <a:xfrm>
              <a:off x="336" y="4014"/>
              <a:ext cx="23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>
                  <a:latin typeface="Times New Roman" pitchFamily="18" charset="0"/>
                </a:rPr>
                <a:t>Anderson, Schultz et al. </a:t>
              </a:r>
              <a:r>
                <a:rPr lang="en-US" sz="1800" i="1">
                  <a:latin typeface="Times New Roman" pitchFamily="18" charset="0"/>
                </a:rPr>
                <a:t>PNAS</a:t>
              </a:r>
              <a:r>
                <a:rPr lang="en-US" sz="1800">
                  <a:latin typeface="Times New Roman" pitchFamily="18" charset="0"/>
                </a:rPr>
                <a:t> (2003)</a:t>
              </a:r>
            </a:p>
          </p:txBody>
        </p:sp>
        <p:sp>
          <p:nvSpPr>
            <p:cNvPr id="31751" name="Text Box 15"/>
            <p:cNvSpPr txBox="1">
              <a:spLocks noChangeArrowheads="1"/>
            </p:cNvSpPr>
            <p:nvPr/>
          </p:nvSpPr>
          <p:spPr bwMode="auto">
            <a:xfrm>
              <a:off x="958" y="2889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 u="sng"/>
                <a:t>4-base codons</a:t>
              </a:r>
            </a:p>
          </p:txBody>
        </p:sp>
        <p:pic>
          <p:nvPicPr>
            <p:cNvPr id="31752" name="Picture 16" descr="4-base-anticod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10"/>
            <a:stretch>
              <a:fillRect/>
            </a:stretch>
          </p:blipFill>
          <p:spPr bwMode="auto">
            <a:xfrm>
              <a:off x="336" y="3248"/>
              <a:ext cx="180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Rectangle 17"/>
            <p:cNvSpPr>
              <a:spLocks noChangeArrowheads="1"/>
            </p:cNvSpPr>
            <p:nvPr/>
          </p:nvSpPr>
          <p:spPr bwMode="auto">
            <a:xfrm>
              <a:off x="288" y="2831"/>
              <a:ext cx="240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7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4 Base Parity Genetic Code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2133600" y="1066800"/>
            <a:ext cx="38227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Let A=0, U,T=1, G=2, C=3 </a:t>
            </a:r>
          </a:p>
          <a:p>
            <a:r>
              <a:rPr lang="en-US"/>
              <a:t>Use 3+1 base code</a:t>
            </a:r>
          </a:p>
          <a:p>
            <a:r>
              <a:rPr lang="en-US"/>
              <a:t>XYZ  Sum(X+Y+Z, mod 4)</a:t>
            </a:r>
          </a:p>
          <a:p>
            <a:endParaRPr lang="en-US"/>
          </a:p>
          <a:p>
            <a:r>
              <a:rPr lang="en-US"/>
              <a:t>Leu:  UUA -&gt; UUAG </a:t>
            </a:r>
          </a:p>
        </p:txBody>
      </p:sp>
      <p:pic>
        <p:nvPicPr>
          <p:cNvPr id="360455" name="Picture 7" descr="DevelopingP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9434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0" y="6561138"/>
            <a:ext cx="6154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http://schultz.scripps.edu/Research/UnnaturalAAIncorporation/research.html</a:t>
            </a:r>
          </a:p>
        </p:txBody>
      </p:sp>
    </p:spTree>
    <p:extLst>
      <p:ext uri="{BB962C8B-B14F-4D97-AF65-F5344CB8AC3E}">
        <p14:creationId xmlns:p14="http://schemas.microsoft.com/office/powerpoint/2010/main" val="10657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0987"/>
            <a:ext cx="35528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624"/>
            <a:ext cx="4876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04800"/>
            <a:ext cx="5306291" cy="648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19134"/>
            <a:ext cx="34575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4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141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12449"/>
            <a:ext cx="3486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8" y="2034792"/>
            <a:ext cx="3733584" cy="28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79" y="76200"/>
            <a:ext cx="428952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4"/>
          <a:stretch/>
        </p:blipFill>
        <p:spPr bwMode="auto">
          <a:xfrm>
            <a:off x="4572000" y="3429000"/>
            <a:ext cx="433170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9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4572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6675"/>
            <a:ext cx="4557713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429000"/>
            <a:ext cx="45577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5047"/>
            <a:ext cx="9144000" cy="9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029200" y="2156330"/>
            <a:ext cx="41243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>
            <a:off x="173163" y="1872961"/>
            <a:ext cx="4876800" cy="477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0" r="498"/>
          <a:stretch/>
        </p:blipFill>
        <p:spPr bwMode="auto">
          <a:xfrm>
            <a:off x="5070745" y="4343400"/>
            <a:ext cx="404141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58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1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456</Words>
  <Application>Microsoft Office PowerPoint</Application>
  <PresentationFormat>On-screen Show (4:3)</PresentationFormat>
  <Paragraphs>75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Image</vt:lpstr>
      <vt:lpstr>MAS.S62 FAB2 5.8.12 Synthetic Organisms and Novel Genetic Codes </vt:lpstr>
      <vt:lpstr>PowerPoint Presentation</vt:lpstr>
      <vt:lpstr>PowerPoint Presentation</vt:lpstr>
      <vt:lpstr>Expanding the Genetic Code</vt:lpstr>
      <vt:lpstr>4 Base Parity Genetic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 to 1M Oligos/Chip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22</cp:revision>
  <dcterms:created xsi:type="dcterms:W3CDTF">2012-05-07T22:34:41Z</dcterms:created>
  <dcterms:modified xsi:type="dcterms:W3CDTF">2012-05-11T18:03:30Z</dcterms:modified>
</cp:coreProperties>
</file>