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56" r:id="rId3"/>
    <p:sldId id="258" r:id="rId4"/>
    <p:sldId id="323" r:id="rId5"/>
    <p:sldId id="259" r:id="rId6"/>
    <p:sldId id="361" r:id="rId7"/>
    <p:sldId id="396" r:id="rId8"/>
    <p:sldId id="364" r:id="rId9"/>
    <p:sldId id="366" r:id="rId10"/>
    <p:sldId id="370" r:id="rId11"/>
    <p:sldId id="369" r:id="rId12"/>
    <p:sldId id="371" r:id="rId13"/>
    <p:sldId id="372" r:id="rId14"/>
    <p:sldId id="373" r:id="rId15"/>
    <p:sldId id="374" r:id="rId16"/>
    <p:sldId id="368" r:id="rId17"/>
    <p:sldId id="367" r:id="rId18"/>
    <p:sldId id="375" r:id="rId19"/>
    <p:sldId id="393" r:id="rId20"/>
    <p:sldId id="388" r:id="rId21"/>
    <p:sldId id="389" r:id="rId22"/>
    <p:sldId id="390" r:id="rId23"/>
    <p:sldId id="391" r:id="rId24"/>
    <p:sldId id="392" r:id="rId25"/>
    <p:sldId id="385" r:id="rId26"/>
    <p:sldId id="394" r:id="rId27"/>
    <p:sldId id="395" r:id="rId28"/>
    <p:sldId id="377" r:id="rId29"/>
    <p:sldId id="379" r:id="rId30"/>
    <p:sldId id="380" r:id="rId31"/>
    <p:sldId id="382" r:id="rId32"/>
    <p:sldId id="386" r:id="rId33"/>
    <p:sldId id="3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307C-E625-4E96-B1F2-B55B261AC622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CF59-FDD4-4F41-B368-A66AD1026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37AAA3-8E2F-464E-88B9-048675F2260F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66358-F7AA-4AA0-A98B-575D4E72B7C3}" type="slidenum">
              <a:rPr lang="en-US"/>
              <a:pPr/>
              <a:t>28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9D038-3069-48C8-AAF6-0B56F86A176C}" type="slidenum">
              <a:rPr lang="en-US"/>
              <a:pPr/>
              <a:t>29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78955-1048-4249-8F8A-46D0735CDF93}" type="slidenum">
              <a:rPr lang="en-US"/>
              <a:pPr/>
              <a:t>30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A1432F-4F6C-4ED5-B81A-F506013CAD07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D898B-A3AE-4BAE-B947-DB2701EE9836}" type="slidenum">
              <a:rPr lang="en-US"/>
              <a:pPr/>
              <a:t>19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EAD0C-CB57-4D22-952D-FBAB1D725F56}" type="slidenum">
              <a:rPr lang="en-US"/>
              <a:pPr/>
              <a:t>20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36056-A3AD-4F5C-8E18-22E01717962C}" type="slidenum">
              <a:rPr lang="en-US"/>
              <a:pPr/>
              <a:t>21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2B164-F7C2-4B2E-82E0-CABE95C55C2B}" type="slidenum">
              <a:rPr lang="en-US"/>
              <a:pPr/>
              <a:t>22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CA407-BB6E-4429-9523-BE2643BA9416}" type="slidenum">
              <a:rPr lang="en-US"/>
              <a:pPr/>
              <a:t>23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8A23B-C7B8-4A82-8150-5CB483F33EB1}" type="slidenum">
              <a:rPr lang="en-US"/>
              <a:pPr/>
              <a:t>24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391B2-2E82-470F-9823-65323CD6B3A8}" type="slidenum">
              <a:rPr lang="en-US"/>
              <a:pPr/>
              <a:t>26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5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2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8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934A-EEA1-4BFF-A1EB-ED334E1CA840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2535-C257-4D3D-A398-E15E2123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ba.mit.edu/media/log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slwww.epfl.ch/pages/embryonics/thesis/Chapter3.html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on_Neumann_universal_constructor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necsi.edu/postdocs/sayama/sdsr/java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rg2.epfl.ch/Teaching/GDCA/loops-thesi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rg2.epfl.ch/Teaching/GDCA/loops-thesi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carg2.epfl.ch/Teaching/GDCA/loops-thesis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carg2.epfl.ch/Teaching/GDCA/loops-thesis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hyperlink" Target="http://en.wikipedia.org/wiki/Langton's_loops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hyperlink" Target="http://en.wikipedia.org/wiki/Neighbourhood_(graph_theory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Evolution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://en.wikipedia.org/wiki/Computable_function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://en.wikipedia.org/wiki/Byl's_loop" TargetMode="Externa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ba.mit.edu/media/log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hyperlink" Target="http://upload.wikimedia.org/wikipedia/commons/3/3f/Stem-loop.svg" TargetMode="Externa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6.wmf"/><Relationship Id="rId5" Type="http://schemas.openxmlformats.org/officeDocument/2006/relationships/image" Target="../media/image1.jpeg"/><Relationship Id="rId10" Type="http://schemas.openxmlformats.org/officeDocument/2006/relationships/oleObject" Target="../embeddings/oleObject23.bin"/><Relationship Id="rId4" Type="http://schemas.openxmlformats.org/officeDocument/2006/relationships/hyperlink" Target="http://cba.mit.edu/media/logos/" TargetMode="External"/><Relationship Id="rId9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http://cba.mit.edu/media/logos/" TargetMode="Externa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jpe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hyperlink" Target="http://cba.mit.edu/media/logos/" TargetMode="External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69.wmf"/><Relationship Id="rId10" Type="http://schemas.openxmlformats.org/officeDocument/2006/relationships/image" Target="../media/image7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hyperlink" Target="http://cba.mit.edu/media/logos/" TargetMode="Externa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upload.wikimedia.org/wikipedia/commons/3/3f/Stem-loop.svg" TargetMode="External"/><Relationship Id="rId11" Type="http://schemas.openxmlformats.org/officeDocument/2006/relationships/image" Target="../media/image76.emf"/><Relationship Id="rId5" Type="http://schemas.openxmlformats.org/officeDocument/2006/relationships/image" Target="../media/image74.png"/><Relationship Id="rId10" Type="http://schemas.openxmlformats.org/officeDocument/2006/relationships/image" Target="../media/image75.jpeg"/><Relationship Id="rId4" Type="http://schemas.openxmlformats.org/officeDocument/2006/relationships/image" Target="../media/image1.jpeg"/><Relationship Id="rId9" Type="http://schemas.openxmlformats.org/officeDocument/2006/relationships/image" Target="../media/image7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11" Type="http://schemas.openxmlformats.org/officeDocument/2006/relationships/image" Target="../media/image10.wmf"/><Relationship Id="rId5" Type="http://schemas.openxmlformats.org/officeDocument/2006/relationships/hyperlink" Target="http://cba.mit.edu/media/logos/" TargetMode="External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hyperlink" Target="http://www.uncommondescent.com/biology/john-von-neumann-an-ider-ante-littera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en.wikipedia.org/wiki/File:320_jump_read_arm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hyperlink" Target="http://web.archive.org/web/20070418081628/http:/dragonfly.tam.cornell.edu/~pesavent/pesavento_self_reproducing_machin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90" y="686812"/>
            <a:ext cx="9135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MAS.S62 FAB</a:t>
            </a:r>
            <a:r>
              <a:rPr lang="en-US" sz="3600" baseline="30000" dirty="0" smtClean="0"/>
              <a:t>2</a:t>
            </a:r>
            <a:endParaRPr lang="en-US" sz="3600" dirty="0" smtClean="0"/>
          </a:p>
          <a:p>
            <a:pPr algn="ctr"/>
            <a:r>
              <a:rPr lang="en-US" sz="3600" dirty="0" smtClean="0"/>
              <a:t>2.28.12</a:t>
            </a:r>
          </a:p>
          <a:p>
            <a:pPr algn="ctr"/>
            <a:endParaRPr lang="en-US" sz="2400" b="1" i="1" dirty="0" smtClean="0"/>
          </a:p>
          <a:p>
            <a:pPr algn="ctr"/>
            <a:r>
              <a:rPr lang="en-US" sz="3600" b="1" i="1" dirty="0" smtClean="0"/>
              <a:t>The Threshold for Life</a:t>
            </a:r>
          </a:p>
          <a:p>
            <a:pPr algn="ctr"/>
            <a:endParaRPr lang="en-US" sz="3600" dirty="0"/>
          </a:p>
        </p:txBody>
      </p:sp>
      <p:pic>
        <p:nvPicPr>
          <p:cNvPr id="8" name="Picture 37" descr="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" y="79621"/>
            <a:ext cx="2394255" cy="5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 descr="https://encrypted-tbn1.google.com/images?q=tbn:ANd9GcTn9JBXSjgqvLsu37efSBrG-OLgawGuS9yPqfUw4BYfDTxkH78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/>
          <a:stretch/>
        </p:blipFill>
        <p:spPr bwMode="auto">
          <a:xfrm>
            <a:off x="6705600" y="-1"/>
            <a:ext cx="2438400" cy="11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0" name="Picture 2" descr="http://lslwww.epfl.ch/pages/embryonics/thesis/Thesis-26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949" b="34025"/>
          <a:stretch/>
        </p:blipFill>
        <p:spPr bwMode="auto">
          <a:xfrm>
            <a:off x="3099353" y="3352800"/>
            <a:ext cx="3062288" cy="32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5264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6"/>
              </a:rPr>
              <a:t>http://lslwww.epfl.ch/pages/embryonics/thesis/Chapter3.html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315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17143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211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http://en.wikipedia.org/wiki/Von_Neumann_universal_constructor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Implementations of </a:t>
            </a:r>
            <a:r>
              <a:rPr lang="en-US" sz="2800" b="1" dirty="0"/>
              <a:t>Von </a:t>
            </a:r>
            <a:r>
              <a:rPr lang="en-US" sz="2800" b="1" dirty="0" smtClean="0"/>
              <a:t>Neumann’s </a:t>
            </a:r>
            <a:r>
              <a:rPr lang="en-US" sz="2800" b="1" dirty="0"/>
              <a:t>U</a:t>
            </a:r>
            <a:r>
              <a:rPr lang="en-US" sz="2800" b="1" dirty="0" smtClean="0"/>
              <a:t>niversal </a:t>
            </a:r>
            <a:r>
              <a:rPr lang="en-US" sz="2800" b="1" dirty="0"/>
              <a:t>C</a:t>
            </a:r>
            <a:r>
              <a:rPr lang="en-US" sz="2800" b="1" dirty="0" smtClean="0"/>
              <a:t>onstructor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20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http://necsi.edu/postdocs/sayama/sdsr/java/#langton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990600"/>
            <a:ext cx="266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 Replication Simulators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0975"/>
            <a:ext cx="5129212" cy="290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Langton Loops</a:t>
            </a:r>
            <a:endParaRPr lang="en-US" sz="3200" b="1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26" y="3754279"/>
            <a:ext cx="488994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6611779"/>
            <a:ext cx="342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http://carg2.epfl.ch/Teaching/GDCA/loops-thesis.pdf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3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2" y="76200"/>
            <a:ext cx="8153399" cy="47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2" y="4637666"/>
            <a:ext cx="8153400" cy="22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7230189" y="4944190"/>
            <a:ext cx="342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http://carg2.epfl.ch/Teaching/GDCA/loops-thesis.pdf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46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5472" y="6611779"/>
            <a:ext cx="342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http://carg2.epfl.ch/Teaching/GDCA/loops-thesis.pdf</a:t>
            </a:r>
            <a:endParaRPr lang="en-US" sz="10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"/>
          <a:stretch/>
        </p:blipFill>
        <p:spPr bwMode="auto">
          <a:xfrm>
            <a:off x="1" y="704850"/>
            <a:ext cx="9059574" cy="513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5472" y="6611779"/>
            <a:ext cx="342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http://carg2.epfl.ch/Teaching/GDCA/loops-thesis.pdf</a:t>
            </a:r>
            <a:endParaRPr lang="en-US" sz="10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296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0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58304"/>
              </p:ext>
            </p:extLst>
          </p:nvPr>
        </p:nvGraphicFramePr>
        <p:xfrm>
          <a:off x="76200" y="-45720"/>
          <a:ext cx="8991600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914400"/>
                <a:gridCol w="1143000"/>
                <a:gridCol w="990600"/>
                <a:gridCol w="14478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Number </a:t>
                      </a:r>
                      <a:r>
                        <a:rPr lang="en-US" sz="1800" dirty="0">
                          <a:effectLst/>
                        </a:rPr>
                        <a:t>of </a:t>
                      </a:r>
                      <a:r>
                        <a:rPr lang="en-US" sz="1800" dirty="0" smtClean="0">
                          <a:effectLst/>
                        </a:rPr>
                        <a:t>States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smtClean="0">
                          <a:solidFill>
                            <a:srgbClr val="0B0080"/>
                          </a:solidFill>
                          <a:effectLst/>
                          <a:hlinkClick r:id="rId2" tooltip="Neighbourhood (graph theory)"/>
                        </a:rPr>
                        <a:t>Neighborhood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Number </a:t>
                      </a:r>
                      <a:r>
                        <a:rPr lang="en-US" sz="1800" dirty="0">
                          <a:effectLst/>
                        </a:rPr>
                        <a:t>of </a:t>
                      </a:r>
                      <a:r>
                        <a:rPr lang="en-US" sz="1800" dirty="0" smtClean="0">
                          <a:effectLst/>
                        </a:rPr>
                        <a:t>Cells </a:t>
                      </a:r>
                      <a:r>
                        <a:rPr lang="en-US" sz="1800" dirty="0">
                          <a:effectLst/>
                        </a:rPr>
                        <a:t>(typical)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Replication Period (Typical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Thumbnail</a:t>
                      </a:r>
                      <a:endParaRPr lang="en-US" sz="1800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200" b="1" smtClean="0">
                          <a:effectLst/>
                        </a:rPr>
                        <a:t>Langton's loops</a:t>
                      </a:r>
                      <a:r>
                        <a:rPr lang="en-US" sz="1200" b="0" i="0" u="none" strike="noStrike" baseline="30000" smtClean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[3]</a:t>
                      </a:r>
                      <a:r>
                        <a:rPr lang="en-US" sz="1200" smtClean="0">
                          <a:effectLst/>
                        </a:rPr>
                        <a:t> (1984): The original self-reproducing loop.</a:t>
                      </a: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von Neumann</a:t>
                      </a:r>
                      <a:endParaRPr lang="en-US" sz="12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86</a:t>
                      </a: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151</a:t>
                      </a: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200" b="1" u="none" strike="noStrike">
                          <a:solidFill>
                            <a:srgbClr val="0B0080"/>
                          </a:solidFill>
                          <a:effectLst/>
                          <a:hlinkClick r:id="rId4" tooltip="Byl's loop"/>
                        </a:rPr>
                        <a:t>Byl's loop</a:t>
                      </a:r>
                      <a:r>
                        <a:rPr lang="en-US" sz="12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[4]</a:t>
                      </a:r>
                      <a:r>
                        <a:rPr lang="en-US" sz="1200">
                          <a:effectLst/>
                        </a:rPr>
                        <a:t> (1989): By removing the inner sheath, Byl reduced the size of the loop.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von Neumann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Chou-</a:t>
                      </a:r>
                      <a:r>
                        <a:rPr lang="en-US" sz="1200" b="1" dirty="0" err="1">
                          <a:effectLst/>
                        </a:rPr>
                        <a:t>Reggia</a:t>
                      </a:r>
                      <a:r>
                        <a:rPr lang="en-US" sz="1200" b="1" dirty="0">
                          <a:effectLst/>
                        </a:rPr>
                        <a:t> loop</a:t>
                      </a:r>
                      <a:r>
                        <a:rPr lang="en-US" sz="1200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[5]</a:t>
                      </a:r>
                      <a:r>
                        <a:rPr lang="en-US" sz="1200" dirty="0">
                          <a:effectLst/>
                        </a:rPr>
                        <a:t> (1993): A further reduction of the loop by removing all sheaths.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von Neumann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Tempesti loop</a:t>
                      </a:r>
                      <a:r>
                        <a:rPr lang="en-US" sz="12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[6]</a:t>
                      </a:r>
                      <a:r>
                        <a:rPr lang="en-US" sz="1200">
                          <a:effectLst/>
                        </a:rPr>
                        <a:t> (1995): Tempesti added construction capabilities to his loop, allowing patterns to be written inside the loop after reproduction.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Moore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Perrier loop</a:t>
                      </a:r>
                      <a:r>
                        <a:rPr lang="en-US" sz="12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[7]</a:t>
                      </a:r>
                      <a:r>
                        <a:rPr lang="en-US" sz="1200">
                          <a:effectLst/>
                        </a:rPr>
                        <a:t> (1996): Perrier added a program stack and an extensible data tape to Langton's loop, allowing it to compute anything </a:t>
                      </a:r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5" tooltip="Computable function"/>
                        </a:rPr>
                        <a:t>computable</a:t>
                      </a:r>
                      <a:r>
                        <a:rPr lang="en-US" sz="1200"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von Neumann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SDSR loop</a:t>
                      </a:r>
                      <a:r>
                        <a:rPr lang="en-US" sz="1200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[8]</a:t>
                      </a:r>
                      <a:r>
                        <a:rPr lang="en-US" sz="1200" dirty="0">
                          <a:effectLst/>
                        </a:rPr>
                        <a:t> (1998): With an extra structure-dissolving state added to Langton's loops, the SDSR loop has a limited lifetime and dissolves at the end of its life cycle.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von Neumann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Evoloop</a:t>
                      </a:r>
                      <a:r>
                        <a:rPr lang="en-US" sz="1200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[9]</a:t>
                      </a:r>
                      <a:r>
                        <a:rPr lang="en-US" sz="1200" dirty="0">
                          <a:effectLst/>
                        </a:rPr>
                        <a:t> (1999): An extension of the SDSR loop, </a:t>
                      </a:r>
                      <a:r>
                        <a:rPr lang="en-US" sz="1200" dirty="0" err="1">
                          <a:effectLst/>
                        </a:rPr>
                        <a:t>Evoloop</a:t>
                      </a:r>
                      <a:r>
                        <a:rPr lang="en-US" sz="1200" dirty="0">
                          <a:effectLst/>
                        </a:rPr>
                        <a:t> is capable of interaction with neighboring loops as well as of 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hlinkClick r:id="rId6" tooltip="Evolution"/>
                        </a:rPr>
                        <a:t>evolution</a:t>
                      </a:r>
                      <a:r>
                        <a:rPr lang="en-US" sz="1200" dirty="0" smtClean="0">
                          <a:effectLst/>
                        </a:rPr>
                        <a:t>..</a:t>
                      </a:r>
                      <a:r>
                        <a:rPr lang="en-US" sz="1200" b="0" i="0" u="none" strike="noStrike" baseline="30000" dirty="0" smtClean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</a:t>
                      </a:r>
                      <a:r>
                        <a:rPr lang="en-US" sz="1200" b="0" i="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10]</a:t>
                      </a:r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von Neumann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8314" name="Picture 10" descr="Langtons Loo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65" y="895350"/>
            <a:ext cx="71923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64" y="1726356"/>
            <a:ext cx="719236" cy="7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32" y="2514600"/>
            <a:ext cx="952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8" name="Picture 14" descr="Tempesti Loo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69" y="3414984"/>
            <a:ext cx="834731" cy="7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0" name="Picture 16" descr="Perrier Loop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81" y="4207206"/>
            <a:ext cx="5905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2" name="Picture 18" descr="SDSR Loo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06" y="5150182"/>
            <a:ext cx="952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4" name="Picture 20" descr="Evoloop closeu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69" y="5921707"/>
            <a:ext cx="817957" cy="7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Full-siz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7"/>
          <a:stretch/>
        </p:blipFill>
        <p:spPr bwMode="auto">
          <a:xfrm>
            <a:off x="0" y="1447801"/>
            <a:ext cx="6096000" cy="48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9501"/>
            <a:ext cx="5044193" cy="222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ull-siz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57139" r="10422" b="2800"/>
          <a:stretch/>
        </p:blipFill>
        <p:spPr bwMode="auto">
          <a:xfrm>
            <a:off x="5562600" y="4114800"/>
            <a:ext cx="331179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93642"/>
            <a:ext cx="3429000" cy="287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792"/>
            <a:ext cx="701841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11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Fault-Tolerant Circuits</a:t>
            </a:r>
          </a:p>
        </p:txBody>
      </p:sp>
      <p:pic>
        <p:nvPicPr>
          <p:cNvPr id="143363" name="Picture 3" descr="IMAGE-winograd-cowan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536700"/>
            <a:ext cx="3705225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4" name="Picture 4" descr="IMAGE-winograd-cowan-3-5-ham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54" y="1536700"/>
            <a:ext cx="4246563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6" y="126676"/>
            <a:ext cx="91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Complexities in Biochemistry </a:t>
            </a:r>
            <a:endParaRPr lang="en-US" sz="3600" dirty="0"/>
          </a:p>
        </p:txBody>
      </p:sp>
      <p:pic>
        <p:nvPicPr>
          <p:cNvPr id="1026" name="Picture 2" descr="File:Nucleotides 1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2"/>
          <a:stretch/>
        </p:blipFill>
        <p:spPr bwMode="auto">
          <a:xfrm>
            <a:off x="1319284" y="876669"/>
            <a:ext cx="3633716" cy="36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8422" y="1486269"/>
            <a:ext cx="208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Atoms: ~ 10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W~</a:t>
            </a:r>
            <a:r>
              <a:rPr lang="en-US" dirty="0" smtClean="0"/>
              <a:t>3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Complexity </a:t>
            </a:r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 15.8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062" y="3276600"/>
            <a:ext cx="2083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Atoms: ~ 8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~3</a:t>
            </a:r>
            <a:r>
              <a:rPr lang="en-US" baseline="30000" dirty="0" smtClean="0"/>
              <a:t>8</a:t>
            </a:r>
          </a:p>
          <a:p>
            <a:r>
              <a:rPr lang="en-US" dirty="0"/>
              <a:t>Complexity </a:t>
            </a:r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12.7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84" y="4773232"/>
            <a:ext cx="2819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682" y="4468673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DNA N-</a:t>
            </a:r>
            <a:r>
              <a:rPr lang="en-US" sz="2400" dirty="0" err="1" smtClean="0"/>
              <a:t>mer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5862" y="5340267"/>
            <a:ext cx="288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Types of Nucleotide Bases: 4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=4</a:t>
            </a:r>
            <a:r>
              <a:rPr lang="en-US" baseline="30000" dirty="0" smtClean="0"/>
              <a:t>N</a:t>
            </a:r>
          </a:p>
          <a:p>
            <a:r>
              <a:rPr lang="en-US" dirty="0"/>
              <a:t>Complexity </a:t>
            </a:r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2 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6447190"/>
            <a:ext cx="28636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Complexity Crossover: N&gt;~8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AutoShape 2"/>
          <p:cNvSpPr>
            <a:spLocks/>
          </p:cNvSpPr>
          <p:nvPr/>
        </p:nvSpPr>
        <p:spPr bwMode="auto">
          <a:xfrm>
            <a:off x="457200" y="1179513"/>
            <a:ext cx="255588" cy="793750"/>
          </a:xfrm>
          <a:prstGeom prst="leftBrace">
            <a:avLst>
              <a:gd name="adj1" fmla="val 258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0" y="13319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grpSp>
        <p:nvGrpSpPr>
          <p:cNvPr id="283652" name="Group 4"/>
          <p:cNvGrpSpPr>
            <a:grpSpLocks/>
          </p:cNvGrpSpPr>
          <p:nvPr/>
        </p:nvGrpSpPr>
        <p:grpSpPr bwMode="auto">
          <a:xfrm>
            <a:off x="838200" y="1103313"/>
            <a:ext cx="1222375" cy="946150"/>
            <a:chOff x="768" y="604"/>
            <a:chExt cx="770" cy="596"/>
          </a:xfrm>
        </p:grpSpPr>
        <p:grpSp>
          <p:nvGrpSpPr>
            <p:cNvPr id="283653" name="Group 5"/>
            <p:cNvGrpSpPr>
              <a:grpSpLocks/>
            </p:cNvGrpSpPr>
            <p:nvPr/>
          </p:nvGrpSpPr>
          <p:grpSpPr bwMode="auto">
            <a:xfrm>
              <a:off x="1152" y="768"/>
              <a:ext cx="386" cy="212"/>
              <a:chOff x="3550" y="2352"/>
              <a:chExt cx="386" cy="212"/>
            </a:xfrm>
          </p:grpSpPr>
          <p:sp>
            <p:nvSpPr>
              <p:cNvPr id="283654" name="Rectangle 6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5" name="Text Box 7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MAJ</a:t>
                </a:r>
              </a:p>
            </p:txBody>
          </p:sp>
        </p:grpSp>
        <p:sp>
          <p:nvSpPr>
            <p:cNvPr id="283656" name="Line 8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57" name="Line 9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58" name="Line 10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3659" name="Group 11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3660" name="Rectangle 12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1" name="Text Box 13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3662" name="Group 14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3663" name="Rectangle 15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4" name="Text Box 16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3665" name="Group 17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3666" name="Rectangle 18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7" name="Text Box 19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grpSp>
        <p:nvGrpSpPr>
          <p:cNvPr id="283668" name="Group 20"/>
          <p:cNvGrpSpPr>
            <a:grpSpLocks/>
          </p:cNvGrpSpPr>
          <p:nvPr/>
        </p:nvGrpSpPr>
        <p:grpSpPr bwMode="auto">
          <a:xfrm>
            <a:off x="2438400" y="2398713"/>
            <a:ext cx="612775" cy="336550"/>
            <a:chOff x="3550" y="2352"/>
            <a:chExt cx="386" cy="212"/>
          </a:xfrm>
        </p:grpSpPr>
        <p:sp>
          <p:nvSpPr>
            <p:cNvPr id="283669" name="Rectangle 21"/>
            <p:cNvSpPr>
              <a:spLocks noChangeArrowheads="1"/>
            </p:cNvSpPr>
            <p:nvPr/>
          </p:nvSpPr>
          <p:spPr bwMode="auto">
            <a:xfrm>
              <a:off x="3557" y="2400"/>
              <a:ext cx="139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0" name="Text Box 22"/>
            <p:cNvSpPr txBox="1">
              <a:spLocks noChangeArrowheads="1"/>
            </p:cNvSpPr>
            <p:nvPr/>
          </p:nvSpPr>
          <p:spPr bwMode="auto">
            <a:xfrm>
              <a:off x="3550" y="2352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MAJ</a:t>
              </a:r>
            </a:p>
          </p:txBody>
        </p:sp>
      </p:grpSp>
      <p:grpSp>
        <p:nvGrpSpPr>
          <p:cNvPr id="283671" name="Group 23"/>
          <p:cNvGrpSpPr>
            <a:grpSpLocks/>
          </p:cNvGrpSpPr>
          <p:nvPr/>
        </p:nvGrpSpPr>
        <p:grpSpPr bwMode="auto">
          <a:xfrm>
            <a:off x="838200" y="2138363"/>
            <a:ext cx="1222375" cy="946150"/>
            <a:chOff x="768" y="604"/>
            <a:chExt cx="770" cy="596"/>
          </a:xfrm>
        </p:grpSpPr>
        <p:grpSp>
          <p:nvGrpSpPr>
            <p:cNvPr id="283672" name="Group 24"/>
            <p:cNvGrpSpPr>
              <a:grpSpLocks/>
            </p:cNvGrpSpPr>
            <p:nvPr/>
          </p:nvGrpSpPr>
          <p:grpSpPr bwMode="auto">
            <a:xfrm>
              <a:off x="1152" y="768"/>
              <a:ext cx="386" cy="212"/>
              <a:chOff x="3550" y="2352"/>
              <a:chExt cx="386" cy="212"/>
            </a:xfrm>
          </p:grpSpPr>
          <p:sp>
            <p:nvSpPr>
              <p:cNvPr id="283673" name="Rectangle 25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4" name="Text Box 26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MAJ</a:t>
                </a:r>
              </a:p>
            </p:txBody>
          </p:sp>
        </p:grpSp>
        <p:sp>
          <p:nvSpPr>
            <p:cNvPr id="283675" name="Line 27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76" name="Line 28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77" name="Line 29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3678" name="Group 30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3679" name="Rectangle 31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0" name="Text Box 32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3681" name="Group 33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3682" name="Rectangle 34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3" name="Text Box 35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3684" name="Group 36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3685" name="Rectangle 37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6" name="Text Box 38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grpSp>
        <p:nvGrpSpPr>
          <p:cNvPr id="283687" name="Group 39"/>
          <p:cNvGrpSpPr>
            <a:grpSpLocks/>
          </p:cNvGrpSpPr>
          <p:nvPr/>
        </p:nvGrpSpPr>
        <p:grpSpPr bwMode="auto">
          <a:xfrm>
            <a:off x="838200" y="3128963"/>
            <a:ext cx="1222375" cy="946150"/>
            <a:chOff x="768" y="604"/>
            <a:chExt cx="770" cy="596"/>
          </a:xfrm>
        </p:grpSpPr>
        <p:grpSp>
          <p:nvGrpSpPr>
            <p:cNvPr id="283688" name="Group 40"/>
            <p:cNvGrpSpPr>
              <a:grpSpLocks/>
            </p:cNvGrpSpPr>
            <p:nvPr/>
          </p:nvGrpSpPr>
          <p:grpSpPr bwMode="auto">
            <a:xfrm>
              <a:off x="1152" y="768"/>
              <a:ext cx="386" cy="212"/>
              <a:chOff x="3550" y="2352"/>
              <a:chExt cx="386" cy="212"/>
            </a:xfrm>
          </p:grpSpPr>
          <p:sp>
            <p:nvSpPr>
              <p:cNvPr id="283689" name="Rectangle 41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0" name="Text Box 42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MAJ</a:t>
                </a:r>
              </a:p>
            </p:txBody>
          </p:sp>
        </p:grpSp>
        <p:sp>
          <p:nvSpPr>
            <p:cNvPr id="283691" name="Line 43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92" name="Line 44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693" name="Line 45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3694" name="Group 46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3695" name="Rectangle 47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6" name="Text Box 48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3697" name="Group 49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3698" name="Rectangle 50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9" name="Text Box 51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3700" name="Group 52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3701" name="Rectangle 53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02" name="Text Box 54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sp>
        <p:nvSpPr>
          <p:cNvPr id="283703" name="Line 55"/>
          <p:cNvSpPr>
            <a:spLocks noChangeShapeType="1"/>
          </p:cNvSpPr>
          <p:nvPr/>
        </p:nvSpPr>
        <p:spPr bwMode="auto">
          <a:xfrm>
            <a:off x="1676400" y="1560513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04" name="Line 56"/>
          <p:cNvSpPr>
            <a:spLocks noChangeShapeType="1"/>
          </p:cNvSpPr>
          <p:nvPr/>
        </p:nvSpPr>
        <p:spPr bwMode="auto">
          <a:xfrm>
            <a:off x="1676400" y="26273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05" name="Line 57"/>
          <p:cNvSpPr>
            <a:spLocks noChangeShapeType="1"/>
          </p:cNvSpPr>
          <p:nvPr/>
        </p:nvSpPr>
        <p:spPr bwMode="auto">
          <a:xfrm flipV="1">
            <a:off x="1676400" y="26273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706" name="AutoShape 58"/>
          <p:cNvSpPr>
            <a:spLocks/>
          </p:cNvSpPr>
          <p:nvPr/>
        </p:nvSpPr>
        <p:spPr bwMode="auto">
          <a:xfrm rot="-5400000">
            <a:off x="1981200" y="3541713"/>
            <a:ext cx="457200" cy="12192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707" name="Text Box 59"/>
          <p:cNvSpPr txBox="1">
            <a:spLocks noChangeArrowheads="1"/>
          </p:cNvSpPr>
          <p:nvPr/>
        </p:nvSpPr>
        <p:spPr bwMode="auto">
          <a:xfrm>
            <a:off x="200025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83708" name="Text Box 60"/>
          <p:cNvSpPr txBox="1">
            <a:spLocks noChangeArrowheads="1"/>
          </p:cNvSpPr>
          <p:nvPr/>
        </p:nvSpPr>
        <p:spPr bwMode="auto">
          <a:xfrm>
            <a:off x="0" y="192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Threshold Theorem – Von Neumann 1956</a:t>
            </a:r>
          </a:p>
        </p:txBody>
      </p:sp>
      <p:graphicFrame>
        <p:nvGraphicFramePr>
          <p:cNvPr id="283709" name="Object 61"/>
          <p:cNvGraphicFramePr>
            <a:graphicFrameLocks noChangeAspect="1"/>
          </p:cNvGraphicFramePr>
          <p:nvPr/>
        </p:nvGraphicFramePr>
        <p:xfrm>
          <a:off x="3352800" y="1371600"/>
          <a:ext cx="44196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6" name="Equation" r:id="rId4" imgW="1600200" imgH="444240" progId="Equation.3">
                  <p:embed/>
                </p:oleObj>
              </mc:Choice>
              <mc:Fallback>
                <p:oleObj name="Equation" r:id="rId4" imgW="1600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71600"/>
                        <a:ext cx="44196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714" name="Object 66"/>
          <p:cNvGraphicFramePr>
            <a:graphicFrameLocks noChangeAspect="1"/>
          </p:cNvGraphicFramePr>
          <p:nvPr/>
        </p:nvGraphicFramePr>
        <p:xfrm>
          <a:off x="4648200" y="3582988"/>
          <a:ext cx="39624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7" name="Equation" r:id="rId6" imgW="1803240" imgH="761760" progId="Equation.3">
                  <p:embed/>
                </p:oleObj>
              </mc:Choice>
              <mc:Fallback>
                <p:oleObj name="Equation" r:id="rId6" imgW="18032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2988"/>
                        <a:ext cx="39624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736" name="Group 88"/>
          <p:cNvGraphicFramePr>
            <a:graphicFrameLocks noGrp="1"/>
          </p:cNvGraphicFramePr>
          <p:nvPr/>
        </p:nvGraphicFramePr>
        <p:xfrm>
          <a:off x="3200400" y="3048000"/>
          <a:ext cx="5715000" cy="2184400"/>
        </p:xfrm>
        <a:graphic>
          <a:graphicData uri="http://schemas.openxmlformats.org/drawingml/2006/table">
            <a:tbl>
              <a:tblPr/>
              <a:tblGrid>
                <a:gridCol w="1371600"/>
                <a:gridCol w="43434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Recursion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K=2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3737" name="Text Box 89"/>
          <p:cNvSpPr txBox="1">
            <a:spLocks noChangeArrowheads="1"/>
          </p:cNvSpPr>
          <p:nvPr/>
        </p:nvSpPr>
        <p:spPr bwMode="auto">
          <a:xfrm>
            <a:off x="5334000" y="25908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n=3</a:t>
            </a:r>
          </a:p>
        </p:txBody>
      </p:sp>
      <p:sp>
        <p:nvSpPr>
          <p:cNvPr id="283738" name="Text Box 90"/>
          <p:cNvSpPr txBox="1">
            <a:spLocks noChangeArrowheads="1"/>
          </p:cNvSpPr>
          <p:nvPr/>
        </p:nvSpPr>
        <p:spPr bwMode="auto">
          <a:xfrm>
            <a:off x="441325" y="5602288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circuit to be fault tolerant </a:t>
            </a:r>
          </a:p>
        </p:txBody>
      </p:sp>
      <p:graphicFrame>
        <p:nvGraphicFramePr>
          <p:cNvPr id="283739" name="Object 91"/>
          <p:cNvGraphicFramePr>
            <a:graphicFrameLocks noChangeAspect="1"/>
          </p:cNvGraphicFramePr>
          <p:nvPr/>
        </p:nvGraphicFramePr>
        <p:xfrm>
          <a:off x="4724400" y="5562600"/>
          <a:ext cx="24384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8" name="Equation" r:id="rId8" imgW="1079280" imgH="482400" progId="Equation.3">
                  <p:embed/>
                </p:oleObj>
              </mc:Choice>
              <mc:Fallback>
                <p:oleObj name="Equation" r:id="rId8" imgW="1079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562600"/>
                        <a:ext cx="24384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6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AutoShape 2"/>
          <p:cNvSpPr>
            <a:spLocks/>
          </p:cNvSpPr>
          <p:nvPr/>
        </p:nvSpPr>
        <p:spPr bwMode="auto">
          <a:xfrm>
            <a:off x="381000" y="1179513"/>
            <a:ext cx="255588" cy="793750"/>
          </a:xfrm>
          <a:prstGeom prst="leftBrace">
            <a:avLst>
              <a:gd name="adj1" fmla="val 258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-76200" y="13319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762000" y="1103313"/>
            <a:ext cx="1222375" cy="946150"/>
            <a:chOff x="768" y="604"/>
            <a:chExt cx="770" cy="596"/>
          </a:xfrm>
        </p:grpSpPr>
        <p:grpSp>
          <p:nvGrpSpPr>
            <p:cNvPr id="285701" name="Group 5"/>
            <p:cNvGrpSpPr>
              <a:grpSpLocks/>
            </p:cNvGrpSpPr>
            <p:nvPr/>
          </p:nvGrpSpPr>
          <p:grpSpPr bwMode="auto">
            <a:xfrm>
              <a:off x="1152" y="768"/>
              <a:ext cx="386" cy="212"/>
              <a:chOff x="3550" y="2352"/>
              <a:chExt cx="386" cy="212"/>
            </a:xfrm>
          </p:grpSpPr>
          <p:sp>
            <p:nvSpPr>
              <p:cNvPr id="285702" name="Rectangle 6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03" name="Text Box 7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MAJ</a:t>
                </a:r>
              </a:p>
            </p:txBody>
          </p:sp>
        </p:grpSp>
        <p:sp>
          <p:nvSpPr>
            <p:cNvPr id="285704" name="Line 8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06" name="Line 10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5707" name="Group 11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5708" name="Rectangle 12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09" name="Text Box 13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5710" name="Group 14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5711" name="Rectangle 15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12" name="Text Box 16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5713" name="Group 17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5714" name="Rectangle 18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15" name="Text Box 19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grpSp>
        <p:nvGrpSpPr>
          <p:cNvPr id="285716" name="Group 20"/>
          <p:cNvGrpSpPr>
            <a:grpSpLocks/>
          </p:cNvGrpSpPr>
          <p:nvPr/>
        </p:nvGrpSpPr>
        <p:grpSpPr bwMode="auto">
          <a:xfrm>
            <a:off x="2362200" y="2398713"/>
            <a:ext cx="612775" cy="336550"/>
            <a:chOff x="3550" y="2352"/>
            <a:chExt cx="386" cy="212"/>
          </a:xfrm>
        </p:grpSpPr>
        <p:sp>
          <p:nvSpPr>
            <p:cNvPr id="285717" name="Rectangle 21"/>
            <p:cNvSpPr>
              <a:spLocks noChangeArrowheads="1"/>
            </p:cNvSpPr>
            <p:nvPr/>
          </p:nvSpPr>
          <p:spPr bwMode="auto">
            <a:xfrm>
              <a:off x="3557" y="2400"/>
              <a:ext cx="139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8" name="Text Box 22"/>
            <p:cNvSpPr txBox="1">
              <a:spLocks noChangeArrowheads="1"/>
            </p:cNvSpPr>
            <p:nvPr/>
          </p:nvSpPr>
          <p:spPr bwMode="auto">
            <a:xfrm>
              <a:off x="3550" y="2352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MAJ</a:t>
              </a:r>
            </a:p>
          </p:txBody>
        </p:sp>
      </p:grpSp>
      <p:grpSp>
        <p:nvGrpSpPr>
          <p:cNvPr id="285719" name="Group 23"/>
          <p:cNvGrpSpPr>
            <a:grpSpLocks/>
          </p:cNvGrpSpPr>
          <p:nvPr/>
        </p:nvGrpSpPr>
        <p:grpSpPr bwMode="auto">
          <a:xfrm>
            <a:off x="762000" y="2138363"/>
            <a:ext cx="1222375" cy="946150"/>
            <a:chOff x="768" y="604"/>
            <a:chExt cx="770" cy="596"/>
          </a:xfrm>
        </p:grpSpPr>
        <p:grpSp>
          <p:nvGrpSpPr>
            <p:cNvPr id="285720" name="Group 24"/>
            <p:cNvGrpSpPr>
              <a:grpSpLocks/>
            </p:cNvGrpSpPr>
            <p:nvPr/>
          </p:nvGrpSpPr>
          <p:grpSpPr bwMode="auto">
            <a:xfrm>
              <a:off x="1152" y="768"/>
              <a:ext cx="386" cy="212"/>
              <a:chOff x="3550" y="2352"/>
              <a:chExt cx="386" cy="212"/>
            </a:xfrm>
          </p:grpSpPr>
          <p:sp>
            <p:nvSpPr>
              <p:cNvPr id="285721" name="Rectangle 25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22" name="Text Box 26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MAJ</a:t>
                </a:r>
              </a:p>
            </p:txBody>
          </p:sp>
        </p:grpSp>
        <p:sp>
          <p:nvSpPr>
            <p:cNvPr id="285723" name="Line 27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24" name="Line 28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25" name="Line 29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5726" name="Group 30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5727" name="Rectangle 31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28" name="Text Box 32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5729" name="Group 33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5730" name="Rectangle 34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31" name="Text Box 35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5732" name="Group 36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5733" name="Rectangle 37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34" name="Text Box 38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grpSp>
        <p:nvGrpSpPr>
          <p:cNvPr id="285735" name="Group 39"/>
          <p:cNvGrpSpPr>
            <a:grpSpLocks/>
          </p:cNvGrpSpPr>
          <p:nvPr/>
        </p:nvGrpSpPr>
        <p:grpSpPr bwMode="auto">
          <a:xfrm>
            <a:off x="762000" y="3128963"/>
            <a:ext cx="1222375" cy="946150"/>
            <a:chOff x="768" y="604"/>
            <a:chExt cx="770" cy="596"/>
          </a:xfrm>
        </p:grpSpPr>
        <p:grpSp>
          <p:nvGrpSpPr>
            <p:cNvPr id="285736" name="Group 40"/>
            <p:cNvGrpSpPr>
              <a:grpSpLocks/>
            </p:cNvGrpSpPr>
            <p:nvPr/>
          </p:nvGrpSpPr>
          <p:grpSpPr bwMode="auto">
            <a:xfrm>
              <a:off x="1152" y="768"/>
              <a:ext cx="386" cy="212"/>
              <a:chOff x="3550" y="2352"/>
              <a:chExt cx="386" cy="212"/>
            </a:xfrm>
          </p:grpSpPr>
          <p:sp>
            <p:nvSpPr>
              <p:cNvPr id="285737" name="Rectangle 41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38" name="Text Box 42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MAJ</a:t>
                </a:r>
              </a:p>
            </p:txBody>
          </p:sp>
        </p:grpSp>
        <p:sp>
          <p:nvSpPr>
            <p:cNvPr id="285739" name="Line 43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40" name="Line 44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41" name="Line 45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5742" name="Group 46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5743" name="Rectangle 47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44" name="Text Box 48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5745" name="Group 49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5746" name="Rectangle 50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47" name="Text Box 51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5748" name="Group 52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5749" name="Rectangle 53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750" name="Text Box 54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sp>
        <p:nvSpPr>
          <p:cNvPr id="285751" name="Line 55"/>
          <p:cNvSpPr>
            <a:spLocks noChangeShapeType="1"/>
          </p:cNvSpPr>
          <p:nvPr/>
        </p:nvSpPr>
        <p:spPr bwMode="auto">
          <a:xfrm>
            <a:off x="1600200" y="1560513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2" name="Line 56"/>
          <p:cNvSpPr>
            <a:spLocks noChangeShapeType="1"/>
          </p:cNvSpPr>
          <p:nvPr/>
        </p:nvSpPr>
        <p:spPr bwMode="auto">
          <a:xfrm>
            <a:off x="1600200" y="26273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3" name="Line 57"/>
          <p:cNvSpPr>
            <a:spLocks noChangeShapeType="1"/>
          </p:cNvSpPr>
          <p:nvPr/>
        </p:nvSpPr>
        <p:spPr bwMode="auto">
          <a:xfrm flipV="1">
            <a:off x="1600200" y="26273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4" name="AutoShape 58"/>
          <p:cNvSpPr>
            <a:spLocks/>
          </p:cNvSpPr>
          <p:nvPr/>
        </p:nvSpPr>
        <p:spPr bwMode="auto">
          <a:xfrm rot="-5400000">
            <a:off x="1905000" y="3541713"/>
            <a:ext cx="457200" cy="12192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55" name="Text Box 59"/>
          <p:cNvSpPr txBox="1">
            <a:spLocks noChangeArrowheads="1"/>
          </p:cNvSpPr>
          <p:nvPr/>
        </p:nvSpPr>
        <p:spPr bwMode="auto">
          <a:xfrm>
            <a:off x="192405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85756" name="Text Box 60"/>
          <p:cNvSpPr txBox="1">
            <a:spLocks noChangeArrowheads="1"/>
          </p:cNvSpPr>
          <p:nvPr/>
        </p:nvSpPr>
        <p:spPr bwMode="auto">
          <a:xfrm>
            <a:off x="0" y="192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Threshold Theorem - Winograd and Cowan 1963</a:t>
            </a:r>
          </a:p>
        </p:txBody>
      </p:sp>
      <p:sp>
        <p:nvSpPr>
          <p:cNvPr id="285779" name="Rectangle 83"/>
          <p:cNvSpPr>
            <a:spLocks noChangeArrowheads="1"/>
          </p:cNvSpPr>
          <p:nvPr/>
        </p:nvSpPr>
        <p:spPr bwMode="auto">
          <a:xfrm>
            <a:off x="2971800" y="1066800"/>
            <a:ext cx="6248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 circuit containing </a:t>
            </a:r>
            <a:r>
              <a:rPr lang="en-US" i="1"/>
              <a:t>N </a:t>
            </a:r>
            <a:r>
              <a:rPr lang="en-US"/>
              <a:t>error-free gates can be simulated with probability of failure ε using </a:t>
            </a:r>
            <a:r>
              <a:rPr lang="en-US" i="1"/>
              <a:t>O</a:t>
            </a:r>
            <a:r>
              <a:rPr lang="en-US"/>
              <a:t>(</a:t>
            </a:r>
            <a:r>
              <a:rPr lang="en-US" i="1"/>
              <a:t>N </a:t>
            </a:r>
            <a:r>
              <a:rPr lang="en-US"/>
              <a:t>⋅poly(log(</a:t>
            </a:r>
            <a:r>
              <a:rPr lang="en-US" i="1"/>
              <a:t>N</a:t>
            </a:r>
            <a:r>
              <a:rPr lang="en-US"/>
              <a:t>/ε))) error-prone gates which fail with probability </a:t>
            </a:r>
            <a:r>
              <a:rPr lang="en-US" i="1"/>
              <a:t>p</a:t>
            </a:r>
            <a:r>
              <a:rPr lang="en-US"/>
              <a:t>, provided </a:t>
            </a:r>
            <a:r>
              <a:rPr lang="en-US" i="1"/>
              <a:t>p </a:t>
            </a:r>
            <a:r>
              <a:rPr lang="en-US"/>
              <a:t>&lt; </a:t>
            </a:r>
            <a:r>
              <a:rPr lang="en-US" i="1"/>
              <a:t>p</a:t>
            </a:r>
            <a:r>
              <a:rPr lang="en-US"/>
              <a:t>th, where </a:t>
            </a:r>
            <a:r>
              <a:rPr lang="en-US" i="1"/>
              <a:t>p</a:t>
            </a:r>
            <a:r>
              <a:rPr lang="en-US"/>
              <a:t>th is a constant threshold independent of </a:t>
            </a:r>
            <a:r>
              <a:rPr lang="en-US" i="1"/>
              <a:t>N</a:t>
            </a:r>
            <a:r>
              <a:rPr lang="en-US"/>
              <a:t>.</a:t>
            </a:r>
          </a:p>
        </p:txBody>
      </p:sp>
      <p:sp>
        <p:nvSpPr>
          <p:cNvPr id="285780" name="Text Box 84"/>
          <p:cNvSpPr txBox="1">
            <a:spLocks noChangeArrowheads="1"/>
          </p:cNvSpPr>
          <p:nvPr/>
        </p:nvSpPr>
        <p:spPr bwMode="auto">
          <a:xfrm>
            <a:off x="3184525" y="3697288"/>
            <a:ext cx="409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Number of gates consumed: </a:t>
            </a:r>
          </a:p>
        </p:txBody>
      </p:sp>
      <p:graphicFrame>
        <p:nvGraphicFramePr>
          <p:cNvPr id="285781" name="Object 85"/>
          <p:cNvGraphicFramePr>
            <a:graphicFrameLocks noChangeAspect="1"/>
          </p:cNvGraphicFramePr>
          <p:nvPr/>
        </p:nvGraphicFramePr>
        <p:xfrm>
          <a:off x="7304088" y="3632200"/>
          <a:ext cx="3921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2" name="Equation" r:id="rId4" imgW="164880" imgH="203040" progId="Equation.3">
                  <p:embed/>
                </p:oleObj>
              </mc:Choice>
              <mc:Fallback>
                <p:oleObj name="Equation" r:id="rId4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3632200"/>
                        <a:ext cx="3921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82" name="Text Box 86"/>
          <p:cNvSpPr txBox="1">
            <a:spLocks noChangeArrowheads="1"/>
          </p:cNvSpPr>
          <p:nvPr/>
        </p:nvSpPr>
        <p:spPr bwMode="auto">
          <a:xfrm>
            <a:off x="3200400" y="4306888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Find k such that </a:t>
            </a:r>
          </a:p>
        </p:txBody>
      </p:sp>
      <p:graphicFrame>
        <p:nvGraphicFramePr>
          <p:cNvPr id="285783" name="Object 87"/>
          <p:cNvGraphicFramePr>
            <a:graphicFrameLocks noChangeAspect="1"/>
          </p:cNvGraphicFramePr>
          <p:nvPr/>
        </p:nvGraphicFramePr>
        <p:xfrm>
          <a:off x="5638800" y="4240213"/>
          <a:ext cx="2667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3" name="Equation" r:id="rId6" imgW="1269720" imgH="266400" progId="Equation.3">
                  <p:embed/>
                </p:oleObj>
              </mc:Choice>
              <mc:Fallback>
                <p:oleObj name="Equation" r:id="rId6" imgW="12697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40213"/>
                        <a:ext cx="26670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84" name="Object 88"/>
          <p:cNvGraphicFramePr>
            <a:graphicFrameLocks noChangeAspect="1"/>
          </p:cNvGraphicFramePr>
          <p:nvPr/>
        </p:nvGraphicFramePr>
        <p:xfrm>
          <a:off x="4191000" y="4800600"/>
          <a:ext cx="22860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Equation" r:id="rId8" imgW="1460160" imgH="647640" progId="Equation.3">
                  <p:embed/>
                </p:oleObj>
              </mc:Choice>
              <mc:Fallback>
                <p:oleObj name="Equation" r:id="rId8" imgW="14601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0600"/>
                        <a:ext cx="22860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85" name="Object 89"/>
          <p:cNvGraphicFramePr>
            <a:graphicFrameLocks noChangeAspect="1"/>
          </p:cNvGraphicFramePr>
          <p:nvPr/>
        </p:nvGraphicFramePr>
        <p:xfrm>
          <a:off x="3048000" y="6096000"/>
          <a:ext cx="304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name="Equation" r:id="rId10" imgW="1218960" imgH="228600" progId="Equation.3">
                  <p:embed/>
                </p:oleObj>
              </mc:Choice>
              <mc:Fallback>
                <p:oleObj name="Equation" r:id="rId10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96000"/>
                        <a:ext cx="3048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86" name="Text Box 90"/>
          <p:cNvSpPr txBox="1">
            <a:spLocks noChangeArrowheads="1"/>
          </p:cNvSpPr>
          <p:nvPr/>
        </p:nvSpPr>
        <p:spPr bwMode="auto">
          <a:xfrm>
            <a:off x="304800" y="5791200"/>
            <a:ext cx="4065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Number of Gates Consumed</a:t>
            </a:r>
          </a:p>
          <a:p>
            <a:r>
              <a:rPr lang="en-US"/>
              <a:t>Per Perfect Gate is</a:t>
            </a:r>
          </a:p>
        </p:txBody>
      </p:sp>
    </p:spTree>
    <p:extLst>
      <p:ext uri="{BB962C8B-B14F-4D97-AF65-F5344CB8AC3E}">
        <p14:creationId xmlns:p14="http://schemas.microsoft.com/office/powerpoint/2010/main" val="39668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27" name="AutoShape 27"/>
          <p:cNvSpPr>
            <a:spLocks/>
          </p:cNvSpPr>
          <p:nvPr/>
        </p:nvSpPr>
        <p:spPr bwMode="auto">
          <a:xfrm>
            <a:off x="457200" y="1179513"/>
            <a:ext cx="255588" cy="793750"/>
          </a:xfrm>
          <a:prstGeom prst="leftBrace">
            <a:avLst>
              <a:gd name="adj1" fmla="val 258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8" name="Text Box 28"/>
          <p:cNvSpPr txBox="1">
            <a:spLocks noChangeArrowheads="1"/>
          </p:cNvSpPr>
          <p:nvPr/>
        </p:nvSpPr>
        <p:spPr bwMode="auto">
          <a:xfrm>
            <a:off x="0" y="13319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grpSp>
        <p:nvGrpSpPr>
          <p:cNvPr id="281866" name="Group 266"/>
          <p:cNvGrpSpPr>
            <a:grpSpLocks/>
          </p:cNvGrpSpPr>
          <p:nvPr/>
        </p:nvGrpSpPr>
        <p:grpSpPr bwMode="auto">
          <a:xfrm>
            <a:off x="838200" y="1103313"/>
            <a:ext cx="917575" cy="946150"/>
            <a:chOff x="768" y="604"/>
            <a:chExt cx="578" cy="596"/>
          </a:xfrm>
        </p:grpSpPr>
        <p:grpSp>
          <p:nvGrpSpPr>
            <p:cNvPr id="281678" name="Group 78"/>
            <p:cNvGrpSpPr>
              <a:grpSpLocks/>
            </p:cNvGrpSpPr>
            <p:nvPr/>
          </p:nvGrpSpPr>
          <p:grpSpPr bwMode="auto">
            <a:xfrm>
              <a:off x="1152" y="768"/>
              <a:ext cx="194" cy="212"/>
              <a:chOff x="3550" y="2352"/>
              <a:chExt cx="194" cy="212"/>
            </a:xfrm>
          </p:grpSpPr>
          <p:sp>
            <p:nvSpPr>
              <p:cNvPr id="281671" name="Rectangle 71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72" name="Text Box 72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sp>
          <p:nvSpPr>
            <p:cNvPr id="281674" name="Line 74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5" name="Line 75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76" name="Line 76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679" name="Group 79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1680" name="Rectangle 80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81" name="Text Box 81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1682" name="Group 82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1683" name="Rectangle 83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84" name="Text Box 84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1685" name="Group 85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1686" name="Rectangle 86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87" name="Text Box 87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grpSp>
        <p:nvGrpSpPr>
          <p:cNvPr id="281840" name="Group 240"/>
          <p:cNvGrpSpPr>
            <a:grpSpLocks/>
          </p:cNvGrpSpPr>
          <p:nvPr/>
        </p:nvGrpSpPr>
        <p:grpSpPr bwMode="auto">
          <a:xfrm>
            <a:off x="2438400" y="2398713"/>
            <a:ext cx="612775" cy="336550"/>
            <a:chOff x="3550" y="2352"/>
            <a:chExt cx="386" cy="212"/>
          </a:xfrm>
        </p:grpSpPr>
        <p:sp>
          <p:nvSpPr>
            <p:cNvPr id="281841" name="Rectangle 241"/>
            <p:cNvSpPr>
              <a:spLocks noChangeArrowheads="1"/>
            </p:cNvSpPr>
            <p:nvPr/>
          </p:nvSpPr>
          <p:spPr bwMode="auto">
            <a:xfrm>
              <a:off x="3557" y="2400"/>
              <a:ext cx="139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42" name="Text Box 242"/>
            <p:cNvSpPr txBox="1">
              <a:spLocks noChangeArrowheads="1"/>
            </p:cNvSpPr>
            <p:nvPr/>
          </p:nvSpPr>
          <p:spPr bwMode="auto">
            <a:xfrm>
              <a:off x="3550" y="2352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MAJ</a:t>
              </a:r>
            </a:p>
          </p:txBody>
        </p:sp>
      </p:grpSp>
      <p:grpSp>
        <p:nvGrpSpPr>
          <p:cNvPr id="281870" name="Group 270"/>
          <p:cNvGrpSpPr>
            <a:grpSpLocks/>
          </p:cNvGrpSpPr>
          <p:nvPr/>
        </p:nvGrpSpPr>
        <p:grpSpPr bwMode="auto">
          <a:xfrm>
            <a:off x="838200" y="2138363"/>
            <a:ext cx="917575" cy="946150"/>
            <a:chOff x="768" y="604"/>
            <a:chExt cx="578" cy="596"/>
          </a:xfrm>
        </p:grpSpPr>
        <p:grpSp>
          <p:nvGrpSpPr>
            <p:cNvPr id="281871" name="Group 271"/>
            <p:cNvGrpSpPr>
              <a:grpSpLocks/>
            </p:cNvGrpSpPr>
            <p:nvPr/>
          </p:nvGrpSpPr>
          <p:grpSpPr bwMode="auto">
            <a:xfrm>
              <a:off x="1152" y="768"/>
              <a:ext cx="194" cy="212"/>
              <a:chOff x="3550" y="2352"/>
              <a:chExt cx="194" cy="212"/>
            </a:xfrm>
          </p:grpSpPr>
          <p:sp>
            <p:nvSpPr>
              <p:cNvPr id="281872" name="Rectangle 272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873" name="Text Box 273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sp>
          <p:nvSpPr>
            <p:cNvPr id="281874" name="Line 274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5" name="Line 275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6" name="Line 276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877" name="Group 277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1878" name="Rectangle 278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879" name="Text Box 279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1880" name="Group 280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1881" name="Rectangle 281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882" name="Text Box 282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1883" name="Group 283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1884" name="Rectangle 284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885" name="Text Box 285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grpSp>
        <p:nvGrpSpPr>
          <p:cNvPr id="281886" name="Group 286"/>
          <p:cNvGrpSpPr>
            <a:grpSpLocks/>
          </p:cNvGrpSpPr>
          <p:nvPr/>
        </p:nvGrpSpPr>
        <p:grpSpPr bwMode="auto">
          <a:xfrm>
            <a:off x="838200" y="3128963"/>
            <a:ext cx="917575" cy="946150"/>
            <a:chOff x="768" y="604"/>
            <a:chExt cx="578" cy="596"/>
          </a:xfrm>
        </p:grpSpPr>
        <p:grpSp>
          <p:nvGrpSpPr>
            <p:cNvPr id="281887" name="Group 287"/>
            <p:cNvGrpSpPr>
              <a:grpSpLocks/>
            </p:cNvGrpSpPr>
            <p:nvPr/>
          </p:nvGrpSpPr>
          <p:grpSpPr bwMode="auto">
            <a:xfrm>
              <a:off x="1152" y="768"/>
              <a:ext cx="194" cy="212"/>
              <a:chOff x="3550" y="2352"/>
              <a:chExt cx="194" cy="212"/>
            </a:xfrm>
          </p:grpSpPr>
          <p:sp>
            <p:nvSpPr>
              <p:cNvPr id="281888" name="Rectangle 288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889" name="Text Box 289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sp>
          <p:nvSpPr>
            <p:cNvPr id="281890" name="Line 290"/>
            <p:cNvSpPr>
              <a:spLocks noChangeShapeType="1"/>
            </p:cNvSpPr>
            <p:nvPr/>
          </p:nvSpPr>
          <p:spPr bwMode="auto">
            <a:xfrm>
              <a:off x="909" y="720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1" name="Line 291"/>
            <p:cNvSpPr>
              <a:spLocks noChangeShapeType="1"/>
            </p:cNvSpPr>
            <p:nvPr/>
          </p:nvSpPr>
          <p:spPr bwMode="auto">
            <a:xfrm>
              <a:off x="909" y="912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2" name="Line 292"/>
            <p:cNvSpPr>
              <a:spLocks noChangeShapeType="1"/>
            </p:cNvSpPr>
            <p:nvPr/>
          </p:nvSpPr>
          <p:spPr bwMode="auto">
            <a:xfrm flipV="1">
              <a:off x="909" y="912"/>
              <a:ext cx="25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1893" name="Group 293"/>
            <p:cNvGrpSpPr>
              <a:grpSpLocks/>
            </p:cNvGrpSpPr>
            <p:nvPr/>
          </p:nvGrpSpPr>
          <p:grpSpPr bwMode="auto">
            <a:xfrm>
              <a:off x="770" y="988"/>
              <a:ext cx="194" cy="212"/>
              <a:chOff x="3550" y="2352"/>
              <a:chExt cx="194" cy="212"/>
            </a:xfrm>
          </p:grpSpPr>
          <p:sp>
            <p:nvSpPr>
              <p:cNvPr id="281894" name="Rectangle 294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895" name="Text Box 295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1896" name="Group 296"/>
            <p:cNvGrpSpPr>
              <a:grpSpLocks/>
            </p:cNvGrpSpPr>
            <p:nvPr/>
          </p:nvGrpSpPr>
          <p:grpSpPr bwMode="auto">
            <a:xfrm>
              <a:off x="770" y="796"/>
              <a:ext cx="194" cy="212"/>
              <a:chOff x="3550" y="2352"/>
              <a:chExt cx="194" cy="212"/>
            </a:xfrm>
          </p:grpSpPr>
          <p:sp>
            <p:nvSpPr>
              <p:cNvPr id="281897" name="Rectangle 297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898" name="Text Box 298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  <p:grpSp>
          <p:nvGrpSpPr>
            <p:cNvPr id="281899" name="Group 299"/>
            <p:cNvGrpSpPr>
              <a:grpSpLocks/>
            </p:cNvGrpSpPr>
            <p:nvPr/>
          </p:nvGrpSpPr>
          <p:grpSpPr bwMode="auto">
            <a:xfrm>
              <a:off x="768" y="604"/>
              <a:ext cx="194" cy="212"/>
              <a:chOff x="3550" y="2352"/>
              <a:chExt cx="194" cy="212"/>
            </a:xfrm>
          </p:grpSpPr>
          <p:sp>
            <p:nvSpPr>
              <p:cNvPr id="281900" name="Rectangle 300"/>
              <p:cNvSpPr>
                <a:spLocks noChangeArrowheads="1"/>
              </p:cNvSpPr>
              <p:nvPr/>
            </p:nvSpPr>
            <p:spPr bwMode="auto">
              <a:xfrm>
                <a:off x="3557" y="2400"/>
                <a:ext cx="139" cy="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901" name="Text Box 301"/>
              <p:cNvSpPr txBox="1">
                <a:spLocks noChangeArrowheads="1"/>
              </p:cNvSpPr>
              <p:nvPr/>
            </p:nvSpPr>
            <p:spPr bwMode="auto">
              <a:xfrm>
                <a:off x="3550" y="235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</a:t>
                </a:r>
              </a:p>
            </p:txBody>
          </p:sp>
        </p:grpSp>
      </p:grpSp>
      <p:sp>
        <p:nvSpPr>
          <p:cNvPr id="281902" name="Line 302"/>
          <p:cNvSpPr>
            <a:spLocks noChangeShapeType="1"/>
          </p:cNvSpPr>
          <p:nvPr/>
        </p:nvSpPr>
        <p:spPr bwMode="auto">
          <a:xfrm>
            <a:off x="1676400" y="1560513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03" name="Line 303"/>
          <p:cNvSpPr>
            <a:spLocks noChangeShapeType="1"/>
          </p:cNvSpPr>
          <p:nvPr/>
        </p:nvSpPr>
        <p:spPr bwMode="auto">
          <a:xfrm>
            <a:off x="1676400" y="26273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04" name="Line 304"/>
          <p:cNvSpPr>
            <a:spLocks noChangeShapeType="1"/>
          </p:cNvSpPr>
          <p:nvPr/>
        </p:nvSpPr>
        <p:spPr bwMode="auto">
          <a:xfrm flipV="1">
            <a:off x="1676400" y="26273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05" name="AutoShape 305"/>
          <p:cNvSpPr>
            <a:spLocks/>
          </p:cNvSpPr>
          <p:nvPr/>
        </p:nvSpPr>
        <p:spPr bwMode="auto">
          <a:xfrm rot="-5400000">
            <a:off x="1981200" y="3541713"/>
            <a:ext cx="457200" cy="12192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906" name="Text Box 306"/>
          <p:cNvSpPr txBox="1">
            <a:spLocks noChangeArrowheads="1"/>
          </p:cNvSpPr>
          <p:nvPr/>
        </p:nvSpPr>
        <p:spPr bwMode="auto">
          <a:xfrm>
            <a:off x="200025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81907" name="Text Box 307"/>
          <p:cNvSpPr txBox="1">
            <a:spLocks noChangeArrowheads="1"/>
          </p:cNvSpPr>
          <p:nvPr/>
        </p:nvSpPr>
        <p:spPr bwMode="auto">
          <a:xfrm>
            <a:off x="0" y="192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Threshold Theorem – Generalized</a:t>
            </a:r>
          </a:p>
        </p:txBody>
      </p:sp>
      <p:graphicFrame>
        <p:nvGraphicFramePr>
          <p:cNvPr id="281909" name="Object 309"/>
          <p:cNvGraphicFramePr>
            <a:graphicFrameLocks noChangeAspect="1"/>
          </p:cNvGraphicFramePr>
          <p:nvPr/>
        </p:nvGraphicFramePr>
        <p:xfrm>
          <a:off x="2133600" y="1066800"/>
          <a:ext cx="65103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6" name="Equation" r:id="rId4" imgW="3416040" imgH="457200" progId="Equation.3">
                  <p:embed/>
                </p:oleObj>
              </mc:Choice>
              <mc:Fallback>
                <p:oleObj name="Equation" r:id="rId4" imgW="341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651033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911" name="Object 311"/>
          <p:cNvGraphicFramePr>
            <a:graphicFrameLocks noChangeAspect="1"/>
          </p:cNvGraphicFramePr>
          <p:nvPr/>
        </p:nvGraphicFramePr>
        <p:xfrm>
          <a:off x="3557588" y="2743200"/>
          <a:ext cx="37639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7" name="Equation" r:id="rId6" imgW="888840" imgH="241200" progId="Equation.3">
                  <p:embed/>
                </p:oleObj>
              </mc:Choice>
              <mc:Fallback>
                <p:oleObj name="Equation" r:id="rId6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2743200"/>
                        <a:ext cx="376396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912" name="Text Box 312"/>
          <p:cNvSpPr txBox="1">
            <a:spLocks noChangeArrowheads="1"/>
          </p:cNvSpPr>
          <p:nvPr/>
        </p:nvSpPr>
        <p:spPr bwMode="auto">
          <a:xfrm>
            <a:off x="3413125" y="4154488"/>
            <a:ext cx="468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circuit to be fault tolerant </a:t>
            </a:r>
            <a:r>
              <a:rPr lang="en-US">
                <a:cs typeface="Arial" pitchFamily="34" charset="0"/>
              </a:rPr>
              <a:t>P</a:t>
            </a:r>
            <a:r>
              <a:rPr lang="en-US"/>
              <a:t>&lt;p</a:t>
            </a:r>
          </a:p>
        </p:txBody>
      </p:sp>
      <p:graphicFrame>
        <p:nvGraphicFramePr>
          <p:cNvPr id="281914" name="Object 314"/>
          <p:cNvGraphicFramePr>
            <a:graphicFrameLocks noChangeAspect="1"/>
          </p:cNvGraphicFramePr>
          <p:nvPr/>
        </p:nvGraphicFramePr>
        <p:xfrm>
          <a:off x="3536950" y="4724400"/>
          <a:ext cx="32877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8" name="Equation" r:id="rId8" imgW="1282680" imgH="253800" progId="Equation.3">
                  <p:embed/>
                </p:oleObj>
              </mc:Choice>
              <mc:Fallback>
                <p:oleObj name="Equation" r:id="rId8" imgW="1282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724400"/>
                        <a:ext cx="32877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915" name="Text Box 315"/>
          <p:cNvSpPr txBox="1">
            <a:spLocks noChangeArrowheads="1"/>
          </p:cNvSpPr>
          <p:nvPr/>
        </p:nvSpPr>
        <p:spPr bwMode="auto">
          <a:xfrm>
            <a:off x="3505200" y="5754688"/>
            <a:ext cx="323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Total number of gates:</a:t>
            </a:r>
          </a:p>
        </p:txBody>
      </p:sp>
      <p:graphicFrame>
        <p:nvGraphicFramePr>
          <p:cNvPr id="281916" name="Object 3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48521"/>
              </p:ext>
            </p:extLst>
          </p:nvPr>
        </p:nvGraphicFramePr>
        <p:xfrm>
          <a:off x="6772208" y="5689600"/>
          <a:ext cx="1066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9" name="Equation" r:id="rId10" imgW="419040" imgH="457200" progId="Equation.3">
                  <p:embed/>
                </p:oleObj>
              </mc:Choice>
              <mc:Fallback>
                <p:oleObj name="Equation" r:id="rId10" imgW="419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08" y="5689600"/>
                        <a:ext cx="10668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3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838200" y="29210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838200" y="50292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2438400" y="29210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Area = A</a:t>
            </a:r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14478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2438400" y="5130800"/>
            <a:ext cx="192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Area = 2*A/2</a:t>
            </a:r>
          </a:p>
        </p:txBody>
      </p:sp>
      <p:graphicFrame>
        <p:nvGraphicFramePr>
          <p:cNvPr id="262181" name="Group 37"/>
          <p:cNvGraphicFramePr>
            <a:graphicFrameLocks noGrp="1"/>
          </p:cNvGraphicFramePr>
          <p:nvPr/>
        </p:nvGraphicFramePr>
        <p:xfrm>
          <a:off x="609600" y="2235200"/>
          <a:ext cx="8001000" cy="4089400"/>
        </p:xfrm>
        <a:graphic>
          <a:graphicData uri="http://schemas.openxmlformats.org/drawingml/2006/table">
            <a:tbl>
              <a:tblPr/>
              <a:tblGrid>
                <a:gridCol w="1752600"/>
                <a:gridCol w="1981200"/>
                <a:gridCol w="4267200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2169" name="Text Box 25"/>
          <p:cNvSpPr txBox="1">
            <a:spLocks noChangeArrowheads="1"/>
          </p:cNvSpPr>
          <p:nvPr/>
        </p:nvSpPr>
        <p:spPr bwMode="auto">
          <a:xfrm>
            <a:off x="76200" y="1676400"/>
            <a:ext cx="895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Probability of correct functionality = p[A]  ~ e A (small A)</a:t>
            </a:r>
          </a:p>
        </p:txBody>
      </p:sp>
      <p:sp>
        <p:nvSpPr>
          <p:cNvPr id="262170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Scaling Properties of Redundant Logic (to first order)</a:t>
            </a:r>
          </a:p>
        </p:txBody>
      </p:sp>
      <p:sp>
        <p:nvSpPr>
          <p:cNvPr id="262171" name="Rectangle 27"/>
          <p:cNvSpPr>
            <a:spLocks noChangeArrowheads="1"/>
          </p:cNvSpPr>
          <p:nvPr/>
        </p:nvSpPr>
        <p:spPr bwMode="auto">
          <a:xfrm>
            <a:off x="4419600" y="28956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1</a:t>
            </a:r>
            <a:r>
              <a:rPr lang="en-US"/>
              <a:t>  = p[A] = e A</a:t>
            </a:r>
          </a:p>
        </p:txBody>
      </p:sp>
      <p:sp>
        <p:nvSpPr>
          <p:cNvPr id="262172" name="Line 28"/>
          <p:cNvSpPr>
            <a:spLocks noChangeShapeType="1"/>
          </p:cNvSpPr>
          <p:nvPr/>
        </p:nvSpPr>
        <p:spPr bwMode="auto">
          <a:xfrm>
            <a:off x="3962400" y="45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3" name="Line 29"/>
          <p:cNvSpPr>
            <a:spLocks noChangeShapeType="1"/>
          </p:cNvSpPr>
          <p:nvPr/>
        </p:nvSpPr>
        <p:spPr bwMode="auto">
          <a:xfrm>
            <a:off x="3962400" y="144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4" name="Rectangle 30"/>
          <p:cNvSpPr>
            <a:spLocks noChangeArrowheads="1"/>
          </p:cNvSpPr>
          <p:nvPr/>
        </p:nvSpPr>
        <p:spPr bwMode="auto">
          <a:xfrm>
            <a:off x="3429000" y="762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62175" name="Rectangle 31"/>
          <p:cNvSpPr>
            <a:spLocks noChangeArrowheads="1"/>
          </p:cNvSpPr>
          <p:nvPr/>
        </p:nvSpPr>
        <p:spPr bwMode="auto">
          <a:xfrm>
            <a:off x="4495800" y="1371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62176" name="Freeform 32"/>
          <p:cNvSpPr>
            <a:spLocks/>
          </p:cNvSpPr>
          <p:nvPr/>
        </p:nvSpPr>
        <p:spPr bwMode="auto">
          <a:xfrm>
            <a:off x="3949700" y="590550"/>
            <a:ext cx="1544638" cy="844550"/>
          </a:xfrm>
          <a:custGeom>
            <a:avLst/>
            <a:gdLst>
              <a:gd name="T0" fmla="*/ 0 w 973"/>
              <a:gd name="T1" fmla="*/ 532 h 532"/>
              <a:gd name="T2" fmla="*/ 69 w 973"/>
              <a:gd name="T3" fmla="*/ 522 h 532"/>
              <a:gd name="T4" fmla="*/ 129 w 973"/>
              <a:gd name="T5" fmla="*/ 502 h 532"/>
              <a:gd name="T6" fmla="*/ 228 w 973"/>
              <a:gd name="T7" fmla="*/ 413 h 532"/>
              <a:gd name="T8" fmla="*/ 268 w 973"/>
              <a:gd name="T9" fmla="*/ 353 h 532"/>
              <a:gd name="T10" fmla="*/ 288 w 973"/>
              <a:gd name="T11" fmla="*/ 323 h 532"/>
              <a:gd name="T12" fmla="*/ 337 w 973"/>
              <a:gd name="T13" fmla="*/ 224 h 532"/>
              <a:gd name="T14" fmla="*/ 387 w 973"/>
              <a:gd name="T15" fmla="*/ 174 h 532"/>
              <a:gd name="T16" fmla="*/ 476 w 973"/>
              <a:gd name="T17" fmla="*/ 85 h 532"/>
              <a:gd name="T18" fmla="*/ 973 w 973"/>
              <a:gd name="T19" fmla="*/ 5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3" h="532">
                <a:moveTo>
                  <a:pt x="0" y="532"/>
                </a:moveTo>
                <a:cubicBezTo>
                  <a:pt x="23" y="529"/>
                  <a:pt x="46" y="527"/>
                  <a:pt x="69" y="522"/>
                </a:cubicBezTo>
                <a:cubicBezTo>
                  <a:pt x="90" y="517"/>
                  <a:pt x="129" y="502"/>
                  <a:pt x="129" y="502"/>
                </a:cubicBezTo>
                <a:cubicBezTo>
                  <a:pt x="160" y="471"/>
                  <a:pt x="200" y="448"/>
                  <a:pt x="228" y="413"/>
                </a:cubicBezTo>
                <a:cubicBezTo>
                  <a:pt x="243" y="394"/>
                  <a:pt x="255" y="373"/>
                  <a:pt x="268" y="353"/>
                </a:cubicBezTo>
                <a:cubicBezTo>
                  <a:pt x="275" y="343"/>
                  <a:pt x="288" y="323"/>
                  <a:pt x="288" y="323"/>
                </a:cubicBezTo>
                <a:cubicBezTo>
                  <a:pt x="311" y="233"/>
                  <a:pt x="286" y="259"/>
                  <a:pt x="337" y="224"/>
                </a:cubicBezTo>
                <a:cubicBezTo>
                  <a:pt x="388" y="121"/>
                  <a:pt x="324" y="227"/>
                  <a:pt x="387" y="174"/>
                </a:cubicBezTo>
                <a:cubicBezTo>
                  <a:pt x="421" y="146"/>
                  <a:pt x="434" y="106"/>
                  <a:pt x="476" y="85"/>
                </a:cubicBezTo>
                <a:cubicBezTo>
                  <a:pt x="643" y="0"/>
                  <a:pt x="782" y="5"/>
                  <a:pt x="973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7" name="Text Box 33"/>
          <p:cNvSpPr txBox="1">
            <a:spLocks noChangeArrowheads="1"/>
          </p:cNvSpPr>
          <p:nvPr/>
        </p:nvSpPr>
        <p:spPr bwMode="auto">
          <a:xfrm>
            <a:off x="4343400" y="4267200"/>
            <a:ext cx="416718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2</a:t>
            </a:r>
            <a:r>
              <a:rPr lang="en-US"/>
              <a:t> = 2p[A/2](1-p[A/2])+p[A/2]</a:t>
            </a:r>
            <a:r>
              <a:rPr lang="en-US" baseline="30000"/>
              <a:t>2</a:t>
            </a:r>
          </a:p>
          <a:p>
            <a:endParaRPr lang="en-US" baseline="30000"/>
          </a:p>
          <a:p>
            <a:r>
              <a:rPr lang="en-US"/>
              <a:t>= eA –(eA)</a:t>
            </a:r>
            <a:r>
              <a:rPr lang="en-US" baseline="30000"/>
              <a:t>2</a:t>
            </a:r>
            <a:r>
              <a:rPr lang="en-US"/>
              <a:t>/4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62183" name="Rectangle 39"/>
          <p:cNvSpPr>
            <a:spLocks noChangeArrowheads="1"/>
          </p:cNvSpPr>
          <p:nvPr/>
        </p:nvSpPr>
        <p:spPr bwMode="auto">
          <a:xfrm>
            <a:off x="2895600" y="6400800"/>
            <a:ext cx="292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Conclusion: P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  &gt; P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838200" y="9906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2362200" y="990600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Total Area = n*(A/n)</a:t>
            </a:r>
          </a:p>
        </p:txBody>
      </p:sp>
      <p:sp>
        <p:nvSpPr>
          <p:cNvPr id="264197" name="Line 5"/>
          <p:cNvSpPr>
            <a:spLocks noChangeShapeType="1"/>
          </p:cNvSpPr>
          <p:nvPr/>
        </p:nvSpPr>
        <p:spPr bwMode="auto">
          <a:xfrm>
            <a:off x="13716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76200" y="1828800"/>
            <a:ext cx="895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Probability of correct functionality = p[A]</a:t>
            </a:r>
          </a:p>
        </p:txBody>
      </p:sp>
      <p:sp>
        <p:nvSpPr>
          <p:cNvPr id="264214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</a:rPr>
              <a:t>Scaling Properties of Majority Logic</a:t>
            </a:r>
          </a:p>
        </p:txBody>
      </p:sp>
      <p:sp>
        <p:nvSpPr>
          <p:cNvPr id="264216" name="Line 24"/>
          <p:cNvSpPr>
            <a:spLocks noChangeShapeType="1"/>
          </p:cNvSpPr>
          <p:nvPr/>
        </p:nvSpPr>
        <p:spPr bwMode="auto">
          <a:xfrm>
            <a:off x="6553200" y="609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17" name="Line 25"/>
          <p:cNvSpPr>
            <a:spLocks noChangeShapeType="1"/>
          </p:cNvSpPr>
          <p:nvPr/>
        </p:nvSpPr>
        <p:spPr bwMode="auto">
          <a:xfrm>
            <a:off x="6553200" y="1600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6019800" y="914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7086600" y="1524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64220" name="Freeform 28"/>
          <p:cNvSpPr>
            <a:spLocks/>
          </p:cNvSpPr>
          <p:nvPr/>
        </p:nvSpPr>
        <p:spPr bwMode="auto">
          <a:xfrm>
            <a:off x="6540500" y="742950"/>
            <a:ext cx="1544638" cy="844550"/>
          </a:xfrm>
          <a:custGeom>
            <a:avLst/>
            <a:gdLst>
              <a:gd name="T0" fmla="*/ 0 w 973"/>
              <a:gd name="T1" fmla="*/ 532 h 532"/>
              <a:gd name="T2" fmla="*/ 69 w 973"/>
              <a:gd name="T3" fmla="*/ 522 h 532"/>
              <a:gd name="T4" fmla="*/ 129 w 973"/>
              <a:gd name="T5" fmla="*/ 502 h 532"/>
              <a:gd name="T6" fmla="*/ 228 w 973"/>
              <a:gd name="T7" fmla="*/ 413 h 532"/>
              <a:gd name="T8" fmla="*/ 268 w 973"/>
              <a:gd name="T9" fmla="*/ 353 h 532"/>
              <a:gd name="T10" fmla="*/ 288 w 973"/>
              <a:gd name="T11" fmla="*/ 323 h 532"/>
              <a:gd name="T12" fmla="*/ 337 w 973"/>
              <a:gd name="T13" fmla="*/ 224 h 532"/>
              <a:gd name="T14" fmla="*/ 387 w 973"/>
              <a:gd name="T15" fmla="*/ 174 h 532"/>
              <a:gd name="T16" fmla="*/ 476 w 973"/>
              <a:gd name="T17" fmla="*/ 85 h 532"/>
              <a:gd name="T18" fmla="*/ 973 w 973"/>
              <a:gd name="T19" fmla="*/ 5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3" h="532">
                <a:moveTo>
                  <a:pt x="0" y="532"/>
                </a:moveTo>
                <a:cubicBezTo>
                  <a:pt x="23" y="529"/>
                  <a:pt x="46" y="527"/>
                  <a:pt x="69" y="522"/>
                </a:cubicBezTo>
                <a:cubicBezTo>
                  <a:pt x="90" y="517"/>
                  <a:pt x="129" y="502"/>
                  <a:pt x="129" y="502"/>
                </a:cubicBezTo>
                <a:cubicBezTo>
                  <a:pt x="160" y="471"/>
                  <a:pt x="200" y="448"/>
                  <a:pt x="228" y="413"/>
                </a:cubicBezTo>
                <a:cubicBezTo>
                  <a:pt x="243" y="394"/>
                  <a:pt x="255" y="373"/>
                  <a:pt x="268" y="353"/>
                </a:cubicBezTo>
                <a:cubicBezTo>
                  <a:pt x="275" y="343"/>
                  <a:pt x="288" y="323"/>
                  <a:pt x="288" y="323"/>
                </a:cubicBezTo>
                <a:cubicBezTo>
                  <a:pt x="311" y="233"/>
                  <a:pt x="286" y="259"/>
                  <a:pt x="337" y="224"/>
                </a:cubicBezTo>
                <a:cubicBezTo>
                  <a:pt x="388" y="121"/>
                  <a:pt x="324" y="227"/>
                  <a:pt x="387" y="174"/>
                </a:cubicBezTo>
                <a:cubicBezTo>
                  <a:pt x="421" y="146"/>
                  <a:pt x="434" y="106"/>
                  <a:pt x="476" y="85"/>
                </a:cubicBezTo>
                <a:cubicBezTo>
                  <a:pt x="643" y="0"/>
                  <a:pt x="782" y="5"/>
                  <a:pt x="973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3" name="Line 31"/>
          <p:cNvSpPr>
            <a:spLocks noChangeShapeType="1"/>
          </p:cNvSpPr>
          <p:nvPr/>
        </p:nvSpPr>
        <p:spPr bwMode="auto">
          <a:xfrm>
            <a:off x="16764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4" name="Line 32"/>
          <p:cNvSpPr>
            <a:spLocks noChangeShapeType="1"/>
          </p:cNvSpPr>
          <p:nvPr/>
        </p:nvSpPr>
        <p:spPr bwMode="auto">
          <a:xfrm>
            <a:off x="19050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5" name="Line 33"/>
          <p:cNvSpPr>
            <a:spLocks noChangeShapeType="1"/>
          </p:cNvSpPr>
          <p:nvPr/>
        </p:nvSpPr>
        <p:spPr bwMode="auto">
          <a:xfrm>
            <a:off x="10668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26" name="AutoShape 34"/>
          <p:cNvSpPr>
            <a:spLocks/>
          </p:cNvSpPr>
          <p:nvPr/>
        </p:nvSpPr>
        <p:spPr bwMode="auto">
          <a:xfrm rot="5400000">
            <a:off x="1371600" y="2286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762000" y="457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n segments</a:t>
            </a:r>
          </a:p>
        </p:txBody>
      </p:sp>
      <p:graphicFrame>
        <p:nvGraphicFramePr>
          <p:cNvPr id="264229" name="Object 37"/>
          <p:cNvGraphicFramePr>
            <a:graphicFrameLocks noChangeAspect="1"/>
          </p:cNvGraphicFramePr>
          <p:nvPr/>
        </p:nvGraphicFramePr>
        <p:xfrm>
          <a:off x="1981200" y="2971800"/>
          <a:ext cx="51816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Equation" r:id="rId4" imgW="2057400" imgH="457200" progId="Equation.3">
                  <p:embed/>
                </p:oleObj>
              </mc:Choice>
              <mc:Fallback>
                <p:oleObj name="Equation" r:id="rId4" imgW="205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51816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91069"/>
              </p:ext>
            </p:extLst>
          </p:nvPr>
        </p:nvGraphicFramePr>
        <p:xfrm>
          <a:off x="1295400" y="4267200"/>
          <a:ext cx="41148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Equation" r:id="rId6" imgW="1320480" imgH="393480" progId="Equation.3">
                  <p:embed/>
                </p:oleObj>
              </mc:Choice>
              <mc:Fallback>
                <p:oleObj name="Equation" r:id="rId6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41148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32" name="Text Box 40"/>
          <p:cNvSpPr txBox="1">
            <a:spLocks noChangeArrowheads="1"/>
          </p:cNvSpPr>
          <p:nvPr/>
        </p:nvSpPr>
        <p:spPr bwMode="auto">
          <a:xfrm>
            <a:off x="5486400" y="4724400"/>
            <a:ext cx="306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 Lowest Order in A</a:t>
            </a:r>
          </a:p>
        </p:txBody>
      </p:sp>
      <p:sp>
        <p:nvSpPr>
          <p:cNvPr id="264233" name="Rectangle 41"/>
          <p:cNvSpPr>
            <a:spLocks noChangeArrowheads="1"/>
          </p:cNvSpPr>
          <p:nvPr/>
        </p:nvSpPr>
        <p:spPr bwMode="auto">
          <a:xfrm>
            <a:off x="0" y="6019800"/>
            <a:ext cx="919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Conclusion: For most functions n = 1 is optimal.  Larger n is worse.</a:t>
            </a:r>
          </a:p>
        </p:txBody>
      </p:sp>
    </p:spTree>
    <p:extLst>
      <p:ext uri="{BB962C8B-B14F-4D97-AF65-F5344CB8AC3E}">
        <p14:creationId xmlns:p14="http://schemas.microsoft.com/office/powerpoint/2010/main" val="32081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0" name="Picture 4" descr="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" pitchFamily="34" charset="0"/>
              </a:rPr>
              <a:t>Definition: Rich Self Replication</a:t>
            </a:r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974725" y="1944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4184" name="Picture 8" descr="350px-DNA_chemical_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340">
            <a:off x="6324600" y="1828800"/>
            <a:ext cx="1308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5" name="Picture 9" descr="File:Stem-loop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24384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0" y="3657600"/>
            <a:ext cx="468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[2] Complexity of Final Product</a:t>
            </a:r>
          </a:p>
        </p:txBody>
      </p:sp>
      <p:sp>
        <p:nvSpPr>
          <p:cNvPr id="434187" name="Rectangle 11"/>
          <p:cNvSpPr>
            <a:spLocks noChangeArrowheads="1"/>
          </p:cNvSpPr>
          <p:nvPr/>
        </p:nvSpPr>
        <p:spPr bwMode="auto">
          <a:xfrm>
            <a:off x="5276850" y="3505200"/>
            <a:ext cx="3786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/>
              <a:t>Complexity of Individual </a:t>
            </a:r>
          </a:p>
          <a:p>
            <a:pPr algn="ctr">
              <a:buFont typeface="Wingdings" pitchFamily="2" charset="2"/>
              <a:buNone/>
            </a:pPr>
            <a:r>
              <a:rPr lang="en-US" b="1"/>
              <a:t>Building Blocks</a:t>
            </a:r>
          </a:p>
        </p:txBody>
      </p:sp>
      <p:sp>
        <p:nvSpPr>
          <p:cNvPr id="434188" name="Text Box 12"/>
          <p:cNvSpPr txBox="1">
            <a:spLocks noChangeArrowheads="1"/>
          </p:cNvSpPr>
          <p:nvPr/>
        </p:nvSpPr>
        <p:spPr bwMode="auto">
          <a:xfrm>
            <a:off x="4806950" y="354965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&gt;</a:t>
            </a:r>
          </a:p>
        </p:txBody>
      </p:sp>
      <p:sp>
        <p:nvSpPr>
          <p:cNvPr id="434189" name="Text Box 13"/>
          <p:cNvSpPr txBox="1">
            <a:spLocks noChangeArrowheads="1"/>
          </p:cNvSpPr>
          <p:nvPr/>
        </p:nvSpPr>
        <p:spPr bwMode="auto">
          <a:xfrm>
            <a:off x="0" y="4419600"/>
            <a:ext cx="3270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Example: DNA</a:t>
            </a:r>
          </a:p>
          <a:p>
            <a:endParaRPr lang="en-US" sz="1800"/>
          </a:p>
          <a:p>
            <a:r>
              <a:rPr lang="en-US" sz="1800"/>
              <a:t>Complexity of Oligonucleotide:</a:t>
            </a:r>
          </a:p>
          <a:p>
            <a:r>
              <a:rPr lang="en-US" sz="1800"/>
              <a:t>N ln 4</a:t>
            </a:r>
          </a:p>
        </p:txBody>
      </p:sp>
      <p:sp>
        <p:nvSpPr>
          <p:cNvPr id="434190" name="Text Box 14"/>
          <p:cNvSpPr txBox="1">
            <a:spLocks noChangeArrowheads="1"/>
          </p:cNvSpPr>
          <p:nvPr/>
        </p:nvSpPr>
        <p:spPr bwMode="auto">
          <a:xfrm>
            <a:off x="4572000" y="4419600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Complexity of Nucleotide (20 atoms):</a:t>
            </a:r>
          </a:p>
          <a:p>
            <a:r>
              <a:rPr lang="en-US" sz="1800"/>
              <a:t>Assuming atoms are built from C,O,N,P periodic table:  4 ln 20</a:t>
            </a:r>
          </a:p>
          <a:p>
            <a:endParaRPr lang="en-US" sz="1800"/>
          </a:p>
        </p:txBody>
      </p:sp>
      <p:sp>
        <p:nvSpPr>
          <p:cNvPr id="434191" name="Text Box 15"/>
          <p:cNvSpPr txBox="1">
            <a:spLocks noChangeArrowheads="1"/>
          </p:cNvSpPr>
          <p:nvPr/>
        </p:nvSpPr>
        <p:spPr bwMode="auto">
          <a:xfrm>
            <a:off x="1600200" y="5638800"/>
            <a:ext cx="670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Therefore: Rich Self Replication Occurs in DNA</a:t>
            </a:r>
          </a:p>
          <a:p>
            <a:r>
              <a:rPr lang="en-US"/>
              <a:t>If the final product is a machine which can self replicate itself and if N &gt; ~ 9 bases.</a:t>
            </a:r>
          </a:p>
        </p:txBody>
      </p:sp>
      <p:sp>
        <p:nvSpPr>
          <p:cNvPr id="434193" name="Text Box 17"/>
          <p:cNvSpPr txBox="1">
            <a:spLocks noChangeArrowheads="1"/>
          </p:cNvSpPr>
          <p:nvPr/>
        </p:nvSpPr>
        <p:spPr bwMode="auto">
          <a:xfrm>
            <a:off x="0" y="1295400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[1] Autonomous</a:t>
            </a:r>
          </a:p>
        </p:txBody>
      </p:sp>
    </p:spTree>
    <p:extLst>
      <p:ext uri="{BB962C8B-B14F-4D97-AF65-F5344CB8AC3E}">
        <p14:creationId xmlns:p14="http://schemas.microsoft.com/office/powerpoint/2010/main" val="3750898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41" name="Group 169"/>
          <p:cNvGrpSpPr>
            <a:grpSpLocks/>
          </p:cNvGrpSpPr>
          <p:nvPr/>
        </p:nvGrpSpPr>
        <p:grpSpPr bwMode="auto">
          <a:xfrm>
            <a:off x="0" y="1295400"/>
            <a:ext cx="8915400" cy="3810000"/>
            <a:chOff x="48" y="1776"/>
            <a:chExt cx="5616" cy="2400"/>
          </a:xfrm>
        </p:grpSpPr>
        <p:grpSp>
          <p:nvGrpSpPr>
            <p:cNvPr id="156735" name="Group 63"/>
            <p:cNvGrpSpPr>
              <a:grpSpLocks/>
            </p:cNvGrpSpPr>
            <p:nvPr/>
          </p:nvGrpSpPr>
          <p:grpSpPr bwMode="auto">
            <a:xfrm>
              <a:off x="1200" y="3264"/>
              <a:ext cx="624" cy="480"/>
              <a:chOff x="720" y="2928"/>
              <a:chExt cx="624" cy="480"/>
            </a:xfrm>
          </p:grpSpPr>
          <p:sp>
            <p:nvSpPr>
              <p:cNvPr id="156724" name="Freeform 52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6" name="Rectangle 44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18" name="Rectangle 46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0" name="Rectangle 48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1" name="Rectangle 49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3" name="Rectangle 51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6756" name="Group 84"/>
            <p:cNvGrpSpPr>
              <a:grpSpLocks/>
            </p:cNvGrpSpPr>
            <p:nvPr/>
          </p:nvGrpSpPr>
          <p:grpSpPr bwMode="auto">
            <a:xfrm>
              <a:off x="2640" y="1920"/>
              <a:ext cx="1296" cy="96"/>
              <a:chOff x="1632" y="2832"/>
              <a:chExt cx="1296" cy="96"/>
            </a:xfrm>
          </p:grpSpPr>
          <p:sp>
            <p:nvSpPr>
              <p:cNvPr id="156726" name="Line 54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7" name="Rectangle 55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28" name="Line 56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9" name="Rectangle 57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0" name="Line 5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1" name="Rectangle 59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2" name="Rectangle 60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33" name="Line 61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4" name="Rectangle 62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6757" name="Group 85"/>
            <p:cNvGrpSpPr>
              <a:grpSpLocks/>
            </p:cNvGrpSpPr>
            <p:nvPr/>
          </p:nvGrpSpPr>
          <p:grpSpPr bwMode="auto">
            <a:xfrm>
              <a:off x="1248" y="1776"/>
              <a:ext cx="576" cy="480"/>
              <a:chOff x="1872" y="1920"/>
              <a:chExt cx="576" cy="480"/>
            </a:xfrm>
          </p:grpSpPr>
          <p:sp>
            <p:nvSpPr>
              <p:cNvPr id="156748" name="Rectangle 76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0" name="Rectangle 78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2" name="Rectangle 80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3" name="Rectangle 81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55" name="Rectangle 83"/>
              <p:cNvSpPr>
                <a:spLocks noChangeArrowheads="1"/>
              </p:cNvSpPr>
              <p:nvPr/>
            </p:nvSpPr>
            <p:spPr bwMode="auto">
              <a:xfrm>
                <a:off x="1872" y="2304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6758" name="Group 86"/>
            <p:cNvGrpSpPr>
              <a:grpSpLocks/>
            </p:cNvGrpSpPr>
            <p:nvPr/>
          </p:nvGrpSpPr>
          <p:grpSpPr bwMode="auto">
            <a:xfrm>
              <a:off x="2880" y="3216"/>
              <a:ext cx="624" cy="480"/>
              <a:chOff x="720" y="2928"/>
              <a:chExt cx="624" cy="480"/>
            </a:xfrm>
          </p:grpSpPr>
          <p:sp>
            <p:nvSpPr>
              <p:cNvPr id="156759" name="Freeform 87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0" name="Rectangle 88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1" name="Rectangle 89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2" name="Rectangle 90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3" name="Rectangle 9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64" name="Rectangle 92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765" name="Text Box 93"/>
            <p:cNvSpPr txBox="1">
              <a:spLocks noChangeArrowheads="1"/>
            </p:cNvSpPr>
            <p:nvPr/>
          </p:nvSpPr>
          <p:spPr bwMode="auto">
            <a:xfrm>
              <a:off x="1440" y="288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56766" name="Text Box 94"/>
            <p:cNvSpPr txBox="1">
              <a:spLocks noChangeArrowheads="1"/>
            </p:cNvSpPr>
            <p:nvPr/>
          </p:nvSpPr>
          <p:spPr bwMode="auto">
            <a:xfrm>
              <a:off x="3120" y="288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56767" name="Line 95"/>
            <p:cNvSpPr>
              <a:spLocks noChangeShapeType="1"/>
            </p:cNvSpPr>
            <p:nvPr/>
          </p:nvSpPr>
          <p:spPr bwMode="auto">
            <a:xfrm>
              <a:off x="2352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6778" name="Group 106"/>
            <p:cNvGrpSpPr>
              <a:grpSpLocks/>
            </p:cNvGrpSpPr>
            <p:nvPr/>
          </p:nvGrpSpPr>
          <p:grpSpPr bwMode="auto">
            <a:xfrm>
              <a:off x="4608" y="3216"/>
              <a:ext cx="624" cy="480"/>
              <a:chOff x="720" y="2928"/>
              <a:chExt cx="624" cy="480"/>
            </a:xfrm>
          </p:grpSpPr>
          <p:sp>
            <p:nvSpPr>
              <p:cNvPr id="156779" name="Freeform 107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0" name="Rectangle 108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1" name="Rectangle 109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2" name="Rectangle 110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3" name="Rectangle 11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84" name="Rectangle 112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785" name="Text Box 113"/>
            <p:cNvSpPr txBox="1">
              <a:spLocks noChangeArrowheads="1"/>
            </p:cNvSpPr>
            <p:nvPr/>
          </p:nvSpPr>
          <p:spPr bwMode="auto">
            <a:xfrm>
              <a:off x="4896" y="292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grpSp>
          <p:nvGrpSpPr>
            <p:cNvPr id="156794" name="Group 122"/>
            <p:cNvGrpSpPr>
              <a:grpSpLocks/>
            </p:cNvGrpSpPr>
            <p:nvPr/>
          </p:nvGrpSpPr>
          <p:grpSpPr bwMode="auto">
            <a:xfrm>
              <a:off x="960" y="2688"/>
              <a:ext cx="1296" cy="96"/>
              <a:chOff x="1632" y="2832"/>
              <a:chExt cx="1296" cy="96"/>
            </a:xfrm>
          </p:grpSpPr>
          <p:sp>
            <p:nvSpPr>
              <p:cNvPr id="156795" name="Line 123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6" name="Rectangle 124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7" name="Line 125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8" name="Rectangle 126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799" name="Line 127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0" name="Rectangle 12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1" name="Rectangle 129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2" name="Line 130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3" name="Rectangle 131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804" name="Text Box 132"/>
            <p:cNvSpPr txBox="1">
              <a:spLocks noChangeArrowheads="1"/>
            </p:cNvSpPr>
            <p:nvPr/>
          </p:nvSpPr>
          <p:spPr bwMode="auto">
            <a:xfrm>
              <a:off x="1440" y="230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grpSp>
          <p:nvGrpSpPr>
            <p:cNvPr id="156805" name="Group 133"/>
            <p:cNvGrpSpPr>
              <a:grpSpLocks/>
            </p:cNvGrpSpPr>
            <p:nvPr/>
          </p:nvGrpSpPr>
          <p:grpSpPr bwMode="auto">
            <a:xfrm>
              <a:off x="2640" y="2688"/>
              <a:ext cx="1296" cy="96"/>
              <a:chOff x="1632" y="2832"/>
              <a:chExt cx="1296" cy="96"/>
            </a:xfrm>
          </p:grpSpPr>
          <p:sp>
            <p:nvSpPr>
              <p:cNvPr id="156806" name="Line 134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7" name="Rectangle 135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08" name="Line 136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9" name="Rectangle 137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0" name="Line 13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1" name="Rectangle 139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2" name="Rectangle 140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13" name="Line 141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4" name="Rectangle 142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815" name="Text Box 143"/>
            <p:cNvSpPr txBox="1">
              <a:spLocks noChangeArrowheads="1"/>
            </p:cNvSpPr>
            <p:nvPr/>
          </p:nvSpPr>
          <p:spPr bwMode="auto">
            <a:xfrm>
              <a:off x="3120" y="230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56816" name="Text Box 144"/>
            <p:cNvSpPr txBox="1">
              <a:spLocks noChangeArrowheads="1"/>
            </p:cNvSpPr>
            <p:nvPr/>
          </p:nvSpPr>
          <p:spPr bwMode="auto">
            <a:xfrm>
              <a:off x="1238" y="3865"/>
              <a:ext cx="6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Step 1</a:t>
              </a:r>
            </a:p>
          </p:txBody>
        </p:sp>
        <p:sp>
          <p:nvSpPr>
            <p:cNvPr id="156817" name="Text Box 145"/>
            <p:cNvSpPr txBox="1">
              <a:spLocks noChangeArrowheads="1"/>
            </p:cNvSpPr>
            <p:nvPr/>
          </p:nvSpPr>
          <p:spPr bwMode="auto">
            <a:xfrm>
              <a:off x="2881" y="3888"/>
              <a:ext cx="6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Step 2</a:t>
              </a:r>
            </a:p>
          </p:txBody>
        </p:sp>
        <p:sp>
          <p:nvSpPr>
            <p:cNvPr id="156818" name="Text Box 146"/>
            <p:cNvSpPr txBox="1">
              <a:spLocks noChangeArrowheads="1"/>
            </p:cNvSpPr>
            <p:nvPr/>
          </p:nvSpPr>
          <p:spPr bwMode="auto">
            <a:xfrm>
              <a:off x="4609" y="3888"/>
              <a:ext cx="6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Step 3</a:t>
              </a:r>
            </a:p>
          </p:txBody>
        </p:sp>
        <p:grpSp>
          <p:nvGrpSpPr>
            <p:cNvPr id="156819" name="Group 147"/>
            <p:cNvGrpSpPr>
              <a:grpSpLocks/>
            </p:cNvGrpSpPr>
            <p:nvPr/>
          </p:nvGrpSpPr>
          <p:grpSpPr bwMode="auto">
            <a:xfrm>
              <a:off x="4656" y="1776"/>
              <a:ext cx="624" cy="480"/>
              <a:chOff x="720" y="2928"/>
              <a:chExt cx="624" cy="480"/>
            </a:xfrm>
          </p:grpSpPr>
          <p:sp>
            <p:nvSpPr>
              <p:cNvPr id="156820" name="Freeform 148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1" name="Rectangle 149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2" name="Rectangle 150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3" name="Rectangle 151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4" name="Rectangle 152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25" name="Rectangle 153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826" name="Text Box 154"/>
            <p:cNvSpPr txBox="1">
              <a:spLocks noChangeArrowheads="1"/>
            </p:cNvSpPr>
            <p:nvPr/>
          </p:nvSpPr>
          <p:spPr bwMode="auto">
            <a:xfrm>
              <a:off x="4896" y="225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56827" name="Text Box 155"/>
            <p:cNvSpPr txBox="1">
              <a:spLocks noChangeArrowheads="1"/>
            </p:cNvSpPr>
            <p:nvPr/>
          </p:nvSpPr>
          <p:spPr bwMode="auto">
            <a:xfrm>
              <a:off x="576" y="1920"/>
              <a:ext cx="5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Parts</a:t>
              </a:r>
            </a:p>
          </p:txBody>
        </p:sp>
        <p:sp>
          <p:nvSpPr>
            <p:cNvPr id="156828" name="Text Box 156"/>
            <p:cNvSpPr txBox="1">
              <a:spLocks noChangeArrowheads="1"/>
            </p:cNvSpPr>
            <p:nvPr/>
          </p:nvSpPr>
          <p:spPr bwMode="auto">
            <a:xfrm>
              <a:off x="48" y="2592"/>
              <a:ext cx="9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Template</a:t>
              </a:r>
            </a:p>
          </p:txBody>
        </p:sp>
        <p:sp>
          <p:nvSpPr>
            <p:cNvPr id="156829" name="Text Box 157"/>
            <p:cNvSpPr txBox="1">
              <a:spLocks noChangeArrowheads="1"/>
            </p:cNvSpPr>
            <p:nvPr/>
          </p:nvSpPr>
          <p:spPr bwMode="auto">
            <a:xfrm>
              <a:off x="336" y="3408"/>
              <a:ext cx="8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Machine</a:t>
              </a:r>
            </a:p>
          </p:txBody>
        </p:sp>
        <p:grpSp>
          <p:nvGrpSpPr>
            <p:cNvPr id="156830" name="Group 158"/>
            <p:cNvGrpSpPr>
              <a:grpSpLocks/>
            </p:cNvGrpSpPr>
            <p:nvPr/>
          </p:nvGrpSpPr>
          <p:grpSpPr bwMode="auto">
            <a:xfrm>
              <a:off x="4368" y="2688"/>
              <a:ext cx="1296" cy="96"/>
              <a:chOff x="1632" y="2832"/>
              <a:chExt cx="1296" cy="96"/>
            </a:xfrm>
          </p:grpSpPr>
          <p:sp>
            <p:nvSpPr>
              <p:cNvPr id="156831" name="Line 159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2" name="Rectangle 160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3" name="Line 161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4" name="Rectangle 162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5" name="Line 163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6" name="Rectangle 16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7" name="Rectangle 165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838" name="Line 166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9" name="Rectangle 167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840" name="Line 168"/>
            <p:cNvSpPr>
              <a:spLocks noChangeShapeType="1"/>
            </p:cNvSpPr>
            <p:nvPr/>
          </p:nvSpPr>
          <p:spPr bwMode="auto">
            <a:xfrm>
              <a:off x="4080" y="27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842" name="Text Box 170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The Self Replication </a:t>
            </a:r>
            <a:r>
              <a:rPr lang="en-US" sz="2800" b="1" dirty="0"/>
              <a:t>Cycle</a:t>
            </a:r>
          </a:p>
        </p:txBody>
      </p:sp>
      <p:sp>
        <p:nvSpPr>
          <p:cNvPr id="156843" name="Text Box 171"/>
          <p:cNvSpPr txBox="1">
            <a:spLocks noChangeArrowheads="1"/>
          </p:cNvSpPr>
          <p:nvPr/>
        </p:nvSpPr>
        <p:spPr bwMode="auto">
          <a:xfrm>
            <a:off x="3200400" y="2895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 per base</a:t>
            </a:r>
          </a:p>
        </p:txBody>
      </p:sp>
      <p:sp>
        <p:nvSpPr>
          <p:cNvPr id="156844" name="Text Box 172"/>
          <p:cNvSpPr txBox="1">
            <a:spLocks noChangeArrowheads="1"/>
          </p:cNvSpPr>
          <p:nvPr/>
        </p:nvSpPr>
        <p:spPr bwMode="auto">
          <a:xfrm>
            <a:off x="5924550" y="290988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p’ per base</a:t>
            </a:r>
          </a:p>
        </p:txBody>
      </p:sp>
    </p:spTree>
    <p:extLst>
      <p:ext uri="{BB962C8B-B14F-4D97-AF65-F5344CB8AC3E}">
        <p14:creationId xmlns:p14="http://schemas.microsoft.com/office/powerpoint/2010/main" val="567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705350" cy="44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137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RNA (2007), 13:1017–1026. Published by Cold Spring Harbor Laboratory Press.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98" y="0"/>
            <a:ext cx="7915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Selection of an improved RNA polymerase ribozyme</a:t>
            </a:r>
          </a:p>
          <a:p>
            <a:r>
              <a:rPr lang="en-US" b="1" dirty="0"/>
              <a:t>with superior extension and </a:t>
            </a:r>
            <a:r>
              <a:rPr lang="en-US" b="1" dirty="0" smtClean="0"/>
              <a:t>fidelity</a:t>
            </a:r>
          </a:p>
          <a:p>
            <a:r>
              <a:rPr lang="de-DE" dirty="0"/>
              <a:t>HANI S. ZAHER and PETER J. UNRAU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NT Extension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24393" y="5051525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/>
              <a:t>[Product / Parts] =~ </a:t>
            </a:r>
            <a:r>
              <a:rPr lang="en-US" dirty="0" smtClean="0"/>
              <a:t>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51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" pitchFamily="34" charset="0"/>
              </a:rPr>
              <a:t>Fabricational Complexity</a:t>
            </a:r>
          </a:p>
        </p:txBody>
      </p:sp>
      <p:pic>
        <p:nvPicPr>
          <p:cNvPr id="387076" name="Picture 4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914400" y="4038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Fabricational Complexity Per Unit Cost</a:t>
            </a:r>
          </a:p>
        </p:txBody>
      </p:sp>
      <p:graphicFrame>
        <p:nvGraphicFramePr>
          <p:cNvPr id="387078" name="Object 6"/>
          <p:cNvGraphicFramePr>
            <a:graphicFrameLocks noChangeAspect="1"/>
          </p:cNvGraphicFramePr>
          <p:nvPr/>
        </p:nvGraphicFramePr>
        <p:xfrm>
          <a:off x="3505200" y="4572000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8" name="Equation" r:id="rId6" imgW="838080" imgH="228600" progId="Equation.3">
                  <p:embed/>
                </p:oleObj>
              </mc:Choice>
              <mc:Fallback>
                <p:oleObj name="Equation" r:id="rId6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572000"/>
                        <a:ext cx="2514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7079" name="Group 7"/>
          <p:cNvGrpSpPr>
            <a:grpSpLocks/>
          </p:cNvGrpSpPr>
          <p:nvPr/>
        </p:nvGrpSpPr>
        <p:grpSpPr bwMode="auto">
          <a:xfrm>
            <a:off x="2895600" y="1371600"/>
            <a:ext cx="3481388" cy="457200"/>
            <a:chOff x="2319" y="3216"/>
            <a:chExt cx="2193" cy="288"/>
          </a:xfrm>
        </p:grpSpPr>
        <p:sp>
          <p:nvSpPr>
            <p:cNvPr id="387080" name="Text Box 8"/>
            <p:cNvSpPr txBox="1">
              <a:spLocks noChangeArrowheads="1"/>
            </p:cNvSpPr>
            <p:nvPr/>
          </p:nvSpPr>
          <p:spPr bwMode="auto">
            <a:xfrm>
              <a:off x="2319" y="3216"/>
              <a:ext cx="24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387081" name="Text Box 9"/>
            <p:cNvSpPr txBox="1">
              <a:spLocks noChangeArrowheads="1"/>
            </p:cNvSpPr>
            <p:nvPr/>
          </p:nvSpPr>
          <p:spPr bwMode="auto">
            <a:xfrm>
              <a:off x="2563" y="3216"/>
              <a:ext cx="265" cy="288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387082" name="Text Box 10"/>
            <p:cNvSpPr txBox="1">
              <a:spLocks noChangeArrowheads="1"/>
            </p:cNvSpPr>
            <p:nvPr/>
          </p:nvSpPr>
          <p:spPr bwMode="auto">
            <a:xfrm>
              <a:off x="2824" y="3216"/>
              <a:ext cx="233" cy="2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387083" name="Text Box 11"/>
            <p:cNvSpPr txBox="1">
              <a:spLocks noChangeArrowheads="1"/>
            </p:cNvSpPr>
            <p:nvPr/>
          </p:nvSpPr>
          <p:spPr bwMode="auto">
            <a:xfrm>
              <a:off x="3068" y="3216"/>
              <a:ext cx="255" cy="28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387084" name="Text Box 12"/>
            <p:cNvSpPr txBox="1">
              <a:spLocks noChangeArrowheads="1"/>
            </p:cNvSpPr>
            <p:nvPr/>
          </p:nvSpPr>
          <p:spPr bwMode="auto">
            <a:xfrm>
              <a:off x="3308" y="3216"/>
              <a:ext cx="265" cy="288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387085" name="Text Box 13"/>
            <p:cNvSpPr txBox="1">
              <a:spLocks noChangeArrowheads="1"/>
            </p:cNvSpPr>
            <p:nvPr/>
          </p:nvSpPr>
          <p:spPr bwMode="auto">
            <a:xfrm>
              <a:off x="3596" y="3216"/>
              <a:ext cx="255" cy="28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387086" name="Text Box 14"/>
            <p:cNvSpPr txBox="1">
              <a:spLocks noChangeArrowheads="1"/>
            </p:cNvSpPr>
            <p:nvPr/>
          </p:nvSpPr>
          <p:spPr bwMode="auto">
            <a:xfrm>
              <a:off x="3832" y="3216"/>
              <a:ext cx="24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387087" name="Text Box 15"/>
            <p:cNvSpPr txBox="1">
              <a:spLocks noChangeArrowheads="1"/>
            </p:cNvSpPr>
            <p:nvPr/>
          </p:nvSpPr>
          <p:spPr bwMode="auto">
            <a:xfrm>
              <a:off x="4076" y="3216"/>
              <a:ext cx="24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387088" name="Text Box 16"/>
            <p:cNvSpPr txBox="1">
              <a:spLocks noChangeArrowheads="1"/>
            </p:cNvSpPr>
            <p:nvPr/>
          </p:nvSpPr>
          <p:spPr bwMode="auto">
            <a:xfrm>
              <a:off x="4279" y="3216"/>
              <a:ext cx="233" cy="2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</p:grpSp>
      <p:sp>
        <p:nvSpPr>
          <p:cNvPr id="387089" name="AutoShape 17"/>
          <p:cNvSpPr>
            <a:spLocks/>
          </p:cNvSpPr>
          <p:nvPr/>
        </p:nvSpPr>
        <p:spPr bwMode="auto">
          <a:xfrm rot="5400000">
            <a:off x="4419600" y="-609600"/>
            <a:ext cx="381000" cy="34290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0" name="Rectangle 18"/>
          <p:cNvSpPr>
            <a:spLocks noChangeArrowheads="1"/>
          </p:cNvSpPr>
          <p:nvPr/>
        </p:nvSpPr>
        <p:spPr bwMode="auto">
          <a:xfrm>
            <a:off x="4446588" y="533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387091" name="Text Box 19"/>
          <p:cNvSpPr txBox="1">
            <a:spLocks noChangeArrowheads="1"/>
          </p:cNvSpPr>
          <p:nvPr/>
        </p:nvSpPr>
        <p:spPr bwMode="auto">
          <a:xfrm>
            <a:off x="297693" y="2133600"/>
            <a:ext cx="685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Fabricational Complexity for N-mer or M Types = </a:t>
            </a:r>
          </a:p>
        </p:txBody>
      </p:sp>
      <p:graphicFrame>
        <p:nvGraphicFramePr>
          <p:cNvPr id="3870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52337"/>
              </p:ext>
            </p:extLst>
          </p:nvPr>
        </p:nvGraphicFramePr>
        <p:xfrm>
          <a:off x="4953000" y="1985963"/>
          <a:ext cx="12874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9" name="Equation" r:id="rId8" imgW="419040" imgH="190440" progId="Equation.3">
                  <p:embed/>
                </p:oleObj>
              </mc:Choice>
              <mc:Fallback>
                <p:oleObj name="Equation" r:id="rId8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85963"/>
                        <a:ext cx="12874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93" name="Text Box 21"/>
          <p:cNvSpPr txBox="1">
            <a:spLocks noChangeArrowheads="1"/>
          </p:cNvSpPr>
          <p:nvPr/>
        </p:nvSpPr>
        <p:spPr bwMode="auto">
          <a:xfrm>
            <a:off x="1922463" y="2667000"/>
            <a:ext cx="436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Fabricational</a:t>
            </a:r>
            <a:r>
              <a:rPr lang="en-US" dirty="0"/>
              <a:t> Cost for N-</a:t>
            </a:r>
            <a:r>
              <a:rPr lang="en-US" dirty="0" err="1"/>
              <a:t>mer</a:t>
            </a:r>
            <a:r>
              <a:rPr lang="en-US" dirty="0"/>
              <a:t> = </a:t>
            </a:r>
          </a:p>
        </p:txBody>
      </p:sp>
      <p:graphicFrame>
        <p:nvGraphicFramePr>
          <p:cNvPr id="3870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98119"/>
              </p:ext>
            </p:extLst>
          </p:nvPr>
        </p:nvGraphicFramePr>
        <p:xfrm>
          <a:off x="4953000" y="2498725"/>
          <a:ext cx="1600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0" name="Equation" r:id="rId10" imgW="520560" imgH="228600" progId="Equation.3">
                  <p:embed/>
                </p:oleObj>
              </mc:Choice>
              <mc:Fallback>
                <p:oleObj name="Equation" r:id="rId10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98725"/>
                        <a:ext cx="16002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95" name="Rectangle 23"/>
          <p:cNvSpPr>
            <a:spLocks noChangeArrowheads="1"/>
          </p:cNvSpPr>
          <p:nvPr/>
        </p:nvSpPr>
        <p:spPr bwMode="auto">
          <a:xfrm>
            <a:off x="838200" y="3962400"/>
            <a:ext cx="74676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7191" name="Group 119"/>
          <p:cNvGrpSpPr>
            <a:grpSpLocks/>
          </p:cNvGrpSpPr>
          <p:nvPr/>
        </p:nvGrpSpPr>
        <p:grpSpPr bwMode="auto">
          <a:xfrm>
            <a:off x="1905000" y="3227388"/>
            <a:ext cx="4829179" cy="506412"/>
            <a:chOff x="1680" y="2064"/>
            <a:chExt cx="3042" cy="319"/>
          </a:xfrm>
        </p:grpSpPr>
        <p:sp>
          <p:nvSpPr>
            <p:cNvPr id="387189" name="Text Box 117"/>
            <p:cNvSpPr txBox="1">
              <a:spLocks noChangeArrowheads="1"/>
            </p:cNvSpPr>
            <p:nvPr/>
          </p:nvSpPr>
          <p:spPr bwMode="auto">
            <a:xfrm>
              <a:off x="1680" y="2064"/>
              <a:ext cx="30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Where   </a:t>
              </a:r>
              <a:r>
                <a:rPr lang="en-US" dirty="0" smtClean="0"/>
                <a:t>             </a:t>
              </a:r>
              <a:r>
                <a:rPr lang="en-US" dirty="0"/>
                <a:t>is the yield per </a:t>
              </a:r>
              <a:r>
                <a:rPr lang="en-US" dirty="0" err="1"/>
                <a:t>fabricational</a:t>
              </a:r>
              <a:r>
                <a:rPr lang="en-US" dirty="0"/>
                <a:t> step  </a:t>
              </a:r>
            </a:p>
          </p:txBody>
        </p:sp>
        <p:graphicFrame>
          <p:nvGraphicFramePr>
            <p:cNvPr id="387190" name="Object 118"/>
            <p:cNvGraphicFramePr>
              <a:graphicFrameLocks noChangeAspect="1"/>
            </p:cNvGraphicFramePr>
            <p:nvPr/>
          </p:nvGraphicFramePr>
          <p:xfrm>
            <a:off x="2256" y="2064"/>
            <a:ext cx="295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1" name="Equation" r:id="rId12" imgW="152280" imgH="164880" progId="Equation.3">
                    <p:embed/>
                  </p:oleObj>
                </mc:Choice>
                <mc:Fallback>
                  <p:oleObj name="Equation" r:id="rId12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064"/>
                          <a:ext cx="295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7192" name="Text Box 120"/>
          <p:cNvSpPr txBox="1">
            <a:spLocks noChangeArrowheads="1"/>
          </p:cNvSpPr>
          <p:nvPr/>
        </p:nvSpPr>
        <p:spPr bwMode="auto">
          <a:xfrm>
            <a:off x="0" y="6035675"/>
            <a:ext cx="4727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Complexity Per Unit Cost</a:t>
            </a:r>
          </a:p>
          <a:p>
            <a:r>
              <a:rPr lang="en-US"/>
              <a:t>Complexity Per Unit Time*Energy</a:t>
            </a:r>
          </a:p>
        </p:txBody>
      </p:sp>
    </p:spTree>
    <p:extLst>
      <p:ext uri="{BB962C8B-B14F-4D97-AF65-F5344CB8AC3E}">
        <p14:creationId xmlns:p14="http://schemas.microsoft.com/office/powerpoint/2010/main" val="277954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47625" y="5715000"/>
            <a:ext cx="90963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…Can we use this map as a guide towards future directions in fabrication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93219" name="Object 3"/>
          <p:cNvGraphicFramePr>
            <a:graphicFrameLocks noChangeAspect="1"/>
          </p:cNvGraphicFramePr>
          <p:nvPr/>
        </p:nvGraphicFramePr>
        <p:xfrm>
          <a:off x="0" y="1600200"/>
          <a:ext cx="91440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Worksheet" r:id="rId4" imgW="6591300" imgH="2924251" progId="Excel.Sheet.8">
                  <p:embed/>
                </p:oleObj>
              </mc:Choice>
              <mc:Fallback>
                <p:oleObj name="Worksheet" r:id="rId4" imgW="6591300" imgH="29242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3221" name="Picture 5" descr="0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0" y="358775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Fabricational Complexity</a:t>
            </a:r>
          </a:p>
          <a:p>
            <a:pPr algn="ctr" eaLnBrk="0" hangingPunct="0"/>
            <a:r>
              <a:rPr lang="en-US" sz="2000" b="1">
                <a:solidFill>
                  <a:srgbClr val="000099"/>
                </a:solidFill>
                <a:latin typeface="Arial" pitchFamily="34" charset="0"/>
                <a:cs typeface="Times New Roman" pitchFamily="18" charset="0"/>
              </a:rPr>
              <a:t>Application: Identifying New Manufacturing Approach for Semiconductors</a:t>
            </a:r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7315200" y="5105400"/>
            <a:ext cx="914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1093"/>
            <a:ext cx="2732131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8016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0975" y="388512"/>
            <a:ext cx="2112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Atoms: ~ 20 [C,N,O]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 3</a:t>
            </a:r>
            <a:r>
              <a:rPr lang="en-US" baseline="30000" dirty="0" smtClean="0"/>
              <a:t>20</a:t>
            </a:r>
            <a:r>
              <a:rPr lang="en-US" dirty="0" smtClean="0"/>
              <a:t> 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0975" y="5334000"/>
            <a:ext cx="215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 C = 4 states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9312" y="6017201"/>
            <a:ext cx="275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=~ .0625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712" y="527011"/>
            <a:ext cx="341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 (</a:t>
            </a:r>
            <a:r>
              <a:rPr lang="en-US" dirty="0" err="1" smtClean="0"/>
              <a:t>uProcessor</a:t>
            </a:r>
            <a:r>
              <a:rPr lang="en-US" dirty="0" smtClean="0"/>
              <a:t>/program):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~ 1K byte = 8000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741" y="5038979"/>
            <a:ext cx="215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 C = 4 states</a:t>
            </a:r>
          </a:p>
          <a:p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937" y="5978943"/>
            <a:ext cx="287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=~ .00025 </a:t>
            </a:r>
            <a:endParaRPr lang="en-US" dirty="0"/>
          </a:p>
        </p:txBody>
      </p:sp>
      <p:pic>
        <p:nvPicPr>
          <p:cNvPr id="2055" name="Picture 7" descr="DNA polymer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47" y="1828800"/>
            <a:ext cx="2476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4522357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8118" y="569228"/>
            <a:ext cx="221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Nucleotides: ~ 1000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~4</a:t>
            </a:r>
            <a:r>
              <a:rPr lang="en-US" baseline="30000" dirty="0" smtClean="0"/>
              <a:t>1000</a:t>
            </a:r>
            <a:r>
              <a:rPr lang="en-US" dirty="0" smtClean="0"/>
              <a:t> 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2000 = 2Kb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5349266"/>
            <a:ext cx="25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10</a:t>
            </a:r>
            <a:r>
              <a:rPr lang="en-US" baseline="30000" dirty="0" smtClean="0"/>
              <a:t>7</a:t>
            </a:r>
            <a:r>
              <a:rPr lang="en-US" dirty="0"/>
              <a:t> Nucleotides</a:t>
            </a:r>
          </a:p>
          <a:p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2x10</a:t>
            </a:r>
            <a:r>
              <a:rPr lang="en-US" baseline="30000" dirty="0" smtClean="0"/>
              <a:t>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85459" y="6040571"/>
            <a:ext cx="232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=10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01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Symbol" pitchFamily="18" charset="2"/>
              </a:rPr>
              <a:t>x </a:t>
            </a:r>
            <a:r>
              <a:rPr lang="en-US" b="1" dirty="0" smtClean="0">
                <a:solidFill>
                  <a:srgbClr val="FF0000"/>
                </a:solidFill>
              </a:rPr>
              <a:t>&gt;1  Product has sufficient complexity to encode for parts / assembler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9180"/>
            <a:ext cx="913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Synthetic Complexities of Various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52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Object 2"/>
          <p:cNvGraphicFramePr>
            <a:graphicFrameLocks noChangeAspect="1"/>
          </p:cNvGraphicFramePr>
          <p:nvPr/>
        </p:nvGraphicFramePr>
        <p:xfrm>
          <a:off x="3124200" y="1409700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Equation" r:id="rId4" imgW="838080" imgH="228600" progId="Equation.3">
                  <p:embed/>
                </p:oleObj>
              </mc:Choice>
              <mc:Fallback>
                <p:oleObj name="Equation" r:id="rId4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09700"/>
                        <a:ext cx="2514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800" b="1">
                <a:solidFill>
                  <a:srgbClr val="000099"/>
                </a:solidFill>
                <a:latin typeface="Arial" pitchFamily="34" charset="0"/>
              </a:rPr>
              <a:t>Fabricational Complexity Per Unit Cost </a:t>
            </a:r>
          </a:p>
          <a:p>
            <a:pPr eaLnBrk="0" hangingPunct="0"/>
            <a:r>
              <a:rPr lang="en-US" sz="2800" b="1" u="sng">
                <a:solidFill>
                  <a:srgbClr val="000099"/>
                </a:solidFill>
                <a:latin typeface="Arial" pitchFamily="34" charset="0"/>
              </a:rPr>
              <a:t>2 Ply Error Correction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0" y="1143000"/>
            <a:ext cx="308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Non Error Correcting: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0" y="2286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2Ply Error Correcting: </a:t>
            </a: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6848475" y="1524000"/>
            <a:ext cx="387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7315200" y="1524000"/>
            <a:ext cx="420688" cy="457200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7772400" y="1524000"/>
            <a:ext cx="369888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8159750" y="1524000"/>
            <a:ext cx="404813" cy="4572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6881813" y="2514600"/>
            <a:ext cx="387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7348538" y="2514600"/>
            <a:ext cx="420687" cy="457200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7805738" y="2514600"/>
            <a:ext cx="369887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8193088" y="2514600"/>
            <a:ext cx="404812" cy="4572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429070" name="Text Box 14"/>
          <p:cNvSpPr txBox="1">
            <a:spLocks noChangeArrowheads="1"/>
          </p:cNvSpPr>
          <p:nvPr/>
        </p:nvSpPr>
        <p:spPr bwMode="auto">
          <a:xfrm>
            <a:off x="6858000" y="3048000"/>
            <a:ext cx="387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29071" name="Text Box 15"/>
          <p:cNvSpPr txBox="1">
            <a:spLocks noChangeArrowheads="1"/>
          </p:cNvSpPr>
          <p:nvPr/>
        </p:nvSpPr>
        <p:spPr bwMode="auto">
          <a:xfrm>
            <a:off x="7324725" y="3048000"/>
            <a:ext cx="420688" cy="457200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7781925" y="3048000"/>
            <a:ext cx="369888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429073" name="Text Box 17"/>
          <p:cNvSpPr txBox="1">
            <a:spLocks noChangeArrowheads="1"/>
          </p:cNvSpPr>
          <p:nvPr/>
        </p:nvSpPr>
        <p:spPr bwMode="auto">
          <a:xfrm>
            <a:off x="8169275" y="3048000"/>
            <a:ext cx="404813" cy="4572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pic>
        <p:nvPicPr>
          <p:cNvPr id="429078" name="Picture 22" descr="0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2774950" y="2514600"/>
          <a:ext cx="32607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Equation" r:id="rId8" imgW="1269720" imgH="457200" progId="Equation.3">
                  <p:embed/>
                </p:oleObj>
              </mc:Choice>
              <mc:Fallback>
                <p:oleObj name="Equation" r:id="rId8" imgW="1269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514600"/>
                        <a:ext cx="3260725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9105" name="Picture 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2588"/>
            <a:ext cx="37338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9106" name="Object 50"/>
          <p:cNvGraphicFramePr>
            <a:graphicFrameLocks noChangeAspect="1"/>
          </p:cNvGraphicFramePr>
          <p:nvPr/>
        </p:nvGraphicFramePr>
        <p:xfrm>
          <a:off x="1600200" y="4876800"/>
          <a:ext cx="1219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Equation" r:id="rId11" imgW="406080" imgH="215640" progId="Equation.3">
                  <p:embed/>
                </p:oleObj>
              </mc:Choice>
              <mc:Fallback>
                <p:oleObj name="Equation" r:id="rId11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76800"/>
                        <a:ext cx="1219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107" name="Text Box 51"/>
          <p:cNvSpPr txBox="1">
            <a:spLocks noChangeArrowheads="1"/>
          </p:cNvSpPr>
          <p:nvPr/>
        </p:nvSpPr>
        <p:spPr bwMode="auto">
          <a:xfrm>
            <a:off x="4022725" y="4078288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p=0.99</a:t>
            </a:r>
          </a:p>
        </p:txBody>
      </p:sp>
    </p:spTree>
    <p:extLst>
      <p:ext uri="{BB962C8B-B14F-4D97-AF65-F5344CB8AC3E}">
        <p14:creationId xmlns:p14="http://schemas.microsoft.com/office/powerpoint/2010/main" val="41568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" pitchFamily="34" charset="0"/>
              </a:rPr>
              <a:t>Threshold for Life</a:t>
            </a: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What is the Threshold for Self Replicating Systems?</a:t>
            </a:r>
          </a:p>
          <a:p>
            <a:pPr algn="ctr" eaLnBrk="0" hangingPunct="0"/>
            <a:r>
              <a:rPr lang="en-US" sz="1800" b="1" u="sng" dirty="0">
                <a:latin typeface="Arial" pitchFamily="34" charset="0"/>
              </a:rPr>
              <a:t>Measurement Theory</a:t>
            </a:r>
          </a:p>
        </p:txBody>
      </p:sp>
      <p:pic>
        <p:nvPicPr>
          <p:cNvPr id="424969" name="Picture 9" descr="350px-DNA_chemical_stru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340">
            <a:off x="7804150" y="1844675"/>
            <a:ext cx="1111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5069" name="Group 109"/>
          <p:cNvGrpSpPr>
            <a:grpSpLocks/>
          </p:cNvGrpSpPr>
          <p:nvPr/>
        </p:nvGrpSpPr>
        <p:grpSpPr bwMode="auto">
          <a:xfrm>
            <a:off x="228600" y="1489075"/>
            <a:ext cx="5105400" cy="2222500"/>
            <a:chOff x="144" y="802"/>
            <a:chExt cx="3216" cy="1744"/>
          </a:xfrm>
        </p:grpSpPr>
        <p:grpSp>
          <p:nvGrpSpPr>
            <p:cNvPr id="424980" name="Group 20"/>
            <p:cNvGrpSpPr>
              <a:grpSpLocks/>
            </p:cNvGrpSpPr>
            <p:nvPr/>
          </p:nvGrpSpPr>
          <p:grpSpPr bwMode="auto">
            <a:xfrm>
              <a:off x="842" y="1889"/>
              <a:ext cx="352" cy="269"/>
              <a:chOff x="720" y="2928"/>
              <a:chExt cx="624" cy="480"/>
            </a:xfrm>
          </p:grpSpPr>
          <p:sp>
            <p:nvSpPr>
              <p:cNvPr id="424981" name="Freeform 21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82" name="Rectangle 22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83" name="Rectangle 23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84" name="Rectangle 24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85" name="Rectangle 25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86" name="Rectangle 26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4987" name="Group 27"/>
            <p:cNvGrpSpPr>
              <a:grpSpLocks/>
            </p:cNvGrpSpPr>
            <p:nvPr/>
          </p:nvGrpSpPr>
          <p:grpSpPr bwMode="auto">
            <a:xfrm>
              <a:off x="1654" y="1137"/>
              <a:ext cx="731" cy="53"/>
              <a:chOff x="1632" y="2832"/>
              <a:chExt cx="1296" cy="96"/>
            </a:xfrm>
          </p:grpSpPr>
          <p:sp>
            <p:nvSpPr>
              <p:cNvPr id="424988" name="Line 28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89" name="Rectangle 29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90" name="Line 30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91" name="Rectangle 31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92" name="Line 32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93" name="Rectangle 33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94" name="Rectangle 34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95" name="Line 35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96" name="Rectangle 36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4997" name="Group 37"/>
            <p:cNvGrpSpPr>
              <a:grpSpLocks/>
            </p:cNvGrpSpPr>
            <p:nvPr/>
          </p:nvGrpSpPr>
          <p:grpSpPr bwMode="auto">
            <a:xfrm>
              <a:off x="869" y="1056"/>
              <a:ext cx="325" cy="269"/>
              <a:chOff x="1872" y="1920"/>
              <a:chExt cx="576" cy="480"/>
            </a:xfrm>
          </p:grpSpPr>
          <p:sp>
            <p:nvSpPr>
              <p:cNvPr id="424998" name="Rectangle 38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99" name="Rectangle 39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00" name="Rectangle 40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01" name="Rectangle 41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02" name="Rectangle 42"/>
              <p:cNvSpPr>
                <a:spLocks noChangeArrowheads="1"/>
              </p:cNvSpPr>
              <p:nvPr/>
            </p:nvSpPr>
            <p:spPr bwMode="auto">
              <a:xfrm>
                <a:off x="1872" y="2304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5003" name="Group 43"/>
            <p:cNvGrpSpPr>
              <a:grpSpLocks/>
            </p:cNvGrpSpPr>
            <p:nvPr/>
          </p:nvGrpSpPr>
          <p:grpSpPr bwMode="auto">
            <a:xfrm>
              <a:off x="1790" y="1862"/>
              <a:ext cx="352" cy="269"/>
              <a:chOff x="720" y="2928"/>
              <a:chExt cx="624" cy="480"/>
            </a:xfrm>
          </p:grpSpPr>
          <p:sp>
            <p:nvSpPr>
              <p:cNvPr id="425004" name="Freeform 44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05" name="Rectangle 45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06" name="Rectangle 46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07" name="Rectangle 47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08" name="Rectangle 48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09" name="Rectangle 49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5010" name="Text Box 50"/>
            <p:cNvSpPr txBox="1">
              <a:spLocks noChangeArrowheads="1"/>
            </p:cNvSpPr>
            <p:nvPr/>
          </p:nvSpPr>
          <p:spPr bwMode="auto">
            <a:xfrm>
              <a:off x="977" y="1645"/>
              <a:ext cx="1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425011" name="Text Box 51"/>
            <p:cNvSpPr txBox="1">
              <a:spLocks noChangeArrowheads="1"/>
            </p:cNvSpPr>
            <p:nvPr/>
          </p:nvSpPr>
          <p:spPr bwMode="auto">
            <a:xfrm>
              <a:off x="1925" y="1645"/>
              <a:ext cx="1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425012" name="Line 52"/>
            <p:cNvSpPr>
              <a:spLocks noChangeShapeType="1"/>
            </p:cNvSpPr>
            <p:nvPr/>
          </p:nvSpPr>
          <p:spPr bwMode="auto">
            <a:xfrm>
              <a:off x="1492" y="1594"/>
              <a:ext cx="1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5013" name="Group 53"/>
            <p:cNvGrpSpPr>
              <a:grpSpLocks/>
            </p:cNvGrpSpPr>
            <p:nvPr/>
          </p:nvGrpSpPr>
          <p:grpSpPr bwMode="auto">
            <a:xfrm>
              <a:off x="2764" y="1862"/>
              <a:ext cx="352" cy="269"/>
              <a:chOff x="720" y="2928"/>
              <a:chExt cx="624" cy="480"/>
            </a:xfrm>
          </p:grpSpPr>
          <p:sp>
            <p:nvSpPr>
              <p:cNvPr id="425014" name="Freeform 54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15" name="Rectangle 55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16" name="Rectangle 56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17" name="Rectangle 57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18" name="Rectangle 58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19" name="Rectangle 59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5020" name="Text Box 60"/>
            <p:cNvSpPr txBox="1">
              <a:spLocks noChangeArrowheads="1"/>
            </p:cNvSpPr>
            <p:nvPr/>
          </p:nvSpPr>
          <p:spPr bwMode="auto">
            <a:xfrm>
              <a:off x="2927" y="1672"/>
              <a:ext cx="1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grpSp>
          <p:nvGrpSpPr>
            <p:cNvPr id="425021" name="Group 61"/>
            <p:cNvGrpSpPr>
              <a:grpSpLocks/>
            </p:cNvGrpSpPr>
            <p:nvPr/>
          </p:nvGrpSpPr>
          <p:grpSpPr bwMode="auto">
            <a:xfrm>
              <a:off x="706" y="1567"/>
              <a:ext cx="732" cy="53"/>
              <a:chOff x="1632" y="2832"/>
              <a:chExt cx="1296" cy="96"/>
            </a:xfrm>
          </p:grpSpPr>
          <p:sp>
            <p:nvSpPr>
              <p:cNvPr id="425022" name="Line 62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23" name="Rectangle 63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24" name="Line 64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25" name="Rectangle 65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26" name="Line 66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27" name="Rectangle 67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28" name="Rectangle 68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29" name="Line 69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0" name="Rectangle 70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5031" name="Text Box 71"/>
            <p:cNvSpPr txBox="1">
              <a:spLocks noChangeArrowheads="1"/>
            </p:cNvSpPr>
            <p:nvPr/>
          </p:nvSpPr>
          <p:spPr bwMode="auto">
            <a:xfrm>
              <a:off x="977" y="1323"/>
              <a:ext cx="1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grpSp>
          <p:nvGrpSpPr>
            <p:cNvPr id="425032" name="Group 72"/>
            <p:cNvGrpSpPr>
              <a:grpSpLocks/>
            </p:cNvGrpSpPr>
            <p:nvPr/>
          </p:nvGrpSpPr>
          <p:grpSpPr bwMode="auto">
            <a:xfrm>
              <a:off x="1654" y="1567"/>
              <a:ext cx="731" cy="53"/>
              <a:chOff x="1632" y="2832"/>
              <a:chExt cx="1296" cy="96"/>
            </a:xfrm>
          </p:grpSpPr>
          <p:sp>
            <p:nvSpPr>
              <p:cNvPr id="425033" name="Line 73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4" name="Rectangle 74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35" name="Line 75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6" name="Rectangle 76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37" name="Line 77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8" name="Rectangle 7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39" name="Rectangle 79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40" name="Line 80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41" name="Rectangle 81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5042" name="Text Box 82"/>
            <p:cNvSpPr txBox="1">
              <a:spLocks noChangeArrowheads="1"/>
            </p:cNvSpPr>
            <p:nvPr/>
          </p:nvSpPr>
          <p:spPr bwMode="auto">
            <a:xfrm>
              <a:off x="1925" y="1323"/>
              <a:ext cx="17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425043" name="Text Box 83"/>
            <p:cNvSpPr txBox="1">
              <a:spLocks noChangeArrowheads="1"/>
            </p:cNvSpPr>
            <p:nvPr/>
          </p:nvSpPr>
          <p:spPr bwMode="auto">
            <a:xfrm>
              <a:off x="863" y="2318"/>
              <a:ext cx="40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Step 1</a:t>
              </a:r>
            </a:p>
          </p:txBody>
        </p:sp>
        <p:sp>
          <p:nvSpPr>
            <p:cNvPr id="425044" name="Text Box 84"/>
            <p:cNvSpPr txBox="1">
              <a:spLocks noChangeArrowheads="1"/>
            </p:cNvSpPr>
            <p:nvPr/>
          </p:nvSpPr>
          <p:spPr bwMode="auto">
            <a:xfrm>
              <a:off x="1790" y="2330"/>
              <a:ext cx="40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Step 2</a:t>
              </a:r>
            </a:p>
          </p:txBody>
        </p:sp>
        <p:sp>
          <p:nvSpPr>
            <p:cNvPr id="425045" name="Text Box 85"/>
            <p:cNvSpPr txBox="1">
              <a:spLocks noChangeArrowheads="1"/>
            </p:cNvSpPr>
            <p:nvPr/>
          </p:nvSpPr>
          <p:spPr bwMode="auto">
            <a:xfrm>
              <a:off x="2765" y="2331"/>
              <a:ext cx="40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Step 3</a:t>
              </a:r>
            </a:p>
          </p:txBody>
        </p:sp>
        <p:grpSp>
          <p:nvGrpSpPr>
            <p:cNvPr id="425046" name="Group 86"/>
            <p:cNvGrpSpPr>
              <a:grpSpLocks/>
            </p:cNvGrpSpPr>
            <p:nvPr/>
          </p:nvGrpSpPr>
          <p:grpSpPr bwMode="auto">
            <a:xfrm>
              <a:off x="2791" y="1056"/>
              <a:ext cx="352" cy="269"/>
              <a:chOff x="720" y="2928"/>
              <a:chExt cx="624" cy="480"/>
            </a:xfrm>
          </p:grpSpPr>
          <p:sp>
            <p:nvSpPr>
              <p:cNvPr id="425047" name="Freeform 87"/>
              <p:cNvSpPr>
                <a:spLocks/>
              </p:cNvSpPr>
              <p:nvPr/>
            </p:nvSpPr>
            <p:spPr bwMode="auto">
              <a:xfrm>
                <a:off x="766" y="2973"/>
                <a:ext cx="526" cy="387"/>
              </a:xfrm>
              <a:custGeom>
                <a:avLst/>
                <a:gdLst>
                  <a:gd name="T0" fmla="*/ 272 w 526"/>
                  <a:gd name="T1" fmla="*/ 387 h 387"/>
                  <a:gd name="T2" fmla="*/ 398 w 526"/>
                  <a:gd name="T3" fmla="*/ 351 h 387"/>
                  <a:gd name="T4" fmla="*/ 425 w 526"/>
                  <a:gd name="T5" fmla="*/ 342 h 387"/>
                  <a:gd name="T6" fmla="*/ 506 w 526"/>
                  <a:gd name="T7" fmla="*/ 234 h 387"/>
                  <a:gd name="T8" fmla="*/ 434 w 526"/>
                  <a:gd name="T9" fmla="*/ 0 h 387"/>
                  <a:gd name="T10" fmla="*/ 299 w 526"/>
                  <a:gd name="T11" fmla="*/ 54 h 387"/>
                  <a:gd name="T12" fmla="*/ 173 w 526"/>
                  <a:gd name="T13" fmla="*/ 63 h 387"/>
                  <a:gd name="T14" fmla="*/ 146 w 526"/>
                  <a:gd name="T15" fmla="*/ 72 h 387"/>
                  <a:gd name="T16" fmla="*/ 119 w 526"/>
                  <a:gd name="T17" fmla="*/ 90 h 387"/>
                  <a:gd name="T18" fmla="*/ 65 w 526"/>
                  <a:gd name="T19" fmla="*/ 108 h 387"/>
                  <a:gd name="T20" fmla="*/ 38 w 526"/>
                  <a:gd name="T21" fmla="*/ 234 h 387"/>
                  <a:gd name="T22" fmla="*/ 92 w 526"/>
                  <a:gd name="T23" fmla="*/ 252 h 387"/>
                  <a:gd name="T24" fmla="*/ 263 w 526"/>
                  <a:gd name="T25" fmla="*/ 324 h 387"/>
                  <a:gd name="T26" fmla="*/ 272 w 526"/>
                  <a:gd name="T2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87">
                    <a:moveTo>
                      <a:pt x="272" y="387"/>
                    </a:moveTo>
                    <a:cubicBezTo>
                      <a:pt x="362" y="364"/>
                      <a:pt x="321" y="377"/>
                      <a:pt x="398" y="351"/>
                    </a:cubicBezTo>
                    <a:cubicBezTo>
                      <a:pt x="407" y="348"/>
                      <a:pt x="425" y="342"/>
                      <a:pt x="425" y="342"/>
                    </a:cubicBezTo>
                    <a:cubicBezTo>
                      <a:pt x="465" y="302"/>
                      <a:pt x="489" y="286"/>
                      <a:pt x="506" y="234"/>
                    </a:cubicBezTo>
                    <a:cubicBezTo>
                      <a:pt x="499" y="111"/>
                      <a:pt x="526" y="61"/>
                      <a:pt x="434" y="0"/>
                    </a:cubicBezTo>
                    <a:cubicBezTo>
                      <a:pt x="368" y="11"/>
                      <a:pt x="356" y="16"/>
                      <a:pt x="299" y="54"/>
                    </a:cubicBezTo>
                    <a:cubicBezTo>
                      <a:pt x="264" y="77"/>
                      <a:pt x="215" y="60"/>
                      <a:pt x="173" y="63"/>
                    </a:cubicBezTo>
                    <a:cubicBezTo>
                      <a:pt x="164" y="66"/>
                      <a:pt x="154" y="68"/>
                      <a:pt x="146" y="72"/>
                    </a:cubicBezTo>
                    <a:cubicBezTo>
                      <a:pt x="136" y="77"/>
                      <a:pt x="129" y="86"/>
                      <a:pt x="119" y="90"/>
                    </a:cubicBezTo>
                    <a:cubicBezTo>
                      <a:pt x="102" y="98"/>
                      <a:pt x="65" y="108"/>
                      <a:pt x="65" y="108"/>
                    </a:cubicBezTo>
                    <a:cubicBezTo>
                      <a:pt x="39" y="147"/>
                      <a:pt x="0" y="180"/>
                      <a:pt x="38" y="234"/>
                    </a:cubicBezTo>
                    <a:cubicBezTo>
                      <a:pt x="49" y="250"/>
                      <a:pt x="74" y="246"/>
                      <a:pt x="92" y="252"/>
                    </a:cubicBezTo>
                    <a:cubicBezTo>
                      <a:pt x="150" y="271"/>
                      <a:pt x="212" y="290"/>
                      <a:pt x="263" y="324"/>
                    </a:cubicBezTo>
                    <a:cubicBezTo>
                      <a:pt x="280" y="350"/>
                      <a:pt x="308" y="369"/>
                      <a:pt x="272" y="387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48" name="Rectangle 88"/>
              <p:cNvSpPr>
                <a:spLocks noChangeArrowheads="1"/>
              </p:cNvSpPr>
              <p:nvPr/>
            </p:nvSpPr>
            <p:spPr bwMode="auto">
              <a:xfrm>
                <a:off x="1200" y="3120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49" name="Rectangle 89"/>
              <p:cNvSpPr>
                <a:spLocks noChangeArrowheads="1"/>
              </p:cNvSpPr>
              <p:nvPr/>
            </p:nvSpPr>
            <p:spPr bwMode="auto">
              <a:xfrm>
                <a:off x="1152" y="292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50" name="Rectangle 90"/>
              <p:cNvSpPr>
                <a:spLocks noChangeArrowheads="1"/>
              </p:cNvSpPr>
              <p:nvPr/>
            </p:nvSpPr>
            <p:spPr bwMode="auto">
              <a:xfrm>
                <a:off x="864" y="2976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51" name="Rectangle 9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52" name="Rectangle 92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5053" name="Text Box 93"/>
            <p:cNvSpPr txBox="1">
              <a:spLocks noChangeArrowheads="1"/>
            </p:cNvSpPr>
            <p:nvPr/>
          </p:nvSpPr>
          <p:spPr bwMode="auto">
            <a:xfrm>
              <a:off x="2927" y="1295"/>
              <a:ext cx="17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+</a:t>
              </a:r>
            </a:p>
          </p:txBody>
        </p:sp>
        <p:sp>
          <p:nvSpPr>
            <p:cNvPr id="425054" name="Text Box 94"/>
            <p:cNvSpPr txBox="1">
              <a:spLocks noChangeArrowheads="1"/>
            </p:cNvSpPr>
            <p:nvPr/>
          </p:nvSpPr>
          <p:spPr bwMode="auto">
            <a:xfrm>
              <a:off x="240" y="1104"/>
              <a:ext cx="35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Parts</a:t>
              </a:r>
            </a:p>
          </p:txBody>
        </p:sp>
        <p:sp>
          <p:nvSpPr>
            <p:cNvPr id="425055" name="Text Box 95"/>
            <p:cNvSpPr txBox="1">
              <a:spLocks noChangeArrowheads="1"/>
            </p:cNvSpPr>
            <p:nvPr/>
          </p:nvSpPr>
          <p:spPr bwMode="auto">
            <a:xfrm>
              <a:off x="144" y="1489"/>
              <a:ext cx="53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Template</a:t>
              </a:r>
            </a:p>
          </p:txBody>
        </p:sp>
        <p:sp>
          <p:nvSpPr>
            <p:cNvPr id="425056" name="Text Box 96"/>
            <p:cNvSpPr txBox="1">
              <a:spLocks noChangeArrowheads="1"/>
            </p:cNvSpPr>
            <p:nvPr/>
          </p:nvSpPr>
          <p:spPr bwMode="auto">
            <a:xfrm>
              <a:off x="192" y="1968"/>
              <a:ext cx="50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Machine</a:t>
              </a:r>
            </a:p>
          </p:txBody>
        </p:sp>
        <p:grpSp>
          <p:nvGrpSpPr>
            <p:cNvPr id="425057" name="Group 97"/>
            <p:cNvGrpSpPr>
              <a:grpSpLocks/>
            </p:cNvGrpSpPr>
            <p:nvPr/>
          </p:nvGrpSpPr>
          <p:grpSpPr bwMode="auto">
            <a:xfrm>
              <a:off x="2629" y="1567"/>
              <a:ext cx="731" cy="53"/>
              <a:chOff x="1632" y="2832"/>
              <a:chExt cx="1296" cy="96"/>
            </a:xfrm>
          </p:grpSpPr>
          <p:sp>
            <p:nvSpPr>
              <p:cNvPr id="425058" name="Line 98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9" name="Rectangle 99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144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60" name="Line 100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1" name="Rectangle 101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144" cy="9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62" name="Line 102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3" name="Rectangle 103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64" name="Rectangle 104"/>
              <p:cNvSpPr>
                <a:spLocks noChangeArrowheads="1"/>
              </p:cNvSpPr>
              <p:nvPr/>
            </p:nvSpPr>
            <p:spPr bwMode="auto">
              <a:xfrm>
                <a:off x="2784" y="2832"/>
                <a:ext cx="144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65" name="Line 105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6" name="Rectangle 106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14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5067" name="Line 107"/>
            <p:cNvSpPr>
              <a:spLocks noChangeShapeType="1"/>
            </p:cNvSpPr>
            <p:nvPr/>
          </p:nvSpPr>
          <p:spPr bwMode="auto">
            <a:xfrm>
              <a:off x="2466" y="1594"/>
              <a:ext cx="1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68" name="Text Box 108"/>
            <p:cNvSpPr txBox="1">
              <a:spLocks noChangeArrowheads="1"/>
            </p:cNvSpPr>
            <p:nvPr/>
          </p:nvSpPr>
          <p:spPr bwMode="auto">
            <a:xfrm>
              <a:off x="1536" y="802"/>
              <a:ext cx="104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Replication Cycle</a:t>
              </a:r>
            </a:p>
          </p:txBody>
        </p:sp>
      </p:grpSp>
      <p:pic>
        <p:nvPicPr>
          <p:cNvPr id="425071" name="Picture 111" descr="File:Stem-loop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92400"/>
            <a:ext cx="17526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072" name="Rectangle 112"/>
          <p:cNvSpPr>
            <a:spLocks noChangeArrowheads="1"/>
          </p:cNvSpPr>
          <p:nvPr/>
        </p:nvSpPr>
        <p:spPr bwMode="auto">
          <a:xfrm>
            <a:off x="5562600" y="3733800"/>
            <a:ext cx="2249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http://en.wikipedia.org/wiki/File:Stem-loop.svg</a:t>
            </a:r>
          </a:p>
        </p:txBody>
      </p:sp>
      <p:sp>
        <p:nvSpPr>
          <p:cNvPr id="425073" name="Text Box 113"/>
          <p:cNvSpPr txBox="1">
            <a:spLocks noChangeArrowheads="1"/>
          </p:cNvSpPr>
          <p:nvPr/>
        </p:nvSpPr>
        <p:spPr bwMode="auto">
          <a:xfrm>
            <a:off x="5849938" y="2441575"/>
            <a:ext cx="1616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Error Correcting </a:t>
            </a:r>
          </a:p>
          <a:p>
            <a:pPr algn="ctr"/>
            <a:r>
              <a:rPr lang="en-US" sz="1400" b="1"/>
              <a:t>Exonuclease</a:t>
            </a:r>
          </a:p>
          <a:p>
            <a:pPr algn="ctr"/>
            <a:r>
              <a:rPr lang="en-US" sz="1400" b="1"/>
              <a:t>(Ruler)</a:t>
            </a:r>
          </a:p>
        </p:txBody>
      </p:sp>
      <p:sp>
        <p:nvSpPr>
          <p:cNvPr id="425074" name="Text Box 114"/>
          <p:cNvSpPr txBox="1">
            <a:spLocks noChangeArrowheads="1"/>
          </p:cNvSpPr>
          <p:nvPr/>
        </p:nvSpPr>
        <p:spPr bwMode="auto">
          <a:xfrm>
            <a:off x="8077200" y="151765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DNA</a:t>
            </a:r>
          </a:p>
        </p:txBody>
      </p:sp>
      <p:sp>
        <p:nvSpPr>
          <p:cNvPr id="425076" name="Text Box 116"/>
          <p:cNvSpPr txBox="1">
            <a:spLocks noChangeArrowheads="1"/>
          </p:cNvSpPr>
          <p:nvPr/>
        </p:nvSpPr>
        <p:spPr bwMode="auto">
          <a:xfrm>
            <a:off x="6384627" y="6437303"/>
            <a:ext cx="2162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Number of Nucleotides</a:t>
            </a:r>
          </a:p>
        </p:txBody>
      </p:sp>
      <p:sp>
        <p:nvSpPr>
          <p:cNvPr id="425077" name="Text Box 117"/>
          <p:cNvSpPr txBox="1">
            <a:spLocks noChangeArrowheads="1"/>
          </p:cNvSpPr>
          <p:nvPr/>
        </p:nvSpPr>
        <p:spPr bwMode="auto">
          <a:xfrm rot="16200000">
            <a:off x="3968357" y="5159328"/>
            <a:ext cx="26975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Probability of Self Replication</a:t>
            </a:r>
          </a:p>
        </p:txBody>
      </p:sp>
      <p:graphicFrame>
        <p:nvGraphicFramePr>
          <p:cNvPr id="425078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01929"/>
              </p:ext>
            </p:extLst>
          </p:nvPr>
        </p:nvGraphicFramePr>
        <p:xfrm>
          <a:off x="381000" y="4351338"/>
          <a:ext cx="454660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8" name="Equation" r:id="rId8" imgW="2565360" imgH="1231560" progId="Equation.3">
                  <p:embed/>
                </p:oleObj>
              </mc:Choice>
              <mc:Fallback>
                <p:oleObj name="Equation" r:id="rId8" imgW="256536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51338"/>
                        <a:ext cx="454660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080" name="Rectangle 120"/>
          <p:cNvSpPr>
            <a:spLocks noChangeArrowheads="1"/>
          </p:cNvSpPr>
          <p:nvPr/>
        </p:nvSpPr>
        <p:spPr bwMode="auto">
          <a:xfrm>
            <a:off x="228600" y="6019800"/>
            <a:ext cx="38100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082" name="Line 122"/>
          <p:cNvSpPr>
            <a:spLocks noChangeShapeType="1"/>
          </p:cNvSpPr>
          <p:nvPr/>
        </p:nvSpPr>
        <p:spPr bwMode="auto">
          <a:xfrm rot="790353" flipV="1">
            <a:off x="8150225" y="3216275"/>
            <a:ext cx="539750" cy="12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083" name="Text Box 123"/>
          <p:cNvSpPr txBox="1">
            <a:spLocks noChangeArrowheads="1"/>
          </p:cNvSpPr>
          <p:nvPr/>
        </p:nvSpPr>
        <p:spPr bwMode="auto">
          <a:xfrm>
            <a:off x="7597775" y="3292475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Watson Crick</a:t>
            </a:r>
          </a:p>
          <a:p>
            <a:pPr algn="ctr"/>
            <a:r>
              <a:rPr lang="en-US" sz="1400" b="1"/>
              <a:t> .18 nm</a:t>
            </a:r>
          </a:p>
        </p:txBody>
      </p:sp>
      <p:sp>
        <p:nvSpPr>
          <p:cNvPr id="425084" name="Text Box 124"/>
          <p:cNvSpPr txBox="1">
            <a:spLocks noChangeArrowheads="1"/>
          </p:cNvSpPr>
          <p:nvPr/>
        </p:nvSpPr>
        <p:spPr bwMode="auto">
          <a:xfrm>
            <a:off x="0" y="4038600"/>
            <a:ext cx="523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How Well Can N Molecules Measure Distance?</a:t>
            </a:r>
          </a:p>
        </p:txBody>
      </p:sp>
      <p:sp>
        <p:nvSpPr>
          <p:cNvPr id="425085" name="Line 125"/>
          <p:cNvSpPr>
            <a:spLocks noChangeShapeType="1"/>
          </p:cNvSpPr>
          <p:nvPr/>
        </p:nvSpPr>
        <p:spPr bwMode="auto">
          <a:xfrm>
            <a:off x="381000" y="3962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086" name="Line 126"/>
          <p:cNvSpPr>
            <a:spLocks noChangeShapeType="1"/>
          </p:cNvSpPr>
          <p:nvPr/>
        </p:nvSpPr>
        <p:spPr bwMode="auto">
          <a:xfrm>
            <a:off x="5562600" y="1752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5181" name="Picture 221" descr="DNA_melting_curves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16764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182" name="Rectangle 222"/>
          <p:cNvSpPr>
            <a:spLocks noChangeArrowheads="1"/>
          </p:cNvSpPr>
          <p:nvPr/>
        </p:nvSpPr>
        <p:spPr bwMode="auto">
          <a:xfrm>
            <a:off x="5562600" y="35814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/>
              <a:t>/sandwalk.blogspot.com/2007/12/dna-denaturation-and-renaturation-and.html</a:t>
            </a:r>
          </a:p>
        </p:txBody>
      </p:sp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38720"/>
            <a:ext cx="3429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4962" y="6564868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Jacobson 2/28/12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Assignment Option #1</a:t>
            </a:r>
            <a:br>
              <a:rPr lang="en-US" sz="4000" b="1"/>
            </a:br>
            <a:r>
              <a:rPr lang="en-US" sz="4000" b="1"/>
              <a:t>Design a Rich Self Replicator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953000"/>
          </a:xfrm>
        </p:spPr>
        <p:txBody>
          <a:bodyPr/>
          <a:lstStyle/>
          <a:p>
            <a:r>
              <a:rPr lang="en-US" b="1"/>
              <a:t>Propose a workable self replicating system with enough detail that it could be built. </a:t>
            </a:r>
          </a:p>
          <a:p>
            <a:r>
              <a:rPr lang="en-US" b="1"/>
              <a:t>The Descriptional Complexity of the Final Product must exceed the The Descriptional Complexity of the Building Blocks (Feedstock)</a:t>
            </a:r>
          </a:p>
          <a:p>
            <a:r>
              <a:rPr lang="en-US" b="1"/>
              <a:t>Detail a mechanism for error correction sufficient that errors don’t accumulate from generation to generation.</a:t>
            </a:r>
          </a:p>
        </p:txBody>
      </p:sp>
    </p:spTree>
    <p:extLst>
      <p:ext uri="{BB962C8B-B14F-4D97-AF65-F5344CB8AC3E}">
        <p14:creationId xmlns:p14="http://schemas.microsoft.com/office/powerpoint/2010/main" val="14923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Assignment Option #2</a:t>
            </a:r>
            <a:br>
              <a:rPr lang="en-US" sz="4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Design an Exponential Scaling Manufacturing Process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Design a manufacturing process such that on each iteration (e.g. each turn of a crank) the number of widgets produced grows geometrically.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Detail a mechanism for error correction such that later generations don’t have more errors than earlier ones.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Human intervention is allowed.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Proposal should be based on simple processes (e.g. printing).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958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Complexity</a:t>
            </a:r>
            <a:endParaRPr lang="en-US" sz="3600" b="1" dirty="0">
              <a:solidFill>
                <a:srgbClr val="000099"/>
              </a:solidFill>
            </a:endParaRPr>
          </a:p>
          <a:p>
            <a:pPr algn="ctr"/>
            <a:r>
              <a:rPr lang="en-US" b="1" dirty="0">
                <a:solidFill>
                  <a:srgbClr val="000099"/>
                </a:solidFill>
              </a:rPr>
              <a:t>Application: Why Are There 20 Amino Acids in Biology?</a:t>
            </a:r>
          </a:p>
          <a:p>
            <a:pPr algn="ctr"/>
            <a:r>
              <a:rPr lang="en-US" sz="1800" b="1" dirty="0">
                <a:solidFill>
                  <a:srgbClr val="000099"/>
                </a:solidFill>
              </a:rPr>
              <a:t>(What is the right balance between Codon code redundancy and diversity?)</a:t>
            </a:r>
          </a:p>
        </p:txBody>
      </p:sp>
      <p:pic>
        <p:nvPicPr>
          <p:cNvPr id="21508" name="Picture 4" descr="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Object 35"/>
          <p:cNvGraphicFramePr>
            <a:graphicFrameLocks noChangeAspect="1"/>
          </p:cNvGraphicFramePr>
          <p:nvPr/>
        </p:nvGraphicFramePr>
        <p:xfrm>
          <a:off x="6096000" y="2971800"/>
          <a:ext cx="19050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5" name="Equation" r:id="rId7" imgW="1345616" imgH="495085" progId="Equation.3">
                  <p:embed/>
                </p:oleObj>
              </mc:Choice>
              <mc:Fallback>
                <p:oleObj name="Equation" r:id="rId7" imgW="1345616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9050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0" name="Group 29"/>
          <p:cNvGrpSpPr>
            <a:grpSpLocks/>
          </p:cNvGrpSpPr>
          <p:nvPr/>
        </p:nvGrpSpPr>
        <p:grpSpPr bwMode="auto">
          <a:xfrm>
            <a:off x="4114800" y="4419600"/>
            <a:ext cx="3810000" cy="2438400"/>
            <a:chOff x="3240" y="9648"/>
            <a:chExt cx="5820" cy="3515"/>
          </a:xfrm>
        </p:grpSpPr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9648"/>
              <a:ext cx="5100" cy="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1521" name="Object 31"/>
            <p:cNvGraphicFramePr>
              <a:graphicFrameLocks noChangeAspect="1"/>
            </p:cNvGraphicFramePr>
            <p:nvPr/>
          </p:nvGraphicFramePr>
          <p:xfrm>
            <a:off x="6480" y="12888"/>
            <a:ext cx="27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6" name="Equation" r:id="rId10" imgW="177492" imgH="177492" progId="Equation.3">
                    <p:embed/>
                  </p:oleObj>
                </mc:Choice>
                <mc:Fallback>
                  <p:oleObj name="Equation" r:id="rId10" imgW="17749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0" y="12888"/>
                          <a:ext cx="279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2" name="Object 30"/>
            <p:cNvGraphicFramePr>
              <a:graphicFrameLocks noChangeAspect="1"/>
            </p:cNvGraphicFramePr>
            <p:nvPr/>
          </p:nvGraphicFramePr>
          <p:xfrm>
            <a:off x="3240" y="11004"/>
            <a:ext cx="380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7" name="Equation" r:id="rId12" imgW="241195" imgH="203112" progId="Equation.3">
                    <p:embed/>
                  </p:oleObj>
                </mc:Choice>
                <mc:Fallback>
                  <p:oleObj name="Equation" r:id="rId12" imgW="241195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1004"/>
                          <a:ext cx="380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1" name="Rectangle 37"/>
          <p:cNvSpPr>
            <a:spLocks noChangeArrowheads="1"/>
          </p:cNvSpPr>
          <p:nvPr/>
        </p:nvSpPr>
        <p:spPr bwMode="auto">
          <a:xfrm>
            <a:off x="0" y="1447800"/>
            <a:ext cx="4648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 b="1" u="sng">
                <a:latin typeface="Times New Roman" pitchFamily="18" charset="0"/>
                <a:cs typeface="Times New Roman" pitchFamily="18" charset="0"/>
              </a:rPr>
              <a:t>Question: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Given N monomeric building blocks of Q different types, what is the optimal number of different types of building blocks Q which maximizes the complexity of the ensemble of all possible constructs? 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1512" name="Rectangle 38"/>
          <p:cNvSpPr>
            <a:spLocks noChangeArrowheads="1"/>
          </p:cNvSpPr>
          <p:nvPr/>
        </p:nvSpPr>
        <p:spPr bwMode="auto">
          <a:xfrm>
            <a:off x="0" y="2927350"/>
            <a:ext cx="57229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eaLnBrk="0" hangingPunct="0"/>
            <a:r>
              <a:rPr lang="en-US" sz="1800">
                <a:latin typeface="Times New Roman" pitchFamily="18" charset="0"/>
                <a:cs typeface="Times New Roman" pitchFamily="18" charset="0"/>
              </a:rPr>
              <a:t>The complexion for the total number of different ways to arrange N blocks of Q different types (where each type has the same number) is given by:	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1513" name="Rectangle 39"/>
          <p:cNvSpPr>
            <a:spLocks noChangeArrowheads="1"/>
          </p:cNvSpPr>
          <p:nvPr/>
        </p:nvSpPr>
        <p:spPr bwMode="auto">
          <a:xfrm>
            <a:off x="0" y="3917950"/>
            <a:ext cx="227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And the complexity is: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21514" name="Text Box 43"/>
          <p:cNvSpPr txBox="1">
            <a:spLocks noChangeArrowheads="1"/>
          </p:cNvSpPr>
          <p:nvPr/>
        </p:nvSpPr>
        <p:spPr bwMode="auto">
          <a:xfrm>
            <a:off x="6080125" y="1331913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N Blocks of Q Types</a:t>
            </a:r>
          </a:p>
        </p:txBody>
      </p:sp>
      <p:graphicFrame>
        <p:nvGraphicFramePr>
          <p:cNvPr id="2151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52447"/>
              </p:ext>
            </p:extLst>
          </p:nvPr>
        </p:nvGraphicFramePr>
        <p:xfrm>
          <a:off x="2389188" y="3962400"/>
          <a:ext cx="4364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8" name="Equation" r:id="rId14" imgW="2984400" imgH="215640" progId="Equation.3">
                  <p:embed/>
                </p:oleObj>
              </mc:Choice>
              <mc:Fallback>
                <p:oleObj name="Equation" r:id="rId14" imgW="298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3962400"/>
                        <a:ext cx="4364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47"/>
          <p:cNvSpPr>
            <a:spLocks noChangeArrowheads="1"/>
          </p:cNvSpPr>
          <p:nvPr/>
        </p:nvSpPr>
        <p:spPr bwMode="auto">
          <a:xfrm>
            <a:off x="457200" y="4724400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For a given polymer length N we can ask which Q* achieves the half max for complexity such that: </a:t>
            </a:r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151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52845"/>
              </p:ext>
            </p:extLst>
          </p:nvPr>
        </p:nvGraphicFramePr>
        <p:xfrm>
          <a:off x="403225" y="6019800"/>
          <a:ext cx="25463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9" name="Equation" r:id="rId16" imgW="1460160" imgH="203040" progId="Equation.3">
                  <p:embed/>
                </p:oleObj>
              </mc:Choice>
              <mc:Fallback>
                <p:oleObj name="Equation" r:id="rId16" imgW="1460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6019800"/>
                        <a:ext cx="25463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48"/>
          <p:cNvSpPr>
            <a:spLocks noChangeArrowheads="1"/>
          </p:cNvSpPr>
          <p:nvPr/>
        </p:nvSpPr>
        <p:spPr bwMode="auto">
          <a:xfrm>
            <a:off x="1414463" y="35290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.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19" name="Line 49"/>
          <p:cNvSpPr>
            <a:spLocks noChangeShapeType="1"/>
          </p:cNvSpPr>
          <p:nvPr/>
        </p:nvSpPr>
        <p:spPr bwMode="auto">
          <a:xfrm flipV="1">
            <a:off x="5486400" y="4800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7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6675437"/>
            <a:ext cx="7620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 dirty="0"/>
              <a:t>T Wang </a:t>
            </a:r>
            <a:r>
              <a:rPr lang="en-GB" sz="1200" i="1" dirty="0"/>
              <a:t>et al.</a:t>
            </a:r>
            <a:r>
              <a:rPr lang="en-GB" sz="1200" dirty="0"/>
              <a:t> </a:t>
            </a:r>
            <a:r>
              <a:rPr lang="en-GB" sz="1200" i="1" dirty="0"/>
              <a:t>Nature</a:t>
            </a:r>
            <a:r>
              <a:rPr lang="en-GB" sz="1200" dirty="0"/>
              <a:t> </a:t>
            </a:r>
            <a:r>
              <a:rPr lang="en-GB" sz="1200" b="1" dirty="0"/>
              <a:t>478</a:t>
            </a:r>
            <a:r>
              <a:rPr lang="en-GB" sz="1200" dirty="0"/>
              <a:t>, 225-228 (2011) doi:10.1038/nature10500</a:t>
            </a:r>
          </a:p>
        </p:txBody>
      </p:sp>
      <p:pic>
        <p:nvPicPr>
          <p:cNvPr id="7199" name="Picture 31" descr="nature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537324"/>
            <a:ext cx="1230313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0" y="3048000"/>
            <a:ext cx="7239000" cy="3053556"/>
            <a:chOff x="697708" y="3048000"/>
            <a:chExt cx="7239000" cy="3053556"/>
          </a:xfrm>
        </p:grpSpPr>
        <p:pic>
          <p:nvPicPr>
            <p:cNvPr id="7302" name="Picture 134" descr="nature10500-f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721"/>
            <a:stretch/>
          </p:blipFill>
          <p:spPr bwMode="auto">
            <a:xfrm>
              <a:off x="697708" y="3048000"/>
              <a:ext cx="72390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4" descr="nature10500-f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0" t="40584" r="4814" b="24602"/>
            <a:stretch/>
          </p:blipFill>
          <p:spPr bwMode="auto">
            <a:xfrm>
              <a:off x="4705352" y="3688556"/>
              <a:ext cx="2925764" cy="241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nature10500-f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7"/>
          <a:stretch/>
        </p:blipFill>
        <p:spPr bwMode="auto">
          <a:xfrm>
            <a:off x="304800" y="914400"/>
            <a:ext cx="416865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ature10500-f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9"/>
          <a:stretch/>
        </p:blipFill>
        <p:spPr bwMode="auto">
          <a:xfrm>
            <a:off x="4664076" y="276584"/>
            <a:ext cx="3619500" cy="27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0"/>
            <a:ext cx="2138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Nucleotides: ~ 150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~4</a:t>
            </a:r>
            <a:r>
              <a:rPr lang="en-US" baseline="30000" dirty="0" smtClean="0"/>
              <a:t>150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Complexity </a:t>
            </a:r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300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4742" y="5455225"/>
            <a:ext cx="179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</a:t>
            </a:r>
            <a:r>
              <a:rPr lang="en-US" dirty="0"/>
              <a:t>7</a:t>
            </a:r>
            <a:r>
              <a:rPr lang="en-US" dirty="0" smtClean="0"/>
              <a:t> Blocks</a:t>
            </a:r>
            <a:endParaRPr lang="en-US" dirty="0"/>
          </a:p>
          <a:p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7396" y="6101556"/>
            <a:ext cx="241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=.023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87826" y="596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percentage of </a:t>
            </a:r>
            <a:r>
              <a:rPr lang="en-US" dirty="0" err="1"/>
              <a:t>heptamers</a:t>
            </a:r>
            <a:r>
              <a:rPr lang="en-US" dirty="0"/>
              <a:t> with the correct sequence is estimated to be 70%</a:t>
            </a:r>
          </a:p>
        </p:txBody>
      </p:sp>
    </p:spTree>
    <p:extLst>
      <p:ext uri="{BB962C8B-B14F-4D97-AF65-F5344CB8AC3E}">
        <p14:creationId xmlns:p14="http://schemas.microsoft.com/office/powerpoint/2010/main" val="607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427288" y="0"/>
            <a:ext cx="525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/>
              <a:t>Information Rich Replication</a:t>
            </a:r>
          </a:p>
          <a:p>
            <a:pPr algn="ctr" eaLnBrk="1" hangingPunct="1"/>
            <a:r>
              <a:rPr lang="en-US"/>
              <a:t> (Non-Protein Biochemical Systems)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6705600" y="1219200"/>
          <a:ext cx="222567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8" name="Bitmap Image" r:id="rId4" imgW="2534004" imgH="5552381" progId="Paint.Picture">
                  <p:embed/>
                </p:oleObj>
              </mc:Choice>
              <mc:Fallback>
                <p:oleObj name="Bitmap Image" r:id="rId4" imgW="2534004" imgH="55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19200"/>
                        <a:ext cx="222567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-914400" y="990600"/>
          <a:ext cx="77724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9" name="Slide" r:id="rId6" imgW="4572000" imgH="3429000" progId="PowerPoint.Slide.8">
                  <p:embed/>
                </p:oleObj>
              </mc:Choice>
              <mc:Fallback>
                <p:oleObj name="Slide" r:id="rId6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4400" y="990600"/>
                        <a:ext cx="77724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858000" y="6122988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/>
              <a:t>J. Szostak, Nature,409, Jan. 2001</a:t>
            </a:r>
          </a:p>
        </p:txBody>
      </p:sp>
    </p:spTree>
    <p:extLst>
      <p:ext uri="{BB962C8B-B14F-4D97-AF65-F5344CB8AC3E}">
        <p14:creationId xmlns:p14="http://schemas.microsoft.com/office/powerpoint/2010/main" val="38547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705350" cy="44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137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RNA (2007), 13:1017–1026. Published by Cold Spring Harbor Laboratory Press.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98" y="0"/>
            <a:ext cx="7915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Selection of an improved RNA polymerase ribozyme</a:t>
            </a:r>
          </a:p>
          <a:p>
            <a:r>
              <a:rPr lang="en-US" b="1" dirty="0"/>
              <a:t>with superior extension and </a:t>
            </a:r>
            <a:r>
              <a:rPr lang="en-US" b="1" dirty="0" smtClean="0"/>
              <a:t>fidelity</a:t>
            </a:r>
          </a:p>
          <a:p>
            <a:r>
              <a:rPr lang="de-DE" dirty="0"/>
              <a:t>HANI S. ZAHER and PETER J. UNRAU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NT Extension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24393" y="5051525"/>
            <a:ext cx="235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/>
              <a:t>[Product / Parts] =~ </a:t>
            </a:r>
            <a:r>
              <a:rPr lang="en-US" dirty="0" smtClean="0"/>
              <a:t>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7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encrypted-tbn0.google.com/images?q=tbn:ANd9GcR-cbNqZ7Za_PA5O_wEDMnBuI72xR1iuWyyoMrZor5cmW_mJxL9w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r="16011"/>
          <a:stretch/>
        </p:blipFill>
        <p:spPr bwMode="auto">
          <a:xfrm>
            <a:off x="0" y="0"/>
            <a:ext cx="296214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0" name="Picture 12" descr="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5249"/>
            <a:ext cx="41529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http://www.uncommondescent.com/biology/john-von-neumann-an-ider-ante-litteram/</a:t>
            </a:r>
            <a:endParaRPr lang="en-US" dirty="0"/>
          </a:p>
        </p:txBody>
      </p:sp>
      <p:pic>
        <p:nvPicPr>
          <p:cNvPr id="94216" name="Picture 8" descr="http://vxheavens.com/lib/img/vml02/fig4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1" y="1752600"/>
            <a:ext cx="500075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57175"/>
            <a:ext cx="6447754" cy="7115175"/>
            <a:chOff x="590550" y="-1219200"/>
            <a:chExt cx="8581354" cy="9553575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04" y="-1219200"/>
              <a:ext cx="8305800" cy="474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" y="3124200"/>
              <a:ext cx="8096250" cy="521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553200" y="6396335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http://web.archive.org/web/20070418081628/http://dragonfly.tam.cornell.edu/~pesavent/pesavento_self_reproducing_machine.pdf</a:t>
            </a:r>
            <a:endParaRPr lang="en-US" sz="800" dirty="0"/>
          </a:p>
        </p:txBody>
      </p:sp>
      <p:pic>
        <p:nvPicPr>
          <p:cNvPr id="6" name="Picture 14" descr="File:Nobili Pesavento 2rep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5109" r="43774" b="30036"/>
          <a:stretch/>
        </p:blipFill>
        <p:spPr bwMode="auto">
          <a:xfrm>
            <a:off x="5105399" y="228600"/>
            <a:ext cx="3606085" cy="42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7" name="Picture 5" descr="File:320 jump read ar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267200"/>
            <a:ext cx="381000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7167"/>
            <a:ext cx="266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http://en.wikipedia.org/wiki/File:320_jump_read_arm.gif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894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1209</Words>
  <Application>Microsoft Office PowerPoint</Application>
  <PresentationFormat>On-screen Show (4:3)</PresentationFormat>
  <Paragraphs>322</Paragraphs>
  <Slides>33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Office Theme</vt:lpstr>
      <vt:lpstr>Equation</vt:lpstr>
      <vt:lpstr>Bitmap Image</vt:lpstr>
      <vt:lpstr>Slide</vt:lpstr>
      <vt:lpstr>Worksheet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Fault-Tolerant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Option #1 Design a Rich Self Replicator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75</cp:revision>
  <dcterms:created xsi:type="dcterms:W3CDTF">2012-02-16T02:05:17Z</dcterms:created>
  <dcterms:modified xsi:type="dcterms:W3CDTF">2012-02-28T17:22:10Z</dcterms:modified>
</cp:coreProperties>
</file>